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93" r:id="rId4"/>
    <p:sldId id="264" r:id="rId5"/>
    <p:sldId id="275" r:id="rId6"/>
    <p:sldId id="276" r:id="rId7"/>
    <p:sldId id="277" r:id="rId8"/>
    <p:sldId id="278" r:id="rId9"/>
    <p:sldId id="279" r:id="rId10"/>
    <p:sldId id="280" r:id="rId11"/>
    <p:sldId id="281" r:id="rId12"/>
    <p:sldId id="282" r:id="rId13"/>
    <p:sldId id="283" r:id="rId14"/>
    <p:sldId id="295" r:id="rId15"/>
    <p:sldId id="296" r:id="rId16"/>
    <p:sldId id="297" r:id="rId17"/>
    <p:sldId id="298" r:id="rId18"/>
    <p:sldId id="299" r:id="rId19"/>
    <p:sldId id="300"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89" d="100"/>
          <a:sy n="89" d="100"/>
        </p:scale>
        <p:origin x="42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2E170B-AB4B-4A24-8B54-25E7EE6D1AD9}"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
        <p:nvSpPr>
          <p:cNvPr id="7" name="Rectangle 6"/>
          <p:cNvSpPr/>
          <p:nvPr userDrawn="1"/>
        </p:nvSpPr>
        <p:spPr>
          <a:xfrm>
            <a:off x="6798740" y="15346"/>
            <a:ext cx="5393260" cy="349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1"/>
                </a:solidFill>
              </a:ln>
            </a:endParaRPr>
          </a:p>
        </p:txBody>
      </p:sp>
      <p:sp>
        <p:nvSpPr>
          <p:cNvPr id="8" name="Rectangle 7"/>
          <p:cNvSpPr/>
          <p:nvPr userDrawn="1"/>
        </p:nvSpPr>
        <p:spPr>
          <a:xfrm>
            <a:off x="677339" y="48420"/>
            <a:ext cx="4089393" cy="349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chemeClr val="accent1"/>
                  </a:solidFill>
                </a:ln>
                <a:effectLst/>
              </a:rPr>
              <a:t>Department of Computer Science</a:t>
            </a:r>
            <a:endParaRPr lang="en-US" sz="1400" dirty="0">
              <a:ln>
                <a:solidFill>
                  <a:schemeClr val="accent1"/>
                </a:solidFill>
              </a:ln>
              <a:effectLst/>
            </a:endParaRPr>
          </a:p>
        </p:txBody>
      </p:sp>
    </p:spTree>
    <p:extLst>
      <p:ext uri="{BB962C8B-B14F-4D97-AF65-F5344CB8AC3E}">
        <p14:creationId xmlns:p14="http://schemas.microsoft.com/office/powerpoint/2010/main" val="6103762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2E170B-AB4B-4A24-8B54-25E7EE6D1AD9}"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370527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2E170B-AB4B-4A24-8B54-25E7EE6D1AD9}"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16605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2E170B-AB4B-4A24-8B54-25E7EE6D1AD9}"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20907344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2E170B-AB4B-4A24-8B54-25E7EE6D1AD9}"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400127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2E170B-AB4B-4A24-8B54-25E7EE6D1AD9}" type="datetimeFigureOut">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3930214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2E170B-AB4B-4A24-8B54-25E7EE6D1AD9}" type="datetimeFigureOut">
              <a:rPr lang="en-US" smtClean="0"/>
              <a:t>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355533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2E170B-AB4B-4A24-8B54-25E7EE6D1AD9}" type="datetimeFigureOut">
              <a:rPr lang="en-US" smtClean="0"/>
              <a:t>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0528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2E170B-AB4B-4A24-8B54-25E7EE6D1AD9}" type="datetimeFigureOut">
              <a:rPr lang="en-US" smtClean="0"/>
              <a:t>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346610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2E170B-AB4B-4A24-8B54-25E7EE6D1AD9}" type="datetimeFigureOut">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09010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2E170B-AB4B-4A24-8B54-25E7EE6D1AD9}" type="datetimeFigureOut">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416255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E170B-AB4B-4A24-8B54-25E7EE6D1AD9}" type="datetimeFigureOut">
              <a:rPr lang="en-US" smtClean="0"/>
              <a:t>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86742-169C-4181-AEAB-828DA78D64F5}" type="slidenum">
              <a:rPr lang="en-US" smtClean="0"/>
              <a:t>‹#›</a:t>
            </a:fld>
            <a:endParaRPr lang="en-US"/>
          </a:p>
        </p:txBody>
      </p:sp>
      <p:pic>
        <p:nvPicPr>
          <p:cNvPr id="8" name="Picture 7"/>
          <p:cNvPicPr>
            <a:picLocks noChangeAspect="1"/>
          </p:cNvPicPr>
          <p:nvPr userDrawn="1"/>
        </p:nvPicPr>
        <p:blipFill>
          <a:blip r:embed="rId13"/>
          <a:stretch>
            <a:fillRect/>
          </a:stretch>
        </p:blipFill>
        <p:spPr>
          <a:xfrm>
            <a:off x="4624917" y="15346"/>
            <a:ext cx="2173817" cy="482270"/>
          </a:xfrm>
          <a:prstGeom prst="rect">
            <a:avLst/>
          </a:prstGeom>
        </p:spPr>
      </p:pic>
      <p:sp>
        <p:nvSpPr>
          <p:cNvPr id="9" name="Rectangle 8"/>
          <p:cNvSpPr/>
          <p:nvPr userDrawn="1"/>
        </p:nvSpPr>
        <p:spPr>
          <a:xfrm>
            <a:off x="6798740" y="22165"/>
            <a:ext cx="5393260" cy="349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solidFill>
              </a:ln>
            </a:endParaRPr>
          </a:p>
        </p:txBody>
      </p:sp>
      <p:cxnSp>
        <p:nvCxnSpPr>
          <p:cNvPr id="10" name="Straight Connector 9"/>
          <p:cNvCxnSpPr/>
          <p:nvPr userDrawn="1"/>
        </p:nvCxnSpPr>
        <p:spPr>
          <a:xfrm>
            <a:off x="-6" y="6772524"/>
            <a:ext cx="12192000" cy="0"/>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11" name="Straight Connector 10"/>
          <p:cNvCxnSpPr/>
          <p:nvPr userDrawn="1"/>
        </p:nvCxnSpPr>
        <p:spPr>
          <a:xfrm>
            <a:off x="0" y="6814865"/>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2" name="Picture 2" descr="7,863 Uganda Flag Stock Photos and Images - 123RF"/>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6200" y="116616"/>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7,863 Uganda Flag Stock Photos and Images - 123RF"/>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rot="5400000" flipH="1">
            <a:off x="11353800" y="5920071"/>
            <a:ext cx="770459" cy="77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620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275" y="474453"/>
            <a:ext cx="11826815" cy="5509200"/>
          </a:xfrm>
          <a:prstGeom prst="rect">
            <a:avLst/>
          </a:prstGeom>
          <a:noFill/>
        </p:spPr>
        <p:txBody>
          <a:bodyPr wrap="square" rtlCol="0">
            <a:spAutoFit/>
          </a:bodyPr>
          <a:lstStyle/>
          <a:p>
            <a:pPr algn="ctr"/>
            <a:endParaRPr lang="en-US" sz="2400" b="1" dirty="0" smtClean="0">
              <a:solidFill>
                <a:srgbClr val="002060"/>
              </a:solidFill>
            </a:endParaRPr>
          </a:p>
          <a:p>
            <a:pPr algn="ctr"/>
            <a:endParaRPr lang="en-US" sz="2400" b="1" dirty="0"/>
          </a:p>
          <a:p>
            <a:pPr algn="ctr"/>
            <a:r>
              <a:rPr lang="en-US" sz="2400" b="1" dirty="0" smtClean="0"/>
              <a:t>GEOGRAPHICAL INFORMATION SYSTEM (GIS)</a:t>
            </a:r>
          </a:p>
          <a:p>
            <a:pPr algn="ctr"/>
            <a:r>
              <a:rPr lang="en-US" sz="2400" b="1" dirty="0"/>
              <a:t>SCS3204</a:t>
            </a:r>
            <a:endParaRPr lang="en-US" sz="2400" b="1" dirty="0" smtClean="0"/>
          </a:p>
          <a:p>
            <a:pPr algn="ctr"/>
            <a:endParaRPr lang="en-US" sz="2000" b="1" dirty="0"/>
          </a:p>
          <a:p>
            <a:pPr algn="ctr"/>
            <a:endParaRPr lang="en-US" sz="2000" b="1" dirty="0" smtClean="0"/>
          </a:p>
          <a:p>
            <a:pPr algn="ctr"/>
            <a:r>
              <a:rPr lang="en-US" sz="2400" b="1" dirty="0" smtClean="0"/>
              <a:t>LECTURER 5</a:t>
            </a:r>
          </a:p>
          <a:p>
            <a:pPr algn="ctr"/>
            <a:endParaRPr lang="en-US" sz="2000" b="1" dirty="0" smtClean="0"/>
          </a:p>
          <a:p>
            <a:pPr algn="ctr"/>
            <a:r>
              <a:rPr lang="en-US" sz="2000" b="1" dirty="0" smtClean="0"/>
              <a:t>GIS FUNDAMENTALS</a:t>
            </a:r>
          </a:p>
          <a:p>
            <a:pPr algn="ctr"/>
            <a:endParaRPr lang="en-US" sz="2000" b="1" dirty="0" smtClean="0"/>
          </a:p>
          <a:p>
            <a:pPr algn="ctr"/>
            <a:r>
              <a:rPr lang="en-US" sz="2400" b="1" dirty="0" smtClean="0"/>
              <a:t>BY </a:t>
            </a:r>
          </a:p>
          <a:p>
            <a:pPr algn="ctr"/>
            <a:endParaRPr lang="en-US" sz="2400" b="1" dirty="0">
              <a:solidFill>
                <a:srgbClr val="002060"/>
              </a:solidFill>
            </a:endParaRPr>
          </a:p>
          <a:p>
            <a:pPr algn="ctr"/>
            <a:r>
              <a:rPr lang="en-US" sz="2400" b="1" dirty="0" smtClean="0">
                <a:solidFill>
                  <a:srgbClr val="002060"/>
                </a:solidFill>
              </a:rPr>
              <a:t>Dr. Fredrick Kanobe (Ph.D)</a:t>
            </a:r>
          </a:p>
          <a:p>
            <a:pPr algn="ctr"/>
            <a:r>
              <a:rPr lang="en-US" sz="2000" b="1" dirty="0" smtClean="0"/>
              <a:t>Tel contact: 0782-592120 Emails: fkanobe@kyu.ac.ug  or fred.Kanobe@gmail.com</a:t>
            </a:r>
          </a:p>
          <a:p>
            <a:pPr algn="just"/>
            <a:endParaRPr lang="en-US" sz="2000" dirty="0" smtClean="0"/>
          </a:p>
          <a:p>
            <a:pPr marL="342900" indent="-34290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1114546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cxnSp>
        <p:nvCxnSpPr>
          <p:cNvPr id="7" name="Straight Arrow Connector 6"/>
          <p:cNvCxnSpPr/>
          <p:nvPr/>
        </p:nvCxnSpPr>
        <p:spPr>
          <a:xfrm>
            <a:off x="9109495" y="3359372"/>
            <a:ext cx="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86720" y="697424"/>
            <a:ext cx="5393410" cy="5632311"/>
          </a:xfrm>
          <a:prstGeom prst="rect">
            <a:avLst/>
          </a:prstGeom>
        </p:spPr>
        <p:txBody>
          <a:bodyPr wrap="square">
            <a:spAutoFit/>
          </a:bodyPr>
          <a:lstStyle/>
          <a:p>
            <a:r>
              <a:rPr lang="en-US" dirty="0" smtClean="0"/>
              <a:t>(2) Point Feature Maps – These use point markers to display spatial patterns in point data. To create point Map take the following steps:</a:t>
            </a:r>
          </a:p>
          <a:p>
            <a:endParaRPr lang="en-US" dirty="0" smtClean="0"/>
          </a:p>
          <a:p>
            <a:pPr marL="285750" indent="-285750">
              <a:buFont typeface="Arial" panose="020B0604020202020204" pitchFamily="34" charset="0"/>
              <a:buChar char="•"/>
            </a:pPr>
            <a:r>
              <a:rPr lang="en-US" dirty="0" smtClean="0"/>
              <a:t>Launch </a:t>
            </a:r>
            <a:r>
              <a:rPr lang="en-US" dirty="0"/>
              <a:t>ArcMap </a:t>
            </a:r>
          </a:p>
          <a:p>
            <a:pPr marL="285750" indent="-285750">
              <a:buFont typeface="Arial" panose="020B0604020202020204" pitchFamily="34" charset="0"/>
              <a:buChar char="•"/>
            </a:pPr>
            <a:r>
              <a:rPr lang="en-US" dirty="0"/>
              <a:t>Add Uganda Districts in the TOC via catalog</a:t>
            </a:r>
          </a:p>
          <a:p>
            <a:pPr marL="285750" indent="-285750">
              <a:buFont typeface="Arial" panose="020B0604020202020204" pitchFamily="34" charset="0"/>
              <a:buChar char="•"/>
            </a:pPr>
            <a:r>
              <a:rPr lang="en-US" dirty="0"/>
              <a:t>Right Click your map layer  (Uganda Districts) in the table of contents </a:t>
            </a:r>
          </a:p>
          <a:p>
            <a:pPr marL="285750" indent="-285750">
              <a:buFont typeface="Arial" panose="020B0604020202020204" pitchFamily="34" charset="0"/>
              <a:buChar char="•"/>
            </a:pPr>
            <a:r>
              <a:rPr lang="en-US" dirty="0"/>
              <a:t>Click Properties</a:t>
            </a:r>
          </a:p>
          <a:p>
            <a:pPr marL="285750" indent="-285750">
              <a:buFont typeface="Arial" panose="020B0604020202020204" pitchFamily="34" charset="0"/>
              <a:buChar char="•"/>
            </a:pPr>
            <a:r>
              <a:rPr lang="en-US" dirty="0"/>
              <a:t>Click General Tab </a:t>
            </a:r>
          </a:p>
          <a:p>
            <a:pPr marL="285750" indent="-285750">
              <a:buFont typeface="Arial" panose="020B0604020202020204" pitchFamily="34" charset="0"/>
              <a:buChar char="•"/>
            </a:pPr>
            <a:r>
              <a:rPr lang="en-US" dirty="0"/>
              <a:t>In the Layer’s name type population of Uganda to change the layer map from Districts</a:t>
            </a:r>
          </a:p>
          <a:p>
            <a:pPr marL="285750" indent="-285750">
              <a:buFont typeface="Arial" panose="020B0604020202020204" pitchFamily="34" charset="0"/>
              <a:buChar char="•"/>
            </a:pPr>
            <a:r>
              <a:rPr lang="en-US" dirty="0"/>
              <a:t>In the ToC Right Click Population of Uganda, Click Properties</a:t>
            </a:r>
          </a:p>
          <a:p>
            <a:pPr marL="285750" indent="-285750">
              <a:buFont typeface="Arial" panose="020B0604020202020204" pitchFamily="34" charset="0"/>
              <a:buChar char="•"/>
            </a:pPr>
            <a:r>
              <a:rPr lang="en-US" dirty="0"/>
              <a:t>Click Symbology Tab</a:t>
            </a:r>
          </a:p>
          <a:p>
            <a:pPr marL="285750" indent="-285750">
              <a:buFont typeface="Arial" panose="020B0604020202020204" pitchFamily="34" charset="0"/>
              <a:buChar char="•"/>
            </a:pPr>
            <a:r>
              <a:rPr lang="en-US" dirty="0"/>
              <a:t>In the Show Box Click Quantities and Graduated </a:t>
            </a:r>
            <a:r>
              <a:rPr lang="en-US" dirty="0" smtClean="0"/>
              <a:t>Symbols</a:t>
            </a:r>
            <a:endParaRPr lang="en-US" dirty="0"/>
          </a:p>
          <a:p>
            <a:pPr marL="285750" indent="-285750">
              <a:buFont typeface="Arial" panose="020B0604020202020204" pitchFamily="34" charset="0"/>
              <a:buChar char="•"/>
            </a:pPr>
            <a:r>
              <a:rPr lang="en-US" dirty="0"/>
              <a:t>In the field box Click the value for Population</a:t>
            </a:r>
          </a:p>
          <a:p>
            <a:pPr marL="285750" indent="-285750">
              <a:buFont typeface="Arial" panose="020B0604020202020204" pitchFamily="34" charset="0"/>
              <a:buChar char="•"/>
            </a:pPr>
            <a:r>
              <a:rPr lang="en-US" dirty="0"/>
              <a:t>Select the Color Ramp</a:t>
            </a:r>
          </a:p>
          <a:p>
            <a:pPr marL="285750" indent="-285750">
              <a:buFont typeface="Arial" panose="020B0604020202020204" pitchFamily="34" charset="0"/>
              <a:buChar char="•"/>
            </a:pPr>
            <a:r>
              <a:rPr lang="en-US" dirty="0"/>
              <a:t>Click OK</a:t>
            </a:r>
          </a:p>
        </p:txBody>
      </p:sp>
      <p:pic>
        <p:nvPicPr>
          <p:cNvPr id="5" name="Picture 4"/>
          <p:cNvPicPr>
            <a:picLocks noChangeAspect="1"/>
          </p:cNvPicPr>
          <p:nvPr/>
        </p:nvPicPr>
        <p:blipFill>
          <a:blip r:embed="rId2"/>
          <a:stretch>
            <a:fillRect/>
          </a:stretch>
        </p:blipFill>
        <p:spPr>
          <a:xfrm>
            <a:off x="5579388" y="1417487"/>
            <a:ext cx="6765757" cy="3921679"/>
          </a:xfrm>
          <a:prstGeom prst="rect">
            <a:avLst/>
          </a:prstGeom>
        </p:spPr>
      </p:pic>
      <p:sp>
        <p:nvSpPr>
          <p:cNvPr id="4" name="TextBox 3"/>
          <p:cNvSpPr txBox="1"/>
          <p:nvPr/>
        </p:nvSpPr>
        <p:spPr>
          <a:xfrm>
            <a:off x="7927383" y="5525146"/>
            <a:ext cx="3246895" cy="369332"/>
          </a:xfrm>
          <a:prstGeom prst="rect">
            <a:avLst/>
          </a:prstGeom>
          <a:noFill/>
        </p:spPr>
        <p:txBody>
          <a:bodyPr wrap="square" rtlCol="0">
            <a:spAutoFit/>
          </a:bodyPr>
          <a:lstStyle/>
          <a:p>
            <a:pPr algn="ctr"/>
            <a:r>
              <a:rPr lang="en-US" dirty="0" smtClean="0">
                <a:solidFill>
                  <a:srgbClr val="FF0000"/>
                </a:solidFill>
              </a:rPr>
              <a:t>Select Graduated Symbols</a:t>
            </a:r>
            <a:endParaRPr lang="en-US" dirty="0">
              <a:solidFill>
                <a:srgbClr val="FF0000"/>
              </a:solidFill>
            </a:endParaRPr>
          </a:p>
        </p:txBody>
      </p:sp>
      <p:cxnSp>
        <p:nvCxnSpPr>
          <p:cNvPr id="8" name="Straight Arrow Connector 7"/>
          <p:cNvCxnSpPr/>
          <p:nvPr/>
        </p:nvCxnSpPr>
        <p:spPr>
          <a:xfrm flipV="1">
            <a:off x="8927024" y="3084164"/>
            <a:ext cx="77492" cy="25029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51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19581" y="1556052"/>
            <a:ext cx="6336222" cy="4696477"/>
          </a:xfrm>
          <a:prstGeom prst="rect">
            <a:avLst/>
          </a:prstGeom>
        </p:spPr>
      </p:pic>
      <p:sp>
        <p:nvSpPr>
          <p:cNvPr id="4" name="TextBox 3"/>
          <p:cNvSpPr txBox="1"/>
          <p:nvPr/>
        </p:nvSpPr>
        <p:spPr>
          <a:xfrm>
            <a:off x="2557220" y="689675"/>
            <a:ext cx="4912963" cy="369332"/>
          </a:xfrm>
          <a:prstGeom prst="rect">
            <a:avLst/>
          </a:prstGeom>
          <a:noFill/>
        </p:spPr>
        <p:txBody>
          <a:bodyPr wrap="square" rtlCol="0">
            <a:spAutoFit/>
          </a:bodyPr>
          <a:lstStyle/>
          <a:p>
            <a:pPr algn="ctr"/>
            <a:r>
              <a:rPr lang="en-US" b="1" dirty="0" smtClean="0">
                <a:solidFill>
                  <a:schemeClr val="tx2"/>
                </a:solidFill>
              </a:rPr>
              <a:t>Illustration of Point Featured Map</a:t>
            </a:r>
            <a:endParaRPr lang="en-US" b="1" dirty="0">
              <a:solidFill>
                <a:schemeClr val="tx2"/>
              </a:solidFill>
            </a:endParaRPr>
          </a:p>
        </p:txBody>
      </p:sp>
    </p:spTree>
    <p:extLst>
      <p:ext uri="{BB962C8B-B14F-4D97-AF65-F5344CB8AC3E}">
        <p14:creationId xmlns:p14="http://schemas.microsoft.com/office/powerpoint/2010/main" val="235558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3298" y="672860"/>
            <a:ext cx="6072996" cy="5355312"/>
          </a:xfrm>
          <a:prstGeom prst="rect">
            <a:avLst/>
          </a:prstGeom>
          <a:noFill/>
        </p:spPr>
        <p:txBody>
          <a:bodyPr wrap="square" rtlCol="0">
            <a:spAutoFit/>
          </a:bodyPr>
          <a:lstStyle/>
          <a:p>
            <a:r>
              <a:rPr lang="en-US" b="1" dirty="0" smtClean="0">
                <a:solidFill>
                  <a:schemeClr val="tx2"/>
                </a:solidFill>
              </a:rPr>
              <a:t>Creating Queries in ArcMap</a:t>
            </a:r>
          </a:p>
          <a:p>
            <a:endParaRPr lang="en-US" dirty="0"/>
          </a:p>
          <a:p>
            <a:r>
              <a:rPr lang="en-US" dirty="0" smtClean="0"/>
              <a:t>Queries are used to determine which features a Map layer displays. Queries extra  features to display based on the set parameters. In the District Map layer you may want to display only districts with total population less or equal to 80000</a:t>
            </a:r>
          </a:p>
          <a:p>
            <a:endParaRPr lang="en-US" dirty="0"/>
          </a:p>
          <a:p>
            <a:r>
              <a:rPr lang="en-US" b="1" dirty="0" smtClean="0"/>
              <a:t>Steps</a:t>
            </a:r>
          </a:p>
          <a:p>
            <a:pPr marL="285750" indent="-285750">
              <a:buFont typeface="Arial" panose="020B0604020202020204" pitchFamily="34" charset="0"/>
              <a:buChar char="•"/>
            </a:pPr>
            <a:r>
              <a:rPr lang="en-US" dirty="0" smtClean="0"/>
              <a:t>Place the district Map layer in the ToC</a:t>
            </a:r>
          </a:p>
          <a:p>
            <a:pPr marL="285750" indent="-285750">
              <a:buFont typeface="Arial" panose="020B0604020202020204" pitchFamily="34" charset="0"/>
              <a:buChar char="•"/>
            </a:pPr>
            <a:r>
              <a:rPr lang="en-US" dirty="0" smtClean="0"/>
              <a:t>Right Click the district Map Layer in the table of contents</a:t>
            </a:r>
          </a:p>
          <a:p>
            <a:pPr marL="285750" indent="-285750">
              <a:buFont typeface="Arial" panose="020B0604020202020204" pitchFamily="34" charset="0"/>
              <a:buChar char="•"/>
            </a:pPr>
            <a:r>
              <a:rPr lang="en-US" dirty="0" smtClean="0"/>
              <a:t>Click Properties</a:t>
            </a:r>
          </a:p>
          <a:p>
            <a:pPr marL="285750" indent="-285750">
              <a:buFont typeface="Arial" panose="020B0604020202020204" pitchFamily="34" charset="0"/>
              <a:buChar char="•"/>
            </a:pPr>
            <a:r>
              <a:rPr lang="en-US" dirty="0" smtClean="0"/>
              <a:t>Click Definition Query Tab</a:t>
            </a:r>
          </a:p>
          <a:p>
            <a:pPr marL="285750" indent="-285750">
              <a:buFont typeface="Arial" panose="020B0604020202020204" pitchFamily="34" charset="0"/>
              <a:buChar char="•"/>
            </a:pPr>
            <a:r>
              <a:rPr lang="en-US" dirty="0" smtClean="0"/>
              <a:t>Click Query builder</a:t>
            </a:r>
          </a:p>
          <a:p>
            <a:pPr marL="285750" indent="-285750">
              <a:buFont typeface="Arial" panose="020B0604020202020204" pitchFamily="34" charset="0"/>
              <a:buChar char="•"/>
            </a:pPr>
            <a:r>
              <a:rPr lang="en-US" dirty="0" smtClean="0"/>
              <a:t>Double Click </a:t>
            </a:r>
            <a:r>
              <a:rPr lang="en-US" dirty="0" err="1" smtClean="0"/>
              <a:t>Totalpop</a:t>
            </a:r>
            <a:endParaRPr lang="en-US" dirty="0" smtClean="0"/>
          </a:p>
          <a:p>
            <a:pPr marL="285750" indent="-285750">
              <a:buFont typeface="Arial" panose="020B0604020202020204" pitchFamily="34" charset="0"/>
              <a:buChar char="•"/>
            </a:pPr>
            <a:r>
              <a:rPr lang="en-US" dirty="0" smtClean="0"/>
              <a:t>Select &lt;= operator </a:t>
            </a:r>
          </a:p>
          <a:p>
            <a:pPr marL="285750" indent="-285750">
              <a:buFont typeface="Arial" panose="020B0604020202020204" pitchFamily="34" charset="0"/>
              <a:buChar char="•"/>
            </a:pPr>
            <a:r>
              <a:rPr lang="en-US" dirty="0" smtClean="0"/>
              <a:t>Click Get Unique Values</a:t>
            </a:r>
          </a:p>
          <a:p>
            <a:pPr marL="285750" indent="-285750">
              <a:buFont typeface="Arial" panose="020B0604020202020204" pitchFamily="34" charset="0"/>
              <a:buChar char="•"/>
            </a:pPr>
            <a:r>
              <a:rPr lang="en-US" dirty="0" smtClean="0"/>
              <a:t>Double Click the Value you want to use</a:t>
            </a:r>
          </a:p>
          <a:p>
            <a:pPr marL="285750" indent="-285750">
              <a:buFont typeface="Arial" panose="020B0604020202020204" pitchFamily="34" charset="0"/>
              <a:buChar char="•"/>
            </a:pPr>
            <a:r>
              <a:rPr lang="en-US" dirty="0" smtClean="0"/>
              <a:t>Click Ok, Apply</a:t>
            </a:r>
          </a:p>
          <a:p>
            <a:endParaRPr lang="en-US" dirty="0"/>
          </a:p>
        </p:txBody>
      </p:sp>
      <p:pic>
        <p:nvPicPr>
          <p:cNvPr id="3" name="Picture 2"/>
          <p:cNvPicPr>
            <a:picLocks noChangeAspect="1"/>
          </p:cNvPicPr>
          <p:nvPr/>
        </p:nvPicPr>
        <p:blipFill>
          <a:blip r:embed="rId2"/>
          <a:stretch>
            <a:fillRect/>
          </a:stretch>
        </p:blipFill>
        <p:spPr>
          <a:xfrm>
            <a:off x="7758098" y="3447394"/>
            <a:ext cx="3965905" cy="3264933"/>
          </a:xfrm>
          <a:prstGeom prst="rect">
            <a:avLst/>
          </a:prstGeom>
        </p:spPr>
      </p:pic>
      <p:pic>
        <p:nvPicPr>
          <p:cNvPr id="4" name="Picture 3"/>
          <p:cNvPicPr>
            <a:picLocks noChangeAspect="1"/>
          </p:cNvPicPr>
          <p:nvPr/>
        </p:nvPicPr>
        <p:blipFill>
          <a:blip r:embed="rId3"/>
          <a:stretch>
            <a:fillRect/>
          </a:stretch>
        </p:blipFill>
        <p:spPr>
          <a:xfrm>
            <a:off x="6914942" y="532489"/>
            <a:ext cx="2479225" cy="2914905"/>
          </a:xfrm>
          <a:prstGeom prst="rect">
            <a:avLst/>
          </a:prstGeom>
        </p:spPr>
      </p:pic>
      <p:sp>
        <p:nvSpPr>
          <p:cNvPr id="5" name="TextBox 4"/>
          <p:cNvSpPr txBox="1"/>
          <p:nvPr/>
        </p:nvSpPr>
        <p:spPr>
          <a:xfrm>
            <a:off x="5184475" y="5469147"/>
            <a:ext cx="2001329" cy="338554"/>
          </a:xfrm>
          <a:prstGeom prst="rect">
            <a:avLst/>
          </a:prstGeom>
          <a:noFill/>
        </p:spPr>
        <p:txBody>
          <a:bodyPr wrap="square" rtlCol="0">
            <a:spAutoFit/>
          </a:bodyPr>
          <a:lstStyle/>
          <a:p>
            <a:r>
              <a:rPr lang="en-US" sz="1600" dirty="0" smtClean="0">
                <a:solidFill>
                  <a:srgbClr val="FF0000"/>
                </a:solidFill>
              </a:rPr>
              <a:t>Click Query Builder</a:t>
            </a:r>
            <a:endParaRPr lang="en-US" sz="1600" dirty="0">
              <a:solidFill>
                <a:srgbClr val="FF0000"/>
              </a:solidFill>
            </a:endParaRPr>
          </a:p>
        </p:txBody>
      </p:sp>
      <p:cxnSp>
        <p:nvCxnSpPr>
          <p:cNvPr id="7" name="Straight Arrow Connector 6"/>
          <p:cNvCxnSpPr/>
          <p:nvPr/>
        </p:nvCxnSpPr>
        <p:spPr>
          <a:xfrm flipV="1">
            <a:off x="6849374" y="5382883"/>
            <a:ext cx="1035169" cy="255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741049" y="2656936"/>
            <a:ext cx="2120271" cy="338554"/>
          </a:xfrm>
          <a:prstGeom prst="rect">
            <a:avLst/>
          </a:prstGeom>
          <a:noFill/>
        </p:spPr>
        <p:txBody>
          <a:bodyPr wrap="square" rtlCol="0">
            <a:spAutoFit/>
          </a:bodyPr>
          <a:lstStyle/>
          <a:p>
            <a:r>
              <a:rPr lang="en-US" sz="1600" dirty="0" smtClean="0">
                <a:solidFill>
                  <a:srgbClr val="FF0000"/>
                </a:solidFill>
              </a:rPr>
              <a:t>Definition Query Tab</a:t>
            </a:r>
            <a:endParaRPr lang="en-US" sz="1600" dirty="0">
              <a:solidFill>
                <a:srgbClr val="FF0000"/>
              </a:solidFill>
            </a:endParaRPr>
          </a:p>
        </p:txBody>
      </p:sp>
      <p:cxnSp>
        <p:nvCxnSpPr>
          <p:cNvPr id="10" name="Straight Arrow Connector 9"/>
          <p:cNvCxnSpPr/>
          <p:nvPr/>
        </p:nvCxnSpPr>
        <p:spPr>
          <a:xfrm>
            <a:off x="9942815" y="2967487"/>
            <a:ext cx="0" cy="6987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15464" y="2553419"/>
            <a:ext cx="1492370" cy="369332"/>
          </a:xfrm>
          <a:prstGeom prst="rect">
            <a:avLst/>
          </a:prstGeom>
          <a:noFill/>
        </p:spPr>
        <p:txBody>
          <a:bodyPr wrap="square" rtlCol="0">
            <a:spAutoFit/>
          </a:bodyPr>
          <a:lstStyle/>
          <a:p>
            <a:r>
              <a:rPr lang="en-US" dirty="0" smtClean="0">
                <a:solidFill>
                  <a:srgbClr val="FF0000"/>
                </a:solidFill>
              </a:rPr>
              <a:t>Operators</a:t>
            </a:r>
            <a:endParaRPr lang="en-US" dirty="0">
              <a:solidFill>
                <a:srgbClr val="FF0000"/>
              </a:solidFill>
            </a:endParaRPr>
          </a:p>
        </p:txBody>
      </p:sp>
      <p:cxnSp>
        <p:nvCxnSpPr>
          <p:cNvPr id="13" name="Straight Arrow Connector 12"/>
          <p:cNvCxnSpPr/>
          <p:nvPr/>
        </p:nvCxnSpPr>
        <p:spPr>
          <a:xfrm flipV="1">
            <a:off x="6107502" y="1837426"/>
            <a:ext cx="888521" cy="8195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558068" y="1578634"/>
            <a:ext cx="1121434" cy="369332"/>
          </a:xfrm>
          <a:prstGeom prst="rect">
            <a:avLst/>
          </a:prstGeom>
          <a:noFill/>
        </p:spPr>
        <p:txBody>
          <a:bodyPr wrap="square" rtlCol="0">
            <a:spAutoFit/>
          </a:bodyPr>
          <a:lstStyle/>
          <a:p>
            <a:r>
              <a:rPr lang="en-US" dirty="0" smtClean="0">
                <a:solidFill>
                  <a:srgbClr val="FF0000"/>
                </a:solidFill>
              </a:rPr>
              <a:t>Values</a:t>
            </a:r>
            <a:endParaRPr lang="en-US" dirty="0">
              <a:solidFill>
                <a:srgbClr val="FF0000"/>
              </a:solidFill>
            </a:endParaRPr>
          </a:p>
        </p:txBody>
      </p:sp>
      <p:cxnSp>
        <p:nvCxnSpPr>
          <p:cNvPr id="16" name="Straight Arrow Connector 15"/>
          <p:cNvCxnSpPr>
            <a:stCxn id="14" idx="1"/>
          </p:cNvCxnSpPr>
          <p:nvPr/>
        </p:nvCxnSpPr>
        <p:spPr>
          <a:xfrm flipH="1" flipV="1">
            <a:off x="8151962" y="1733909"/>
            <a:ext cx="1406106" cy="293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558068" y="819509"/>
            <a:ext cx="1630392" cy="369332"/>
          </a:xfrm>
          <a:prstGeom prst="rect">
            <a:avLst/>
          </a:prstGeom>
          <a:noFill/>
        </p:spPr>
        <p:txBody>
          <a:bodyPr wrap="square" rtlCol="0">
            <a:spAutoFit/>
          </a:bodyPr>
          <a:lstStyle/>
          <a:p>
            <a:r>
              <a:rPr lang="en-US" dirty="0" smtClean="0">
                <a:solidFill>
                  <a:srgbClr val="FF0000"/>
                </a:solidFill>
              </a:rPr>
              <a:t>Fields</a:t>
            </a:r>
            <a:endParaRPr lang="en-US" dirty="0">
              <a:solidFill>
                <a:srgbClr val="FF0000"/>
              </a:solidFill>
            </a:endParaRPr>
          </a:p>
        </p:txBody>
      </p:sp>
      <p:cxnSp>
        <p:nvCxnSpPr>
          <p:cNvPr id="19" name="Straight Arrow Connector 18"/>
          <p:cNvCxnSpPr/>
          <p:nvPr/>
        </p:nvCxnSpPr>
        <p:spPr>
          <a:xfrm flipH="1" flipV="1">
            <a:off x="7651630" y="1017917"/>
            <a:ext cx="1820174" cy="8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848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792" y="759125"/>
            <a:ext cx="6556076" cy="4524315"/>
          </a:xfrm>
          <a:prstGeom prst="rect">
            <a:avLst/>
          </a:prstGeom>
          <a:noFill/>
        </p:spPr>
        <p:txBody>
          <a:bodyPr wrap="square" rtlCol="0">
            <a:spAutoFit/>
          </a:bodyPr>
          <a:lstStyle/>
          <a:p>
            <a:r>
              <a:rPr lang="en-US" b="1" dirty="0" smtClean="0">
                <a:solidFill>
                  <a:schemeClr val="tx2"/>
                </a:solidFill>
              </a:rPr>
              <a:t>Creating Hyperlink</a:t>
            </a:r>
          </a:p>
          <a:p>
            <a:endParaRPr lang="en-US" dirty="0" smtClean="0"/>
          </a:p>
          <a:p>
            <a:r>
              <a:rPr lang="en-US" dirty="0" smtClean="0"/>
              <a:t>Hyperlink is commonly a button or text or image that points to another location. </a:t>
            </a:r>
            <a:r>
              <a:rPr lang="en-US" dirty="0"/>
              <a:t> </a:t>
            </a:r>
            <a:r>
              <a:rPr lang="en-US" dirty="0" smtClean="0"/>
              <a:t>ArcMap allows users to create hyperlinks to other location such as websites. For example to create a hyperlink for Jinja district take the following steps</a:t>
            </a:r>
          </a:p>
          <a:p>
            <a:endParaRPr lang="en-US" dirty="0"/>
          </a:p>
          <a:p>
            <a:pPr marL="285750" indent="-285750">
              <a:buFont typeface="Arial" panose="020B0604020202020204" pitchFamily="34" charset="0"/>
              <a:buChar char="•"/>
            </a:pPr>
            <a:r>
              <a:rPr lang="en-US" dirty="0" smtClean="0"/>
              <a:t>Place the Uganda District map layer in the ToC</a:t>
            </a:r>
          </a:p>
          <a:p>
            <a:pPr marL="285750" indent="-285750">
              <a:buFont typeface="Arial" panose="020B0604020202020204" pitchFamily="34" charset="0"/>
              <a:buChar char="•"/>
            </a:pPr>
            <a:r>
              <a:rPr lang="en-US" dirty="0" smtClean="0"/>
              <a:t>On the tools toolbar click identify icon </a:t>
            </a:r>
          </a:p>
          <a:p>
            <a:pPr marL="285750" indent="-285750">
              <a:buFont typeface="Arial" panose="020B0604020202020204" pitchFamily="34" charset="0"/>
              <a:buChar char="•"/>
            </a:pPr>
            <a:r>
              <a:rPr lang="en-US" dirty="0" smtClean="0"/>
              <a:t>Click on Jinja city</a:t>
            </a:r>
          </a:p>
          <a:p>
            <a:pPr marL="285750" indent="-285750">
              <a:buFont typeface="Arial" panose="020B0604020202020204" pitchFamily="34" charset="0"/>
              <a:buChar char="•"/>
            </a:pPr>
            <a:r>
              <a:rPr lang="en-US" dirty="0" smtClean="0"/>
              <a:t>In the Identify window, Right Click Jinja City</a:t>
            </a:r>
          </a:p>
          <a:p>
            <a:pPr marL="285750" indent="-285750">
              <a:buFont typeface="Arial" panose="020B0604020202020204" pitchFamily="34" charset="0"/>
              <a:buChar char="•"/>
            </a:pPr>
            <a:r>
              <a:rPr lang="en-US" dirty="0" smtClean="0"/>
              <a:t>Click Add Hyperlink</a:t>
            </a:r>
          </a:p>
          <a:p>
            <a:pPr marL="285750" indent="-285750">
              <a:buFont typeface="Arial" panose="020B0604020202020204" pitchFamily="34" charset="0"/>
              <a:buChar char="•"/>
            </a:pPr>
            <a:r>
              <a:rPr lang="en-US" dirty="0" smtClean="0"/>
              <a:t>Select either to Document or URL</a:t>
            </a:r>
          </a:p>
          <a:p>
            <a:pPr marL="285750" indent="-285750">
              <a:buFont typeface="Arial" panose="020B0604020202020204" pitchFamily="34" charset="0"/>
              <a:buChar char="•"/>
            </a:pPr>
            <a:r>
              <a:rPr lang="en-US" dirty="0" smtClean="0"/>
              <a:t>Browse the document to link or Type URL to be linked</a:t>
            </a:r>
          </a:p>
          <a:p>
            <a:endParaRPr lang="en-US" dirty="0" smtClean="0"/>
          </a:p>
          <a:p>
            <a:endParaRPr lang="en-US" dirty="0"/>
          </a:p>
        </p:txBody>
      </p:sp>
      <p:pic>
        <p:nvPicPr>
          <p:cNvPr id="3" name="Picture 2"/>
          <p:cNvPicPr>
            <a:picLocks noChangeAspect="1"/>
          </p:cNvPicPr>
          <p:nvPr/>
        </p:nvPicPr>
        <p:blipFill>
          <a:blip r:embed="rId2"/>
          <a:stretch>
            <a:fillRect/>
          </a:stretch>
        </p:blipFill>
        <p:spPr>
          <a:xfrm>
            <a:off x="8160409" y="992937"/>
            <a:ext cx="2686050" cy="4095750"/>
          </a:xfrm>
          <a:prstGeom prst="rect">
            <a:avLst/>
          </a:prstGeom>
        </p:spPr>
      </p:pic>
      <p:pic>
        <p:nvPicPr>
          <p:cNvPr id="4" name="Picture 3"/>
          <p:cNvPicPr>
            <a:picLocks noChangeAspect="1"/>
          </p:cNvPicPr>
          <p:nvPr/>
        </p:nvPicPr>
        <p:blipFill>
          <a:blip r:embed="rId3"/>
          <a:stretch>
            <a:fillRect/>
          </a:stretch>
        </p:blipFill>
        <p:spPr>
          <a:xfrm>
            <a:off x="3386677" y="4721852"/>
            <a:ext cx="3712864" cy="1799718"/>
          </a:xfrm>
          <a:prstGeom prst="rect">
            <a:avLst/>
          </a:prstGeom>
        </p:spPr>
      </p:pic>
      <p:sp>
        <p:nvSpPr>
          <p:cNvPr id="5" name="TextBox 4"/>
          <p:cNvSpPr txBox="1"/>
          <p:nvPr/>
        </p:nvSpPr>
        <p:spPr>
          <a:xfrm>
            <a:off x="7228936" y="5943600"/>
            <a:ext cx="2191109" cy="369332"/>
          </a:xfrm>
          <a:prstGeom prst="rect">
            <a:avLst/>
          </a:prstGeom>
          <a:noFill/>
        </p:spPr>
        <p:txBody>
          <a:bodyPr wrap="square" rtlCol="0">
            <a:spAutoFit/>
          </a:bodyPr>
          <a:lstStyle/>
          <a:p>
            <a:r>
              <a:rPr lang="en-US" dirty="0" smtClean="0">
                <a:solidFill>
                  <a:srgbClr val="FF0000"/>
                </a:solidFill>
              </a:rPr>
              <a:t>Linking to URL</a:t>
            </a:r>
            <a:endParaRPr lang="en-US" dirty="0">
              <a:solidFill>
                <a:srgbClr val="FF0000"/>
              </a:solidFill>
            </a:endParaRPr>
          </a:p>
        </p:txBody>
      </p:sp>
      <p:cxnSp>
        <p:nvCxnSpPr>
          <p:cNvPr id="7" name="Straight Arrow Connector 6"/>
          <p:cNvCxnSpPr>
            <a:stCxn id="5" idx="1"/>
          </p:cNvCxnSpPr>
          <p:nvPr/>
        </p:nvCxnSpPr>
        <p:spPr>
          <a:xfrm flipH="1" flipV="1">
            <a:off x="5598543" y="6124755"/>
            <a:ext cx="1630393" cy="35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0332" y="5283440"/>
            <a:ext cx="2363638" cy="369332"/>
          </a:xfrm>
          <a:prstGeom prst="rect">
            <a:avLst/>
          </a:prstGeom>
          <a:noFill/>
        </p:spPr>
        <p:txBody>
          <a:bodyPr wrap="square" rtlCol="0">
            <a:spAutoFit/>
          </a:bodyPr>
          <a:lstStyle/>
          <a:p>
            <a:r>
              <a:rPr lang="en-US" dirty="0" smtClean="0">
                <a:solidFill>
                  <a:srgbClr val="FF0000"/>
                </a:solidFill>
              </a:rPr>
              <a:t>Linking to Document</a:t>
            </a:r>
            <a:endParaRPr lang="en-US" dirty="0">
              <a:solidFill>
                <a:srgbClr val="FF0000"/>
              </a:solidFill>
            </a:endParaRPr>
          </a:p>
        </p:txBody>
      </p:sp>
      <p:cxnSp>
        <p:nvCxnSpPr>
          <p:cNvPr id="10" name="Straight Arrow Connector 9"/>
          <p:cNvCxnSpPr/>
          <p:nvPr/>
        </p:nvCxnSpPr>
        <p:spPr>
          <a:xfrm flipV="1">
            <a:off x="2544792" y="5512279"/>
            <a:ext cx="1371600" cy="86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024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309" y="776377"/>
            <a:ext cx="11335110" cy="2031325"/>
          </a:xfrm>
          <a:prstGeom prst="rect">
            <a:avLst/>
          </a:prstGeom>
          <a:noFill/>
        </p:spPr>
        <p:txBody>
          <a:bodyPr wrap="square" rtlCol="0">
            <a:spAutoFit/>
          </a:bodyPr>
          <a:lstStyle/>
          <a:p>
            <a:r>
              <a:rPr lang="en-US" b="1" dirty="0" smtClean="0">
                <a:solidFill>
                  <a:schemeClr val="tx2"/>
                </a:solidFill>
              </a:rPr>
              <a:t>Launching Hyperlink</a:t>
            </a:r>
          </a:p>
          <a:p>
            <a:r>
              <a:rPr lang="en-US" dirty="0" smtClean="0"/>
              <a:t>To open your created Hyperlink take the following steps”</a:t>
            </a:r>
          </a:p>
          <a:p>
            <a:endParaRPr lang="en-US" dirty="0"/>
          </a:p>
          <a:p>
            <a:r>
              <a:rPr lang="en-US" dirty="0" smtClean="0"/>
              <a:t>On the Tools bar Click the Launch Hyperlink Button</a:t>
            </a:r>
          </a:p>
          <a:p>
            <a:r>
              <a:rPr lang="en-US" dirty="0" smtClean="0"/>
              <a:t>Place the course in map layer feature where you created the Hyperlink and Click Once </a:t>
            </a:r>
          </a:p>
          <a:p>
            <a:endParaRPr lang="en-US" dirty="0"/>
          </a:p>
          <a:p>
            <a:endParaRPr lang="en-US" dirty="0"/>
          </a:p>
        </p:txBody>
      </p:sp>
      <p:pic>
        <p:nvPicPr>
          <p:cNvPr id="3" name="Picture 2"/>
          <p:cNvPicPr>
            <a:picLocks noChangeAspect="1"/>
          </p:cNvPicPr>
          <p:nvPr/>
        </p:nvPicPr>
        <p:blipFill>
          <a:blip r:embed="rId2"/>
          <a:stretch>
            <a:fillRect/>
          </a:stretch>
        </p:blipFill>
        <p:spPr>
          <a:xfrm>
            <a:off x="5267774" y="1575399"/>
            <a:ext cx="276225" cy="342900"/>
          </a:xfrm>
          <a:prstGeom prst="rect">
            <a:avLst/>
          </a:prstGeom>
        </p:spPr>
      </p:pic>
      <p:pic>
        <p:nvPicPr>
          <p:cNvPr id="5" name="Picture 4"/>
          <p:cNvPicPr>
            <a:picLocks noChangeAspect="1"/>
          </p:cNvPicPr>
          <p:nvPr/>
        </p:nvPicPr>
        <p:blipFill>
          <a:blip r:embed="rId3"/>
          <a:stretch>
            <a:fillRect/>
          </a:stretch>
        </p:blipFill>
        <p:spPr>
          <a:xfrm>
            <a:off x="2075372" y="2931005"/>
            <a:ext cx="5867400" cy="1962150"/>
          </a:xfrm>
          <a:prstGeom prst="rect">
            <a:avLst/>
          </a:prstGeom>
        </p:spPr>
      </p:pic>
      <p:sp>
        <p:nvSpPr>
          <p:cNvPr id="6" name="TextBox 5"/>
          <p:cNvSpPr txBox="1"/>
          <p:nvPr/>
        </p:nvSpPr>
        <p:spPr>
          <a:xfrm>
            <a:off x="2898476" y="5305245"/>
            <a:ext cx="2645523" cy="369332"/>
          </a:xfrm>
          <a:prstGeom prst="rect">
            <a:avLst/>
          </a:prstGeom>
          <a:noFill/>
        </p:spPr>
        <p:txBody>
          <a:bodyPr wrap="square" rtlCol="0">
            <a:spAutoFit/>
          </a:bodyPr>
          <a:lstStyle/>
          <a:p>
            <a:r>
              <a:rPr lang="en-US" dirty="0" smtClean="0">
                <a:solidFill>
                  <a:srgbClr val="FF0000"/>
                </a:solidFill>
              </a:rPr>
              <a:t>Hyperlinked Documents</a:t>
            </a:r>
            <a:endParaRPr lang="en-US" dirty="0">
              <a:solidFill>
                <a:srgbClr val="FF0000"/>
              </a:solidFill>
            </a:endParaRPr>
          </a:p>
        </p:txBody>
      </p:sp>
      <p:cxnSp>
        <p:nvCxnSpPr>
          <p:cNvPr id="8" name="Straight Arrow Connector 7"/>
          <p:cNvCxnSpPr>
            <a:stCxn id="6" idx="0"/>
          </p:cNvCxnSpPr>
          <p:nvPr/>
        </p:nvCxnSpPr>
        <p:spPr>
          <a:xfrm flipH="1" flipV="1">
            <a:off x="4140679" y="3778370"/>
            <a:ext cx="80559" cy="15268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708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308" y="672860"/>
            <a:ext cx="11645661" cy="5909310"/>
          </a:xfrm>
          <a:prstGeom prst="rect">
            <a:avLst/>
          </a:prstGeom>
          <a:noFill/>
        </p:spPr>
        <p:txBody>
          <a:bodyPr wrap="square" rtlCol="0">
            <a:spAutoFit/>
          </a:bodyPr>
          <a:lstStyle/>
          <a:p>
            <a:r>
              <a:rPr lang="en-US" b="1" dirty="0" smtClean="0">
                <a:solidFill>
                  <a:schemeClr val="tx2"/>
                </a:solidFill>
              </a:rPr>
              <a:t>Creating Pop Up in ArcMap</a:t>
            </a:r>
          </a:p>
          <a:p>
            <a:endParaRPr lang="en-US" dirty="0"/>
          </a:p>
          <a:p>
            <a:r>
              <a:rPr lang="en-US" dirty="0" smtClean="0"/>
              <a:t>Pop Ups are commonly used as short cuts for displaying attributes of features in a Map Lay.  To create your Pop up for from the Uganda District Map Layer take the following steps:</a:t>
            </a:r>
          </a:p>
          <a:p>
            <a:endParaRPr lang="en-US" dirty="0" smtClean="0"/>
          </a:p>
          <a:p>
            <a:pPr marL="285750" indent="-285750">
              <a:buFont typeface="Arial" panose="020B0604020202020204" pitchFamily="34" charset="0"/>
              <a:buChar char="•"/>
            </a:pPr>
            <a:r>
              <a:rPr lang="en-US" dirty="0" smtClean="0"/>
              <a:t>Place the Uganda District Map layer in the ToC</a:t>
            </a:r>
          </a:p>
          <a:p>
            <a:pPr marL="285750" indent="-285750">
              <a:buFont typeface="Arial" panose="020B0604020202020204" pitchFamily="34" charset="0"/>
              <a:buChar char="•"/>
            </a:pPr>
            <a:r>
              <a:rPr lang="en-US" dirty="0" smtClean="0"/>
              <a:t>Right Click the layer</a:t>
            </a:r>
          </a:p>
          <a:p>
            <a:pPr marL="285750" indent="-285750">
              <a:buFont typeface="Arial" panose="020B0604020202020204" pitchFamily="34" charset="0"/>
              <a:buChar char="•"/>
            </a:pPr>
            <a:r>
              <a:rPr lang="en-US" dirty="0" smtClean="0"/>
              <a:t>Click Prosperities</a:t>
            </a:r>
          </a:p>
          <a:p>
            <a:pPr marL="285750" indent="-285750">
              <a:buFont typeface="Arial" panose="020B0604020202020204" pitchFamily="34" charset="0"/>
              <a:buChar char="•"/>
            </a:pPr>
            <a:r>
              <a:rPr lang="en-US" dirty="0" smtClean="0"/>
              <a:t>Click the  HTML popup</a:t>
            </a:r>
          </a:p>
          <a:p>
            <a:pPr marL="285750" indent="-285750">
              <a:buFont typeface="Arial" panose="020B0604020202020204" pitchFamily="34" charset="0"/>
              <a:buChar char="•"/>
            </a:pPr>
            <a:r>
              <a:rPr lang="en-US" dirty="0" smtClean="0"/>
              <a:t>Make sure the following Boxes are checked </a:t>
            </a:r>
            <a:r>
              <a:rPr lang="en-US" dirty="0" smtClean="0">
                <a:solidFill>
                  <a:srgbClr val="FF0000"/>
                </a:solidFill>
                <a:latin typeface="Algerian" panose="04020705040A02060702" pitchFamily="82" charset="0"/>
              </a:rPr>
              <a:t>√</a:t>
            </a:r>
            <a:r>
              <a:rPr lang="en-US" dirty="0" smtClean="0"/>
              <a:t> </a:t>
            </a:r>
          </a:p>
          <a:p>
            <a:pPr marL="1200150" lvl="2" indent="-285750">
              <a:buFont typeface="Courier New" panose="02070309020205020404" pitchFamily="49" charset="0"/>
              <a:buChar char="o"/>
            </a:pPr>
            <a:r>
              <a:rPr lang="en-US" dirty="0" smtClean="0"/>
              <a:t>Show content for this layer using HTML popup</a:t>
            </a:r>
          </a:p>
          <a:p>
            <a:pPr marL="1200150" lvl="2" indent="-285750">
              <a:buFont typeface="Courier New" panose="02070309020205020404" pitchFamily="49" charset="0"/>
              <a:buChar char="o"/>
            </a:pPr>
            <a:r>
              <a:rPr lang="en-US" dirty="0" smtClean="0"/>
              <a:t>As a table of the visible fields</a:t>
            </a:r>
          </a:p>
          <a:p>
            <a:pPr marL="1200150" lvl="2" indent="-285750">
              <a:buFont typeface="Courier New" panose="02070309020205020404" pitchFamily="49" charset="0"/>
              <a:buChar char="o"/>
            </a:pPr>
            <a:r>
              <a:rPr lang="en-US" dirty="0" smtClean="0"/>
              <a:t>Display coded value descriptions in all HTML</a:t>
            </a:r>
          </a:p>
          <a:p>
            <a:pPr marL="285750" indent="-285750">
              <a:buFont typeface="Arial" panose="020B0604020202020204" pitchFamily="34" charset="0"/>
              <a:buChar char="•"/>
            </a:pPr>
            <a:r>
              <a:rPr lang="en-US" dirty="0" smtClean="0"/>
              <a:t>Click Apply and OK</a:t>
            </a:r>
          </a:p>
          <a:p>
            <a:pPr marL="285750" indent="-285750">
              <a:buFont typeface="Arial" panose="020B0604020202020204" pitchFamily="34" charset="0"/>
              <a:buChar char="•"/>
            </a:pPr>
            <a:r>
              <a:rPr lang="en-US" dirty="0"/>
              <a:t>Right Click the </a:t>
            </a:r>
            <a:r>
              <a:rPr lang="en-US" dirty="0" smtClean="0"/>
              <a:t>layer in the ToC</a:t>
            </a:r>
            <a:endParaRPr lang="en-US" dirty="0"/>
          </a:p>
          <a:p>
            <a:pPr marL="285750" indent="-285750">
              <a:buFont typeface="Arial" panose="020B0604020202020204" pitchFamily="34" charset="0"/>
              <a:buChar char="•"/>
            </a:pPr>
            <a:r>
              <a:rPr lang="en-US" dirty="0"/>
              <a:t>Click </a:t>
            </a:r>
            <a:r>
              <a:rPr lang="en-US" dirty="0" smtClean="0"/>
              <a:t>Prosperities</a:t>
            </a:r>
          </a:p>
          <a:p>
            <a:pPr marL="285750" indent="-285750">
              <a:buFont typeface="Arial" panose="020B0604020202020204" pitchFamily="34" charset="0"/>
              <a:buChar char="•"/>
            </a:pPr>
            <a:r>
              <a:rPr lang="en-US" dirty="0" smtClean="0"/>
              <a:t>Click on the Fields Table and uncheck the fields you do not want to be visible , OK</a:t>
            </a:r>
          </a:p>
          <a:p>
            <a:pPr marL="285750" indent="-285750">
              <a:buFont typeface="Arial" panose="020B0604020202020204" pitchFamily="34" charset="0"/>
              <a:buChar char="•"/>
            </a:pPr>
            <a:r>
              <a:rPr lang="en-US" dirty="0" smtClean="0"/>
              <a:t>On the Tools toolbar Click on the HTML popup icon</a:t>
            </a:r>
          </a:p>
          <a:p>
            <a:pPr marL="285750" indent="-285750">
              <a:buFont typeface="Arial" panose="020B0604020202020204" pitchFamily="34" charset="0"/>
              <a:buChar char="•"/>
            </a:pPr>
            <a:r>
              <a:rPr lang="en-US" dirty="0" smtClean="0"/>
              <a:t>Move your cursor to any District of your choice and Click </a:t>
            </a:r>
          </a:p>
          <a:p>
            <a:pPr marL="285750" indent="-285750">
              <a:buFont typeface="Arial" panose="020B0604020202020204" pitchFamily="34" charset="0"/>
              <a:buChar char="•"/>
            </a:pPr>
            <a:endParaRPr lang="en-US" dirty="0"/>
          </a:p>
          <a:p>
            <a:endParaRPr lang="en-US" dirty="0"/>
          </a:p>
        </p:txBody>
      </p:sp>
      <p:pic>
        <p:nvPicPr>
          <p:cNvPr id="3" name="Picture 2"/>
          <p:cNvPicPr>
            <a:picLocks noChangeAspect="1"/>
          </p:cNvPicPr>
          <p:nvPr/>
        </p:nvPicPr>
        <p:blipFill>
          <a:blip r:embed="rId2"/>
          <a:stretch>
            <a:fillRect/>
          </a:stretch>
        </p:blipFill>
        <p:spPr>
          <a:xfrm>
            <a:off x="7573992" y="1829917"/>
            <a:ext cx="3278038" cy="3094148"/>
          </a:xfrm>
          <a:prstGeom prst="rect">
            <a:avLst/>
          </a:prstGeom>
        </p:spPr>
      </p:pic>
      <p:sp>
        <p:nvSpPr>
          <p:cNvPr id="4" name="TextBox 3"/>
          <p:cNvSpPr txBox="1"/>
          <p:nvPr/>
        </p:nvSpPr>
        <p:spPr>
          <a:xfrm>
            <a:off x="10852030" y="3916392"/>
            <a:ext cx="974785" cy="369332"/>
          </a:xfrm>
          <a:prstGeom prst="rect">
            <a:avLst/>
          </a:prstGeom>
          <a:noFill/>
        </p:spPr>
        <p:txBody>
          <a:bodyPr wrap="square" rtlCol="0">
            <a:spAutoFit/>
          </a:bodyPr>
          <a:lstStyle/>
          <a:p>
            <a:r>
              <a:rPr lang="en-US" dirty="0" smtClean="0">
                <a:solidFill>
                  <a:srgbClr val="FF0000"/>
                </a:solidFill>
              </a:rPr>
              <a:t>Popups</a:t>
            </a:r>
            <a:endParaRPr lang="en-US" dirty="0">
              <a:solidFill>
                <a:srgbClr val="FF0000"/>
              </a:solidFill>
            </a:endParaRPr>
          </a:p>
        </p:txBody>
      </p:sp>
      <p:cxnSp>
        <p:nvCxnSpPr>
          <p:cNvPr id="6" name="Straight Arrow Connector 5"/>
          <p:cNvCxnSpPr/>
          <p:nvPr/>
        </p:nvCxnSpPr>
        <p:spPr>
          <a:xfrm flipH="1" flipV="1">
            <a:off x="9834113" y="2924355"/>
            <a:ext cx="1017917" cy="11767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8945593" y="4016544"/>
            <a:ext cx="1906437" cy="845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503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177" y="646981"/>
            <a:ext cx="3873261" cy="5632311"/>
          </a:xfrm>
          <a:prstGeom prst="rect">
            <a:avLst/>
          </a:prstGeom>
          <a:noFill/>
        </p:spPr>
        <p:txBody>
          <a:bodyPr wrap="square" rtlCol="0">
            <a:spAutoFit/>
          </a:bodyPr>
          <a:lstStyle/>
          <a:p>
            <a:r>
              <a:rPr lang="en-US" b="1" dirty="0" smtClean="0">
                <a:solidFill>
                  <a:schemeClr val="tx2"/>
                </a:solidFill>
              </a:rPr>
              <a:t>Creating Map Tips</a:t>
            </a:r>
          </a:p>
          <a:p>
            <a:endParaRPr lang="en-US" b="1" dirty="0" smtClean="0">
              <a:solidFill>
                <a:schemeClr val="tx2"/>
              </a:solidFill>
            </a:endParaRPr>
          </a:p>
          <a:p>
            <a:r>
              <a:rPr lang="en-US" dirty="0" smtClean="0"/>
              <a:t>Map tips are used for disclosing and displaying labels text for map layers in ArcMap. Once you have created the Map tips, any label for features in your map layer are displayed. </a:t>
            </a:r>
          </a:p>
          <a:p>
            <a:endParaRPr lang="en-US" dirty="0"/>
          </a:p>
          <a:p>
            <a:r>
              <a:rPr lang="en-US" b="1" dirty="0" smtClean="0"/>
              <a:t>Steps</a:t>
            </a:r>
          </a:p>
          <a:p>
            <a:pPr marL="285750" indent="-285750">
              <a:buFont typeface="Arial" panose="020B0604020202020204" pitchFamily="34" charset="0"/>
              <a:buChar char="•"/>
            </a:pPr>
            <a:r>
              <a:rPr lang="en-US" dirty="0" smtClean="0"/>
              <a:t>Place your District Map layer in the table of contents</a:t>
            </a:r>
          </a:p>
          <a:p>
            <a:pPr marL="285750" indent="-285750">
              <a:buFont typeface="Arial" panose="020B0604020202020204" pitchFamily="34" charset="0"/>
              <a:buChar char="•"/>
            </a:pPr>
            <a:r>
              <a:rPr lang="en-US" dirty="0" smtClean="0"/>
              <a:t>Right Click the District Map layer</a:t>
            </a:r>
          </a:p>
          <a:p>
            <a:pPr marL="285750" indent="-285750">
              <a:buFont typeface="Arial" panose="020B0604020202020204" pitchFamily="34" charset="0"/>
              <a:buChar char="•"/>
            </a:pPr>
            <a:r>
              <a:rPr lang="en-US" dirty="0" smtClean="0"/>
              <a:t>Click Properties‘</a:t>
            </a:r>
          </a:p>
          <a:p>
            <a:pPr marL="285750" indent="-285750">
              <a:buFont typeface="Arial" panose="020B0604020202020204" pitchFamily="34" charset="0"/>
              <a:buChar char="•"/>
            </a:pPr>
            <a:r>
              <a:rPr lang="en-US" dirty="0" smtClean="0"/>
              <a:t>Click Display  Tab</a:t>
            </a:r>
          </a:p>
          <a:p>
            <a:pPr marL="285750" indent="-285750">
              <a:buFont typeface="Arial" panose="020B0604020202020204" pitchFamily="34" charset="0"/>
              <a:buChar char="•"/>
            </a:pPr>
            <a:r>
              <a:rPr lang="en-US" dirty="0" smtClean="0"/>
              <a:t>Check the Show the Map tips using  display expression check Box</a:t>
            </a:r>
          </a:p>
          <a:p>
            <a:pPr marL="285750" indent="-285750">
              <a:buFont typeface="Arial" panose="020B0604020202020204" pitchFamily="34" charset="0"/>
              <a:buChar char="•"/>
            </a:pPr>
            <a:r>
              <a:rPr lang="en-US" dirty="0" smtClean="0"/>
              <a:t>Click Ok</a:t>
            </a:r>
          </a:p>
          <a:p>
            <a:pPr marL="285750" indent="-285750">
              <a:buFont typeface="Arial" panose="020B0604020202020204" pitchFamily="34" charset="0"/>
              <a:buChar char="•"/>
            </a:pPr>
            <a:r>
              <a:rPr lang="en-US" dirty="0" smtClean="0"/>
              <a:t>Move the features in your Map layer</a:t>
            </a:r>
          </a:p>
          <a:p>
            <a:pPr marL="285750" indent="-285750">
              <a:buFont typeface="Arial" panose="020B0604020202020204" pitchFamily="34" charset="0"/>
              <a:buChar char="•"/>
            </a:pPr>
            <a:endParaRPr lang="en-US" dirty="0" smtClean="0"/>
          </a:p>
          <a:p>
            <a:endParaRPr lang="en-US" dirty="0"/>
          </a:p>
        </p:txBody>
      </p:sp>
      <p:pic>
        <p:nvPicPr>
          <p:cNvPr id="3" name="Picture 2"/>
          <p:cNvPicPr>
            <a:picLocks noChangeAspect="1"/>
          </p:cNvPicPr>
          <p:nvPr/>
        </p:nvPicPr>
        <p:blipFill>
          <a:blip r:embed="rId2"/>
          <a:stretch>
            <a:fillRect/>
          </a:stretch>
        </p:blipFill>
        <p:spPr>
          <a:xfrm>
            <a:off x="7878838" y="471256"/>
            <a:ext cx="3128468" cy="3077668"/>
          </a:xfrm>
          <a:prstGeom prst="rect">
            <a:avLst/>
          </a:prstGeom>
        </p:spPr>
      </p:pic>
      <p:sp>
        <p:nvSpPr>
          <p:cNvPr id="4" name="TextBox 3"/>
          <p:cNvSpPr txBox="1"/>
          <p:nvPr/>
        </p:nvSpPr>
        <p:spPr>
          <a:xfrm>
            <a:off x="10356011" y="2955305"/>
            <a:ext cx="1302589" cy="369332"/>
          </a:xfrm>
          <a:prstGeom prst="rect">
            <a:avLst/>
          </a:prstGeom>
          <a:noFill/>
        </p:spPr>
        <p:txBody>
          <a:bodyPr wrap="square" rtlCol="0">
            <a:spAutoFit/>
          </a:bodyPr>
          <a:lstStyle/>
          <a:p>
            <a:r>
              <a:rPr lang="en-US" dirty="0" smtClean="0">
                <a:solidFill>
                  <a:srgbClr val="FF0000"/>
                </a:solidFill>
              </a:rPr>
              <a:t>Map tips</a:t>
            </a:r>
            <a:endParaRPr lang="en-US" dirty="0">
              <a:solidFill>
                <a:srgbClr val="FF0000"/>
              </a:solidFill>
            </a:endParaRPr>
          </a:p>
        </p:txBody>
      </p:sp>
      <p:cxnSp>
        <p:nvCxnSpPr>
          <p:cNvPr id="6" name="Straight Arrow Connector 5"/>
          <p:cNvCxnSpPr/>
          <p:nvPr/>
        </p:nvCxnSpPr>
        <p:spPr>
          <a:xfrm flipH="1" flipV="1">
            <a:off x="10121660" y="2455147"/>
            <a:ext cx="767751" cy="457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4192438" y="2955305"/>
            <a:ext cx="4679606" cy="3543651"/>
          </a:xfrm>
          <a:prstGeom prst="rect">
            <a:avLst/>
          </a:prstGeom>
        </p:spPr>
      </p:pic>
    </p:spTree>
    <p:extLst>
      <p:ext uri="{BB962C8B-B14F-4D97-AF65-F5344CB8AC3E}">
        <p14:creationId xmlns:p14="http://schemas.microsoft.com/office/powerpoint/2010/main" val="3020125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6710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993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910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sp>
        <p:nvSpPr>
          <p:cNvPr id="6" name="TextBox 5"/>
          <p:cNvSpPr txBox="1"/>
          <p:nvPr/>
        </p:nvSpPr>
        <p:spPr>
          <a:xfrm>
            <a:off x="232913" y="759125"/>
            <a:ext cx="11637034" cy="4524315"/>
          </a:xfrm>
          <a:prstGeom prst="rect">
            <a:avLst/>
          </a:prstGeom>
          <a:noFill/>
        </p:spPr>
        <p:txBody>
          <a:bodyPr wrap="square" rtlCol="0">
            <a:spAutoFit/>
          </a:bodyPr>
          <a:lstStyle/>
          <a:p>
            <a:r>
              <a:rPr lang="en-US" b="1" dirty="0" smtClean="0">
                <a:solidFill>
                  <a:schemeClr val="tx2"/>
                </a:solidFill>
              </a:rPr>
              <a:t>Moving Labels to Annotations</a:t>
            </a:r>
          </a:p>
          <a:p>
            <a:endParaRPr lang="en-US" b="1" dirty="0" smtClean="0"/>
          </a:p>
          <a:p>
            <a:r>
              <a:rPr lang="en-US" dirty="0" smtClean="0"/>
              <a:t>Converting labels to annotations is commonly used when one wants to relocate a label from one area to another. The labels can be either converted for the entire map layer, selected part of the layer or zoomed selected area.</a:t>
            </a:r>
          </a:p>
          <a:p>
            <a:endParaRPr lang="en-US" dirty="0"/>
          </a:p>
          <a:p>
            <a:r>
              <a:rPr lang="en-US" dirty="0" smtClean="0">
                <a:solidFill>
                  <a:schemeClr val="tx2"/>
                </a:solidFill>
              </a:rPr>
              <a:t>Steps:</a:t>
            </a:r>
          </a:p>
          <a:p>
            <a:pPr marL="285750" indent="-285750">
              <a:buFont typeface="Arial" panose="020B0604020202020204" pitchFamily="34" charset="0"/>
              <a:buChar char="•"/>
            </a:pPr>
            <a:r>
              <a:rPr lang="en-US" dirty="0" smtClean="0"/>
              <a:t>Right click the Layer in the table of contents containing the labels you want to convert</a:t>
            </a:r>
          </a:p>
          <a:p>
            <a:pPr marL="285750" indent="-285750">
              <a:buFont typeface="Arial" panose="020B0604020202020204" pitchFamily="34" charset="0"/>
              <a:buChar char="•"/>
            </a:pPr>
            <a:r>
              <a:rPr lang="en-US" dirty="0" smtClean="0"/>
              <a:t>Select convert label to annotations</a:t>
            </a:r>
          </a:p>
          <a:p>
            <a:pPr marL="285750" indent="-285750">
              <a:buFont typeface="Arial" panose="020B0604020202020204" pitchFamily="34" charset="0"/>
              <a:buChar char="•"/>
            </a:pPr>
            <a:r>
              <a:rPr lang="en-US" dirty="0" smtClean="0"/>
              <a:t>Select in the map option and features in the current extent</a:t>
            </a:r>
          </a:p>
          <a:p>
            <a:pPr marL="285750" indent="-285750">
              <a:buFont typeface="Arial" panose="020B0604020202020204" pitchFamily="34" charset="0"/>
              <a:buChar char="•"/>
            </a:pPr>
            <a:r>
              <a:rPr lang="en-US" dirty="0" smtClean="0"/>
              <a:t>Click Convert</a:t>
            </a:r>
          </a:p>
          <a:p>
            <a:pPr marL="285750" indent="-285750">
              <a:buFont typeface="Arial" panose="020B0604020202020204" pitchFamily="34" charset="0"/>
              <a:buChar char="•"/>
            </a:pPr>
            <a:r>
              <a:rPr lang="en-US" dirty="0" smtClean="0"/>
              <a:t>Click the Select elements icon</a:t>
            </a:r>
          </a:p>
          <a:p>
            <a:pPr marL="285750" indent="-285750">
              <a:buFont typeface="Arial" panose="020B0604020202020204" pitchFamily="34" charset="0"/>
              <a:buChar char="•"/>
            </a:pPr>
            <a:r>
              <a:rPr lang="en-US" dirty="0" smtClean="0"/>
              <a:t>Click on the label you want to relocate and drag to new location </a:t>
            </a:r>
          </a:p>
          <a:p>
            <a:endParaRPr lang="en-US" dirty="0" smtClean="0"/>
          </a:p>
          <a:p>
            <a:endParaRPr lang="en-US" dirty="0" smtClean="0"/>
          </a:p>
          <a:p>
            <a:endParaRPr lang="en-US" dirty="0"/>
          </a:p>
          <a:p>
            <a:endParaRPr lang="en-US" dirty="0"/>
          </a:p>
        </p:txBody>
      </p:sp>
      <p:pic>
        <p:nvPicPr>
          <p:cNvPr id="9" name="Picture 8"/>
          <p:cNvPicPr>
            <a:picLocks noChangeAspect="1"/>
          </p:cNvPicPr>
          <p:nvPr/>
        </p:nvPicPr>
        <p:blipFill>
          <a:blip r:embed="rId2"/>
          <a:stretch>
            <a:fillRect/>
          </a:stretch>
        </p:blipFill>
        <p:spPr>
          <a:xfrm>
            <a:off x="6650182" y="2671820"/>
            <a:ext cx="5498866" cy="3332524"/>
          </a:xfrm>
          <a:prstGeom prst="rect">
            <a:avLst/>
          </a:prstGeom>
        </p:spPr>
      </p:pic>
      <p:pic>
        <p:nvPicPr>
          <p:cNvPr id="12" name="Picture 11"/>
          <p:cNvPicPr>
            <a:picLocks noChangeAspect="1"/>
          </p:cNvPicPr>
          <p:nvPr/>
        </p:nvPicPr>
        <p:blipFill>
          <a:blip r:embed="rId3"/>
          <a:stretch>
            <a:fillRect/>
          </a:stretch>
        </p:blipFill>
        <p:spPr>
          <a:xfrm>
            <a:off x="3417743" y="3276600"/>
            <a:ext cx="285750" cy="304800"/>
          </a:xfrm>
          <a:prstGeom prst="rect">
            <a:avLst/>
          </a:prstGeom>
        </p:spPr>
      </p:pic>
    </p:spTree>
    <p:extLst>
      <p:ext uri="{BB962C8B-B14F-4D97-AF65-F5344CB8AC3E}">
        <p14:creationId xmlns:p14="http://schemas.microsoft.com/office/powerpoint/2010/main" val="1474815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d Title Stock Illustrations – 954 End Title Stock Illustrations, Vectors  &amp; Clipart - Dreams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106" y="1650550"/>
            <a:ext cx="5631792" cy="4022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09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sp>
        <p:nvSpPr>
          <p:cNvPr id="5" name="TextBox 4"/>
          <p:cNvSpPr txBox="1"/>
          <p:nvPr/>
        </p:nvSpPr>
        <p:spPr>
          <a:xfrm>
            <a:off x="388189" y="723207"/>
            <a:ext cx="6453186" cy="4247317"/>
          </a:xfrm>
          <a:prstGeom prst="rect">
            <a:avLst/>
          </a:prstGeom>
          <a:noFill/>
        </p:spPr>
        <p:txBody>
          <a:bodyPr wrap="square" rtlCol="0">
            <a:spAutoFit/>
          </a:bodyPr>
          <a:lstStyle/>
          <a:p>
            <a:r>
              <a:rPr lang="en-US" b="1" dirty="0" smtClean="0">
                <a:solidFill>
                  <a:schemeClr val="tx2"/>
                </a:solidFill>
              </a:rPr>
              <a:t>Renaming Map Layers Name</a:t>
            </a:r>
          </a:p>
          <a:p>
            <a:endParaRPr lang="en-US" dirty="0" smtClean="0">
              <a:solidFill>
                <a:schemeClr val="tx2"/>
              </a:solidFill>
            </a:endParaRPr>
          </a:p>
          <a:p>
            <a:r>
              <a:rPr lang="en-US" dirty="0" smtClean="0"/>
              <a:t>ArcMap permits users to rename the map layer without using the windows explorer.  You can change the name of your map layer to the most appropriate name desired</a:t>
            </a:r>
          </a:p>
          <a:p>
            <a:endParaRPr lang="en-US" dirty="0"/>
          </a:p>
          <a:p>
            <a:r>
              <a:rPr lang="en-US" b="1" dirty="0" smtClean="0"/>
              <a:t>Steps</a:t>
            </a:r>
          </a:p>
          <a:p>
            <a:r>
              <a:rPr lang="en-US" dirty="0" smtClean="0"/>
              <a:t>Place the map layer you want to rename in the table of contents for example districts of Uganda</a:t>
            </a:r>
          </a:p>
          <a:p>
            <a:pPr marL="285750" indent="-285750">
              <a:buFont typeface="Arial" panose="020B0604020202020204" pitchFamily="34" charset="0"/>
              <a:buChar char="•"/>
            </a:pPr>
            <a:r>
              <a:rPr lang="en-US" dirty="0" smtClean="0"/>
              <a:t>Right click the map layer in the ToC</a:t>
            </a:r>
          </a:p>
          <a:p>
            <a:pPr marL="285750" indent="-285750">
              <a:buFont typeface="Arial" panose="020B0604020202020204" pitchFamily="34" charset="0"/>
              <a:buChar char="•"/>
            </a:pPr>
            <a:r>
              <a:rPr lang="en-US" dirty="0" smtClean="0"/>
              <a:t>Click properties</a:t>
            </a:r>
          </a:p>
          <a:p>
            <a:pPr marL="285750" indent="-285750">
              <a:buFont typeface="Arial" panose="020B0604020202020204" pitchFamily="34" charset="0"/>
              <a:buChar char="•"/>
            </a:pPr>
            <a:r>
              <a:rPr lang="en-US" dirty="0" smtClean="0"/>
              <a:t>Click the General Tab</a:t>
            </a:r>
          </a:p>
          <a:p>
            <a:pPr marL="285750" indent="-285750">
              <a:buFont typeface="Arial" panose="020B0604020202020204" pitchFamily="34" charset="0"/>
              <a:buChar char="•"/>
            </a:pPr>
            <a:r>
              <a:rPr lang="en-US" dirty="0" smtClean="0"/>
              <a:t>In the layer name, the current name is displayed</a:t>
            </a:r>
          </a:p>
          <a:p>
            <a:pPr marL="285750" indent="-285750">
              <a:buFont typeface="Arial" panose="020B0604020202020204" pitchFamily="34" charset="0"/>
              <a:buChar char="•"/>
            </a:pPr>
            <a:r>
              <a:rPr lang="en-US" dirty="0" smtClean="0"/>
              <a:t>Type the new name you wand and click OK</a:t>
            </a:r>
          </a:p>
          <a:p>
            <a:endParaRPr lang="en-US" dirty="0"/>
          </a:p>
        </p:txBody>
      </p:sp>
      <p:pic>
        <p:nvPicPr>
          <p:cNvPr id="6" name="Picture 5"/>
          <p:cNvPicPr>
            <a:picLocks noChangeAspect="1"/>
          </p:cNvPicPr>
          <p:nvPr/>
        </p:nvPicPr>
        <p:blipFill>
          <a:blip r:embed="rId2"/>
          <a:stretch>
            <a:fillRect/>
          </a:stretch>
        </p:blipFill>
        <p:spPr>
          <a:xfrm>
            <a:off x="6914458" y="1998523"/>
            <a:ext cx="5097434" cy="4209611"/>
          </a:xfrm>
          <a:prstGeom prst="rect">
            <a:avLst/>
          </a:prstGeom>
        </p:spPr>
      </p:pic>
      <p:sp>
        <p:nvSpPr>
          <p:cNvPr id="7" name="TextBox 6"/>
          <p:cNvSpPr txBox="1"/>
          <p:nvPr/>
        </p:nvSpPr>
        <p:spPr>
          <a:xfrm>
            <a:off x="6997586" y="1291599"/>
            <a:ext cx="1421476" cy="338554"/>
          </a:xfrm>
          <a:prstGeom prst="rect">
            <a:avLst/>
          </a:prstGeom>
          <a:noFill/>
        </p:spPr>
        <p:txBody>
          <a:bodyPr wrap="square" rtlCol="0">
            <a:spAutoFit/>
          </a:bodyPr>
          <a:lstStyle/>
          <a:p>
            <a:r>
              <a:rPr lang="en-US" sz="1600" dirty="0" smtClean="0"/>
              <a:t>General Tab</a:t>
            </a:r>
            <a:endParaRPr lang="en-US" sz="1600" dirty="0"/>
          </a:p>
        </p:txBody>
      </p:sp>
      <p:sp>
        <p:nvSpPr>
          <p:cNvPr id="8" name="TextBox 7"/>
          <p:cNvSpPr txBox="1"/>
          <p:nvPr/>
        </p:nvSpPr>
        <p:spPr>
          <a:xfrm>
            <a:off x="8575273" y="1231004"/>
            <a:ext cx="2576946" cy="338554"/>
          </a:xfrm>
          <a:prstGeom prst="rect">
            <a:avLst/>
          </a:prstGeom>
          <a:noFill/>
        </p:spPr>
        <p:txBody>
          <a:bodyPr wrap="square" rtlCol="0">
            <a:spAutoFit/>
          </a:bodyPr>
          <a:lstStyle/>
          <a:p>
            <a:r>
              <a:rPr lang="en-US" sz="1600" dirty="0" smtClean="0"/>
              <a:t>Type new name here</a:t>
            </a:r>
            <a:endParaRPr lang="en-US" sz="1600" dirty="0"/>
          </a:p>
        </p:txBody>
      </p:sp>
      <p:cxnSp>
        <p:nvCxnSpPr>
          <p:cNvPr id="12" name="Straight Arrow Connector 11"/>
          <p:cNvCxnSpPr/>
          <p:nvPr/>
        </p:nvCxnSpPr>
        <p:spPr>
          <a:xfrm>
            <a:off x="7248698" y="1569558"/>
            <a:ext cx="0" cy="7496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094124" y="1569558"/>
            <a:ext cx="0" cy="13398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120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166" y="785004"/>
            <a:ext cx="11427807" cy="1908215"/>
          </a:xfrm>
          <a:prstGeom prst="rect">
            <a:avLst/>
          </a:prstGeom>
          <a:noFill/>
        </p:spPr>
        <p:txBody>
          <a:bodyPr wrap="square" rtlCol="0">
            <a:spAutoFit/>
          </a:bodyPr>
          <a:lstStyle/>
          <a:p>
            <a:pPr algn="just">
              <a:buClr>
                <a:schemeClr val="tx2"/>
              </a:buClr>
            </a:pPr>
            <a:endParaRPr lang="en-US" sz="2000" dirty="0" smtClean="0"/>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endParaRPr lang="en-US" sz="2000" dirty="0" smtClean="0"/>
          </a:p>
          <a:p>
            <a:pPr marL="285750" indent="-285750">
              <a:buClr>
                <a:schemeClr val="tx2"/>
              </a:buClr>
              <a:buFont typeface="Wingdings" panose="05000000000000000000" pitchFamily="2" charset="2"/>
              <a:buChar char="q"/>
            </a:pPr>
            <a:endParaRPr lang="en-US" sz="2000" dirty="0"/>
          </a:p>
          <a:p>
            <a:pPr>
              <a:buClr>
                <a:schemeClr val="tx2"/>
              </a:buClr>
            </a:pPr>
            <a:endParaRPr lang="en-US" dirty="0"/>
          </a:p>
        </p:txBody>
      </p:sp>
      <p:sp>
        <p:nvSpPr>
          <p:cNvPr id="3" name="TextBox 2"/>
          <p:cNvSpPr txBox="1"/>
          <p:nvPr/>
        </p:nvSpPr>
        <p:spPr>
          <a:xfrm>
            <a:off x="526942" y="658678"/>
            <a:ext cx="7307451" cy="6186309"/>
          </a:xfrm>
          <a:prstGeom prst="rect">
            <a:avLst/>
          </a:prstGeom>
          <a:noFill/>
        </p:spPr>
        <p:txBody>
          <a:bodyPr wrap="square" rtlCol="0">
            <a:spAutoFit/>
          </a:bodyPr>
          <a:lstStyle/>
          <a:p>
            <a:r>
              <a:rPr lang="en-US" b="1" dirty="0" smtClean="0">
                <a:solidFill>
                  <a:schemeClr val="tx2"/>
                </a:solidFill>
              </a:rPr>
              <a:t>Creating a Map from Available Map Layers</a:t>
            </a:r>
          </a:p>
          <a:p>
            <a:endParaRPr lang="en-US" dirty="0"/>
          </a:p>
          <a:p>
            <a:r>
              <a:rPr lang="en-US" dirty="0" smtClean="0"/>
              <a:t>You can create new map from available map layers in ArcMap. The most common maps designed using available layers include:</a:t>
            </a:r>
          </a:p>
          <a:p>
            <a:r>
              <a:rPr lang="en-US" i="1" dirty="0" smtClean="0">
                <a:solidFill>
                  <a:srgbClr val="C00000"/>
                </a:solidFill>
              </a:rPr>
              <a:t>{1} Choropleth Map </a:t>
            </a:r>
            <a:r>
              <a:rPr lang="en-US" dirty="0" smtClean="0"/>
              <a:t>– It uses color polygon codes to convert information about an area. In a choropleth map, polygons are colored or shared to represent attribute values. We shall use the District map later to create choropleth map for population</a:t>
            </a:r>
          </a:p>
          <a:p>
            <a:r>
              <a:rPr lang="en-US" dirty="0" smtClean="0"/>
              <a:t>Steps</a:t>
            </a:r>
          </a:p>
          <a:p>
            <a:pPr marL="285750" indent="-285750">
              <a:buFont typeface="Arial" panose="020B0604020202020204" pitchFamily="34" charset="0"/>
              <a:buChar char="•"/>
            </a:pPr>
            <a:r>
              <a:rPr lang="en-US" dirty="0" smtClean="0"/>
              <a:t>Launch ArcMap </a:t>
            </a:r>
          </a:p>
          <a:p>
            <a:pPr marL="285750" indent="-285750">
              <a:buFont typeface="Arial" panose="020B0604020202020204" pitchFamily="34" charset="0"/>
              <a:buChar char="•"/>
            </a:pPr>
            <a:r>
              <a:rPr lang="en-US" dirty="0" smtClean="0"/>
              <a:t>Add Uganda Districts in the TOC via catalog</a:t>
            </a:r>
          </a:p>
          <a:p>
            <a:pPr marL="285750" indent="-285750">
              <a:buFont typeface="Arial" panose="020B0604020202020204" pitchFamily="34" charset="0"/>
              <a:buChar char="•"/>
            </a:pPr>
            <a:r>
              <a:rPr lang="en-US" dirty="0" smtClean="0"/>
              <a:t>Right Click your map layer  (Uganda Districts) in the table of contents </a:t>
            </a:r>
          </a:p>
          <a:p>
            <a:pPr marL="285750" indent="-285750">
              <a:buFont typeface="Arial" panose="020B0604020202020204" pitchFamily="34" charset="0"/>
              <a:buChar char="•"/>
            </a:pPr>
            <a:r>
              <a:rPr lang="en-US" dirty="0" smtClean="0"/>
              <a:t>Click Properties</a:t>
            </a:r>
          </a:p>
          <a:p>
            <a:pPr marL="285750" indent="-285750">
              <a:buFont typeface="Arial" panose="020B0604020202020204" pitchFamily="34" charset="0"/>
              <a:buChar char="•"/>
            </a:pPr>
            <a:r>
              <a:rPr lang="en-US" dirty="0" smtClean="0"/>
              <a:t>Click General Tab </a:t>
            </a:r>
          </a:p>
          <a:p>
            <a:pPr marL="285750" indent="-285750">
              <a:buFont typeface="Arial" panose="020B0604020202020204" pitchFamily="34" charset="0"/>
              <a:buChar char="•"/>
            </a:pPr>
            <a:r>
              <a:rPr lang="en-US" dirty="0" smtClean="0"/>
              <a:t>In the Layer’s name type population of Uganda to change the layer map from Districts</a:t>
            </a:r>
          </a:p>
          <a:p>
            <a:pPr marL="285750" indent="-285750">
              <a:buFont typeface="Arial" panose="020B0604020202020204" pitchFamily="34" charset="0"/>
              <a:buChar char="•"/>
            </a:pPr>
            <a:r>
              <a:rPr lang="en-US" dirty="0" smtClean="0"/>
              <a:t>In the ToC Right Click Population of Uganda, Click Properties</a:t>
            </a:r>
          </a:p>
          <a:p>
            <a:pPr marL="285750" indent="-285750">
              <a:buFont typeface="Arial" panose="020B0604020202020204" pitchFamily="34" charset="0"/>
              <a:buChar char="•"/>
            </a:pPr>
            <a:r>
              <a:rPr lang="en-US" dirty="0" smtClean="0"/>
              <a:t>Click Symbology Tab</a:t>
            </a:r>
          </a:p>
          <a:p>
            <a:pPr marL="285750" indent="-285750">
              <a:buFont typeface="Arial" panose="020B0604020202020204" pitchFamily="34" charset="0"/>
              <a:buChar char="•"/>
            </a:pPr>
            <a:r>
              <a:rPr lang="en-US" dirty="0" smtClean="0"/>
              <a:t>In the Show Box Click Quantities and Graduated color</a:t>
            </a:r>
          </a:p>
          <a:p>
            <a:pPr marL="285750" indent="-285750">
              <a:buFont typeface="Arial" panose="020B0604020202020204" pitchFamily="34" charset="0"/>
              <a:buChar char="•"/>
            </a:pPr>
            <a:r>
              <a:rPr lang="en-US" dirty="0" smtClean="0"/>
              <a:t>In the field box Click the value for Population</a:t>
            </a:r>
          </a:p>
          <a:p>
            <a:pPr marL="285750" indent="-285750">
              <a:buFont typeface="Arial" panose="020B0604020202020204" pitchFamily="34" charset="0"/>
              <a:buChar char="•"/>
            </a:pPr>
            <a:r>
              <a:rPr lang="en-US" dirty="0" smtClean="0"/>
              <a:t>Select the Color Ramp</a:t>
            </a:r>
          </a:p>
          <a:p>
            <a:pPr marL="285750" indent="-285750">
              <a:buFont typeface="Arial" panose="020B0604020202020204" pitchFamily="34" charset="0"/>
              <a:buChar char="•"/>
            </a:pPr>
            <a:r>
              <a:rPr lang="en-US" dirty="0" smtClean="0"/>
              <a:t>Click OK</a:t>
            </a:r>
            <a:endParaRPr lang="en-US" dirty="0"/>
          </a:p>
        </p:txBody>
      </p:sp>
      <p:pic>
        <p:nvPicPr>
          <p:cNvPr id="4" name="Picture 3"/>
          <p:cNvPicPr>
            <a:picLocks noChangeAspect="1"/>
          </p:cNvPicPr>
          <p:nvPr/>
        </p:nvPicPr>
        <p:blipFill>
          <a:blip r:embed="rId2"/>
          <a:stretch>
            <a:fillRect/>
          </a:stretch>
        </p:blipFill>
        <p:spPr>
          <a:xfrm>
            <a:off x="7667288" y="1616287"/>
            <a:ext cx="4638366" cy="3639575"/>
          </a:xfrm>
          <a:prstGeom prst="rect">
            <a:avLst/>
          </a:prstGeom>
        </p:spPr>
      </p:pic>
      <p:sp>
        <p:nvSpPr>
          <p:cNvPr id="5" name="TextBox 4"/>
          <p:cNvSpPr txBox="1"/>
          <p:nvPr/>
        </p:nvSpPr>
        <p:spPr>
          <a:xfrm>
            <a:off x="8508568" y="5556142"/>
            <a:ext cx="3301139" cy="584775"/>
          </a:xfrm>
          <a:prstGeom prst="rect">
            <a:avLst/>
          </a:prstGeom>
          <a:noFill/>
        </p:spPr>
        <p:txBody>
          <a:bodyPr wrap="square" rtlCol="0">
            <a:spAutoFit/>
          </a:bodyPr>
          <a:lstStyle/>
          <a:p>
            <a:pPr algn="ctr"/>
            <a:r>
              <a:rPr lang="en-US" sz="1600" dirty="0" smtClean="0">
                <a:solidFill>
                  <a:srgbClr val="FF0000"/>
                </a:solidFill>
              </a:rPr>
              <a:t>Designed Map of Uganda showing Population</a:t>
            </a:r>
            <a:endParaRPr lang="en-US" sz="1600" dirty="0">
              <a:solidFill>
                <a:srgbClr val="FF0000"/>
              </a:solidFill>
            </a:endParaRPr>
          </a:p>
        </p:txBody>
      </p:sp>
    </p:spTree>
    <p:extLst>
      <p:ext uri="{BB962C8B-B14F-4D97-AF65-F5344CB8AC3E}">
        <p14:creationId xmlns:p14="http://schemas.microsoft.com/office/powerpoint/2010/main" val="2419167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488" y="488197"/>
            <a:ext cx="12083511" cy="3939540"/>
          </a:xfrm>
          <a:prstGeom prst="rect">
            <a:avLst/>
          </a:prstGeom>
          <a:noFill/>
        </p:spPr>
        <p:txBody>
          <a:bodyPr wrap="square" rtlCol="0">
            <a:spAutoFit/>
          </a:bodyPr>
          <a:lstStyle/>
          <a:p>
            <a:r>
              <a:rPr lang="en-US" b="1" dirty="0" smtClean="0">
                <a:solidFill>
                  <a:schemeClr val="tx2"/>
                </a:solidFill>
              </a:rPr>
              <a:t>Saving your Choropleth Map</a:t>
            </a:r>
          </a:p>
          <a:p>
            <a:endParaRPr lang="en-US" dirty="0"/>
          </a:p>
          <a:p>
            <a:r>
              <a:rPr lang="en-US" sz="2000" dirty="0" smtClean="0"/>
              <a:t>Once you have completed designing your map layer. It can be saved an independent and new map extracted from the mother layer.</a:t>
            </a:r>
          </a:p>
          <a:p>
            <a:endParaRPr lang="en-US" sz="2000" dirty="0" smtClean="0"/>
          </a:p>
          <a:p>
            <a:r>
              <a:rPr lang="en-US" sz="2000" dirty="0" smtClean="0"/>
              <a:t>Steps</a:t>
            </a:r>
          </a:p>
          <a:p>
            <a:pPr marL="285750" indent="-285750">
              <a:buFont typeface="Arial" panose="020B0604020202020204" pitchFamily="34" charset="0"/>
              <a:buChar char="•"/>
            </a:pPr>
            <a:r>
              <a:rPr lang="en-US" sz="2000" dirty="0" smtClean="0"/>
              <a:t>Flick File on the Main menu</a:t>
            </a:r>
          </a:p>
          <a:p>
            <a:pPr marL="285750" indent="-285750">
              <a:buFont typeface="Arial" panose="020B0604020202020204" pitchFamily="34" charset="0"/>
              <a:buChar char="•"/>
            </a:pPr>
            <a:r>
              <a:rPr lang="en-US" sz="2000" dirty="0" smtClean="0"/>
              <a:t>Select Save As</a:t>
            </a:r>
          </a:p>
          <a:p>
            <a:pPr marL="285750" indent="-285750">
              <a:buFont typeface="Arial" panose="020B0604020202020204" pitchFamily="34" charset="0"/>
              <a:buChar char="•"/>
            </a:pPr>
            <a:r>
              <a:rPr lang="en-US" sz="2000" dirty="0" smtClean="0"/>
              <a:t>Browse and identify location where to save your Choropleth Map</a:t>
            </a:r>
          </a:p>
          <a:p>
            <a:pPr marL="285750" indent="-285750">
              <a:buFont typeface="Arial" panose="020B0604020202020204" pitchFamily="34" charset="0"/>
              <a:buChar char="•"/>
            </a:pPr>
            <a:r>
              <a:rPr lang="en-US" sz="2000" dirty="0" smtClean="0"/>
              <a:t>Give it a new file name </a:t>
            </a:r>
            <a:r>
              <a:rPr lang="en-US" sz="2000" dirty="0" err="1" smtClean="0"/>
              <a:t>eg</a:t>
            </a:r>
            <a:r>
              <a:rPr lang="en-US" sz="2000" dirty="0" smtClean="0"/>
              <a:t>. Uganda districts by pop.</a:t>
            </a:r>
          </a:p>
          <a:p>
            <a:pPr marL="285750" indent="-285750">
              <a:buFont typeface="Arial" panose="020B0604020202020204" pitchFamily="34" charset="0"/>
              <a:buChar char="•"/>
            </a:pPr>
            <a:r>
              <a:rPr lang="en-US" sz="2000" dirty="0" smtClean="0"/>
              <a:t>Click Save</a:t>
            </a:r>
          </a:p>
          <a:p>
            <a:endParaRPr lang="en-US" dirty="0" smtClean="0"/>
          </a:p>
          <a:p>
            <a:endParaRPr lang="en-US" dirty="0"/>
          </a:p>
        </p:txBody>
      </p:sp>
      <p:pic>
        <p:nvPicPr>
          <p:cNvPr id="3" name="Picture 2"/>
          <p:cNvPicPr>
            <a:picLocks noChangeAspect="1"/>
          </p:cNvPicPr>
          <p:nvPr/>
        </p:nvPicPr>
        <p:blipFill>
          <a:blip r:embed="rId2"/>
          <a:stretch>
            <a:fillRect/>
          </a:stretch>
        </p:blipFill>
        <p:spPr>
          <a:xfrm>
            <a:off x="7349303" y="1937289"/>
            <a:ext cx="4878232" cy="3634352"/>
          </a:xfrm>
          <a:prstGeom prst="rect">
            <a:avLst/>
          </a:prstGeom>
        </p:spPr>
      </p:pic>
      <p:sp>
        <p:nvSpPr>
          <p:cNvPr id="4" name="TextBox 3"/>
          <p:cNvSpPr txBox="1"/>
          <p:nvPr/>
        </p:nvSpPr>
        <p:spPr>
          <a:xfrm>
            <a:off x="3146157" y="4223288"/>
            <a:ext cx="1867546" cy="369332"/>
          </a:xfrm>
          <a:prstGeom prst="rect">
            <a:avLst/>
          </a:prstGeom>
          <a:noFill/>
        </p:spPr>
        <p:txBody>
          <a:bodyPr wrap="square" rtlCol="0">
            <a:spAutoFit/>
          </a:bodyPr>
          <a:lstStyle/>
          <a:p>
            <a:r>
              <a:rPr lang="en-US" dirty="0" smtClean="0">
                <a:solidFill>
                  <a:srgbClr val="FF0000"/>
                </a:solidFill>
              </a:rPr>
              <a:t>Save As Options</a:t>
            </a:r>
            <a:endParaRPr lang="en-US" dirty="0">
              <a:solidFill>
                <a:srgbClr val="FF0000"/>
              </a:solidFill>
            </a:endParaRPr>
          </a:p>
        </p:txBody>
      </p:sp>
      <p:cxnSp>
        <p:nvCxnSpPr>
          <p:cNvPr id="6" name="Straight Arrow Connector 5"/>
          <p:cNvCxnSpPr/>
          <p:nvPr/>
        </p:nvCxnSpPr>
        <p:spPr>
          <a:xfrm flipV="1">
            <a:off x="4773478" y="2131017"/>
            <a:ext cx="3254644" cy="22967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320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sp>
        <p:nvSpPr>
          <p:cNvPr id="24" name="TextBox 23"/>
          <p:cNvSpPr txBox="1"/>
          <p:nvPr/>
        </p:nvSpPr>
        <p:spPr>
          <a:xfrm flipH="1">
            <a:off x="1880559" y="546543"/>
            <a:ext cx="7707272" cy="400110"/>
          </a:xfrm>
          <a:prstGeom prst="rect">
            <a:avLst/>
          </a:prstGeom>
          <a:noFill/>
        </p:spPr>
        <p:txBody>
          <a:bodyPr wrap="square" rtlCol="0">
            <a:spAutoFit/>
          </a:bodyPr>
          <a:lstStyle/>
          <a:p>
            <a:pPr algn="ctr"/>
            <a:r>
              <a:rPr lang="en-US" sz="2000" b="1" dirty="0" smtClean="0">
                <a:solidFill>
                  <a:schemeClr val="tx2"/>
                </a:solidFill>
              </a:rPr>
              <a:t>Illustration of some of the functions carried out in Attribute Table</a:t>
            </a:r>
            <a:endParaRPr lang="en-US" sz="2000" b="1" dirty="0">
              <a:solidFill>
                <a:schemeClr val="tx2"/>
              </a:solidFill>
            </a:endParaRPr>
          </a:p>
        </p:txBody>
      </p:sp>
      <p:sp>
        <p:nvSpPr>
          <p:cNvPr id="3" name="Rectangle 2"/>
          <p:cNvSpPr/>
          <p:nvPr/>
        </p:nvSpPr>
        <p:spPr>
          <a:xfrm>
            <a:off x="328047" y="1232927"/>
            <a:ext cx="4391187" cy="2616101"/>
          </a:xfrm>
          <a:prstGeom prst="rect">
            <a:avLst/>
          </a:prstGeom>
        </p:spPr>
        <p:txBody>
          <a:bodyPr wrap="square">
            <a:spAutoFit/>
          </a:bodyPr>
          <a:lstStyle/>
          <a:p>
            <a:r>
              <a:rPr lang="en-US" sz="2000" b="1" i="1" dirty="0" smtClean="0">
                <a:solidFill>
                  <a:schemeClr val="tx2"/>
                </a:solidFill>
              </a:rPr>
              <a:t>Changing Map layer Scale</a:t>
            </a:r>
          </a:p>
          <a:p>
            <a:endParaRPr lang="en-US" i="1" dirty="0" smtClean="0"/>
          </a:p>
          <a:p>
            <a:r>
              <a:rPr lang="en-US" i="1" dirty="0" smtClean="0"/>
              <a:t>ArcMap users can change the scale of the existing layer in the simplest way by typing the new scale directly in the Scale text Bar</a:t>
            </a:r>
          </a:p>
          <a:p>
            <a:endParaRPr lang="en-US" i="1" dirty="0" smtClean="0"/>
          </a:p>
          <a:p>
            <a:r>
              <a:rPr lang="en-US" i="1" dirty="0" smtClean="0"/>
              <a:t>Place your map layer say Uganda Districts in the ToC</a:t>
            </a:r>
          </a:p>
          <a:p>
            <a:endParaRPr lang="en-US" dirty="0"/>
          </a:p>
        </p:txBody>
      </p:sp>
      <p:pic>
        <p:nvPicPr>
          <p:cNvPr id="4" name="Picture 3"/>
          <p:cNvPicPr>
            <a:picLocks noChangeAspect="1"/>
          </p:cNvPicPr>
          <p:nvPr/>
        </p:nvPicPr>
        <p:blipFill>
          <a:blip r:embed="rId2"/>
          <a:stretch>
            <a:fillRect/>
          </a:stretch>
        </p:blipFill>
        <p:spPr>
          <a:xfrm>
            <a:off x="5325752" y="1473563"/>
            <a:ext cx="5732289" cy="4978041"/>
          </a:xfrm>
          <a:prstGeom prst="rect">
            <a:avLst/>
          </a:prstGeom>
        </p:spPr>
      </p:pic>
      <p:sp>
        <p:nvSpPr>
          <p:cNvPr id="5" name="TextBox 4"/>
          <p:cNvSpPr txBox="1"/>
          <p:nvPr/>
        </p:nvSpPr>
        <p:spPr>
          <a:xfrm>
            <a:off x="1139125" y="4192292"/>
            <a:ext cx="2518475" cy="369332"/>
          </a:xfrm>
          <a:prstGeom prst="rect">
            <a:avLst/>
          </a:prstGeom>
          <a:noFill/>
        </p:spPr>
        <p:txBody>
          <a:bodyPr wrap="square" rtlCol="0">
            <a:spAutoFit/>
          </a:bodyPr>
          <a:lstStyle/>
          <a:p>
            <a:r>
              <a:rPr lang="en-US" dirty="0" smtClean="0">
                <a:solidFill>
                  <a:srgbClr val="FF0000"/>
                </a:solidFill>
              </a:rPr>
              <a:t>Type new Scale here</a:t>
            </a:r>
            <a:endParaRPr lang="en-US" dirty="0">
              <a:solidFill>
                <a:srgbClr val="FF0000"/>
              </a:solidFill>
            </a:endParaRPr>
          </a:p>
        </p:txBody>
      </p:sp>
      <p:cxnSp>
        <p:nvCxnSpPr>
          <p:cNvPr id="7" name="Straight Arrow Connector 6"/>
          <p:cNvCxnSpPr/>
          <p:nvPr/>
        </p:nvCxnSpPr>
        <p:spPr>
          <a:xfrm flipV="1">
            <a:off x="3184902" y="2115519"/>
            <a:ext cx="4781227" cy="23169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781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732" y="705173"/>
            <a:ext cx="5284922" cy="4247317"/>
          </a:xfrm>
          <a:prstGeom prst="rect">
            <a:avLst/>
          </a:prstGeom>
          <a:noFill/>
        </p:spPr>
        <p:txBody>
          <a:bodyPr wrap="square" rtlCol="0">
            <a:spAutoFit/>
          </a:bodyPr>
          <a:lstStyle/>
          <a:p>
            <a:r>
              <a:rPr lang="en-US" b="1" dirty="0" smtClean="0">
                <a:solidFill>
                  <a:schemeClr val="tx2"/>
                </a:solidFill>
              </a:rPr>
              <a:t>Creating Custom Classes in Legend</a:t>
            </a:r>
          </a:p>
          <a:p>
            <a:endParaRPr lang="en-US" dirty="0"/>
          </a:p>
          <a:p>
            <a:r>
              <a:rPr lang="en-US" dirty="0" smtClean="0"/>
              <a:t>When you create a map layer, note that ArcMap automatically sets the legend using the default value in classification. In the previous new Choropleth map layer created, the default value was five.  To set your custom classes in the legend, take the following steps:</a:t>
            </a:r>
          </a:p>
          <a:p>
            <a:endParaRPr lang="en-US" dirty="0"/>
          </a:p>
          <a:p>
            <a:pPr marL="285750" indent="-285750">
              <a:buFont typeface="Arial" panose="020B0604020202020204" pitchFamily="34" charset="0"/>
              <a:buChar char="•"/>
            </a:pPr>
            <a:r>
              <a:rPr lang="en-US" dirty="0" smtClean="0"/>
              <a:t>Open your Choropleth Map previous designed (Population of Uganda)  in the ToC</a:t>
            </a:r>
          </a:p>
          <a:p>
            <a:pPr marL="285750" indent="-285750">
              <a:buFont typeface="Arial" panose="020B0604020202020204" pitchFamily="34" charset="0"/>
              <a:buChar char="•"/>
            </a:pPr>
            <a:r>
              <a:rPr lang="en-US" dirty="0" smtClean="0"/>
              <a:t>Right Click your Map layer in the ToC</a:t>
            </a:r>
          </a:p>
          <a:p>
            <a:pPr marL="285750" indent="-285750">
              <a:buFont typeface="Arial" panose="020B0604020202020204" pitchFamily="34" charset="0"/>
              <a:buChar char="•"/>
            </a:pPr>
            <a:r>
              <a:rPr lang="en-US" dirty="0" smtClean="0"/>
              <a:t>Click Properties</a:t>
            </a:r>
          </a:p>
          <a:p>
            <a:pPr marL="285750" indent="-285750">
              <a:buFont typeface="Arial" panose="020B0604020202020204" pitchFamily="34" charset="0"/>
              <a:buChar char="•"/>
            </a:pPr>
            <a:r>
              <a:rPr lang="en-US" dirty="0" smtClean="0"/>
              <a:t>Under Classification drop down menu select a value e.g. 9 then Click Apply and OK</a:t>
            </a:r>
          </a:p>
          <a:p>
            <a:pPr marL="285750" indent="-285750">
              <a:buFont typeface="Arial" panose="020B0604020202020204" pitchFamily="34" charset="0"/>
              <a:buChar char="•"/>
            </a:pPr>
            <a:endParaRPr lang="en-US" dirty="0"/>
          </a:p>
        </p:txBody>
      </p:sp>
      <p:pic>
        <p:nvPicPr>
          <p:cNvPr id="3" name="Picture 2"/>
          <p:cNvPicPr>
            <a:picLocks noChangeAspect="1"/>
          </p:cNvPicPr>
          <p:nvPr/>
        </p:nvPicPr>
        <p:blipFill>
          <a:blip r:embed="rId2"/>
          <a:stretch>
            <a:fillRect/>
          </a:stretch>
        </p:blipFill>
        <p:spPr>
          <a:xfrm>
            <a:off x="5356683" y="1283404"/>
            <a:ext cx="5229722" cy="4342481"/>
          </a:xfrm>
          <a:prstGeom prst="rect">
            <a:avLst/>
          </a:prstGeom>
        </p:spPr>
      </p:pic>
      <p:sp>
        <p:nvSpPr>
          <p:cNvPr id="4" name="TextBox 3"/>
          <p:cNvSpPr txBox="1"/>
          <p:nvPr/>
        </p:nvSpPr>
        <p:spPr>
          <a:xfrm>
            <a:off x="10748075" y="3122908"/>
            <a:ext cx="1356101" cy="830997"/>
          </a:xfrm>
          <a:prstGeom prst="rect">
            <a:avLst/>
          </a:prstGeom>
          <a:noFill/>
        </p:spPr>
        <p:txBody>
          <a:bodyPr wrap="square" rtlCol="0">
            <a:spAutoFit/>
          </a:bodyPr>
          <a:lstStyle/>
          <a:p>
            <a:r>
              <a:rPr lang="en-US" sz="1600" dirty="0" smtClean="0">
                <a:solidFill>
                  <a:srgbClr val="FF0000"/>
                </a:solidFill>
              </a:rPr>
              <a:t>Select Classification Value</a:t>
            </a:r>
            <a:endParaRPr lang="en-US" sz="1600" dirty="0">
              <a:solidFill>
                <a:srgbClr val="FF0000"/>
              </a:solidFill>
            </a:endParaRPr>
          </a:p>
        </p:txBody>
      </p:sp>
      <p:cxnSp>
        <p:nvCxnSpPr>
          <p:cNvPr id="6" name="Straight Arrow Connector 5"/>
          <p:cNvCxnSpPr>
            <a:stCxn id="4" idx="1"/>
          </p:cNvCxnSpPr>
          <p:nvPr/>
        </p:nvCxnSpPr>
        <p:spPr>
          <a:xfrm flipH="1" flipV="1">
            <a:off x="9082007" y="2681207"/>
            <a:ext cx="1666068" cy="857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410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464" y="650929"/>
            <a:ext cx="5370163" cy="3970318"/>
          </a:xfrm>
          <a:prstGeom prst="rect">
            <a:avLst/>
          </a:prstGeom>
          <a:noFill/>
        </p:spPr>
        <p:txBody>
          <a:bodyPr wrap="square" rtlCol="0">
            <a:spAutoFit/>
          </a:bodyPr>
          <a:lstStyle/>
          <a:p>
            <a:r>
              <a:rPr lang="en-US" dirty="0" smtClean="0"/>
              <a:t>Displaying Descriptive statistics Using Classification</a:t>
            </a:r>
          </a:p>
          <a:p>
            <a:endParaRPr lang="en-US" dirty="0"/>
          </a:p>
          <a:p>
            <a:r>
              <a:rPr lang="en-US" dirty="0" smtClean="0"/>
              <a:t>Users of ArcMap can as well  display descriptive statistics of </a:t>
            </a:r>
            <a:r>
              <a:rPr lang="en-US" dirty="0" err="1" smtClean="0"/>
              <a:t>Geoata</a:t>
            </a:r>
            <a:r>
              <a:rPr lang="en-US" dirty="0" smtClean="0"/>
              <a:t> using the classification function</a:t>
            </a:r>
          </a:p>
          <a:p>
            <a:endParaRPr lang="en-US" dirty="0"/>
          </a:p>
          <a:p>
            <a:r>
              <a:rPr lang="en-US" dirty="0" smtClean="0"/>
              <a:t>Steps</a:t>
            </a:r>
          </a:p>
          <a:p>
            <a:pPr marL="285750" indent="-285750">
              <a:buFont typeface="Arial" panose="020B0604020202020204" pitchFamily="34" charset="0"/>
              <a:buChar char="•"/>
            </a:pPr>
            <a:r>
              <a:rPr lang="en-US" dirty="0"/>
              <a:t>Open your Choropleth Map previous designed (Population of Uganda)  in the ToC</a:t>
            </a:r>
          </a:p>
          <a:p>
            <a:pPr marL="285750" indent="-285750">
              <a:buFont typeface="Arial" panose="020B0604020202020204" pitchFamily="34" charset="0"/>
              <a:buChar char="•"/>
            </a:pPr>
            <a:r>
              <a:rPr lang="en-US" dirty="0"/>
              <a:t>Right Click your Map layer in the ToC</a:t>
            </a:r>
          </a:p>
          <a:p>
            <a:pPr marL="285750" indent="-285750">
              <a:buFont typeface="Arial" panose="020B0604020202020204" pitchFamily="34" charset="0"/>
              <a:buChar char="•"/>
            </a:pPr>
            <a:r>
              <a:rPr lang="en-US" dirty="0"/>
              <a:t>Click Properties</a:t>
            </a:r>
          </a:p>
          <a:p>
            <a:pPr marL="285750" indent="-285750">
              <a:buFont typeface="Arial" panose="020B0604020202020204" pitchFamily="34" charset="0"/>
              <a:buChar char="•"/>
            </a:pPr>
            <a:r>
              <a:rPr lang="en-US" dirty="0"/>
              <a:t>Under Classification drop down menu select a value </a:t>
            </a:r>
          </a:p>
          <a:p>
            <a:pPr marL="285750" indent="-285750">
              <a:buFont typeface="Arial" panose="020B0604020202020204" pitchFamily="34" charset="0"/>
              <a:buChar char="•"/>
            </a:pPr>
            <a:r>
              <a:rPr lang="en-US" dirty="0" smtClean="0"/>
              <a:t>Click Classify</a:t>
            </a:r>
          </a:p>
          <a:p>
            <a:pPr marL="285750" indent="-285750">
              <a:buFont typeface="Arial" panose="020B0604020202020204" pitchFamily="34" charset="0"/>
              <a:buChar char="•"/>
            </a:pPr>
            <a:endParaRPr lang="en-US" dirty="0"/>
          </a:p>
          <a:p>
            <a:endParaRPr lang="en-US" dirty="0"/>
          </a:p>
        </p:txBody>
      </p:sp>
      <p:pic>
        <p:nvPicPr>
          <p:cNvPr id="4" name="Picture 3"/>
          <p:cNvPicPr>
            <a:picLocks noChangeAspect="1"/>
          </p:cNvPicPr>
          <p:nvPr/>
        </p:nvPicPr>
        <p:blipFill>
          <a:blip r:embed="rId2"/>
          <a:stretch>
            <a:fillRect/>
          </a:stretch>
        </p:blipFill>
        <p:spPr>
          <a:xfrm>
            <a:off x="5695627" y="1293814"/>
            <a:ext cx="5927861" cy="4903380"/>
          </a:xfrm>
          <a:prstGeom prst="rect">
            <a:avLst/>
          </a:prstGeom>
        </p:spPr>
      </p:pic>
      <p:sp>
        <p:nvSpPr>
          <p:cNvPr id="5" name="TextBox 4"/>
          <p:cNvSpPr txBox="1"/>
          <p:nvPr/>
        </p:nvSpPr>
        <p:spPr>
          <a:xfrm>
            <a:off x="8826284" y="666427"/>
            <a:ext cx="1472339" cy="338554"/>
          </a:xfrm>
          <a:prstGeom prst="rect">
            <a:avLst/>
          </a:prstGeom>
          <a:noFill/>
        </p:spPr>
        <p:txBody>
          <a:bodyPr wrap="square" rtlCol="0">
            <a:spAutoFit/>
          </a:bodyPr>
          <a:lstStyle/>
          <a:p>
            <a:r>
              <a:rPr lang="en-US" sz="1600" dirty="0" smtClean="0">
                <a:solidFill>
                  <a:srgbClr val="FF0000"/>
                </a:solidFill>
              </a:rPr>
              <a:t>Click Classify</a:t>
            </a:r>
            <a:endParaRPr lang="en-US" sz="1600" dirty="0">
              <a:solidFill>
                <a:srgbClr val="FF0000"/>
              </a:solidFill>
            </a:endParaRPr>
          </a:p>
        </p:txBody>
      </p:sp>
      <p:cxnSp>
        <p:nvCxnSpPr>
          <p:cNvPr id="7" name="Straight Arrow Connector 6"/>
          <p:cNvCxnSpPr/>
          <p:nvPr/>
        </p:nvCxnSpPr>
        <p:spPr>
          <a:xfrm>
            <a:off x="10259878" y="829159"/>
            <a:ext cx="77491" cy="19062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479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19883" y="1185797"/>
            <a:ext cx="6841453" cy="5274170"/>
          </a:xfrm>
          <a:prstGeom prst="rect">
            <a:avLst/>
          </a:prstGeom>
        </p:spPr>
      </p:pic>
      <p:sp>
        <p:nvSpPr>
          <p:cNvPr id="3" name="TextBox 2"/>
          <p:cNvSpPr txBox="1"/>
          <p:nvPr/>
        </p:nvSpPr>
        <p:spPr>
          <a:xfrm>
            <a:off x="9151749" y="2084521"/>
            <a:ext cx="2316996" cy="369332"/>
          </a:xfrm>
          <a:prstGeom prst="rect">
            <a:avLst/>
          </a:prstGeom>
          <a:noFill/>
        </p:spPr>
        <p:txBody>
          <a:bodyPr wrap="square" rtlCol="0">
            <a:spAutoFit/>
          </a:bodyPr>
          <a:lstStyle/>
          <a:p>
            <a:r>
              <a:rPr lang="en-US" dirty="0" smtClean="0">
                <a:solidFill>
                  <a:srgbClr val="FF0000"/>
                </a:solidFill>
              </a:rPr>
              <a:t>Descriptive Statistics</a:t>
            </a:r>
            <a:endParaRPr lang="en-US" dirty="0">
              <a:solidFill>
                <a:srgbClr val="FF0000"/>
              </a:solidFill>
            </a:endParaRPr>
          </a:p>
        </p:txBody>
      </p:sp>
      <p:cxnSp>
        <p:nvCxnSpPr>
          <p:cNvPr id="5" name="Straight Arrow Connector 4"/>
          <p:cNvCxnSpPr/>
          <p:nvPr/>
        </p:nvCxnSpPr>
        <p:spPr>
          <a:xfrm flipH="1">
            <a:off x="8082366" y="2323432"/>
            <a:ext cx="984143" cy="168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28800" y="689675"/>
            <a:ext cx="5331417" cy="369332"/>
          </a:xfrm>
          <a:prstGeom prst="rect">
            <a:avLst/>
          </a:prstGeom>
          <a:noFill/>
        </p:spPr>
        <p:txBody>
          <a:bodyPr wrap="square" rtlCol="0">
            <a:spAutoFit/>
          </a:bodyPr>
          <a:lstStyle/>
          <a:p>
            <a:r>
              <a:rPr lang="en-US" b="1" dirty="0" smtClean="0">
                <a:solidFill>
                  <a:schemeClr val="tx2"/>
                </a:solidFill>
              </a:rPr>
              <a:t>Illustration of Descriptive Statistics via Classification</a:t>
            </a:r>
            <a:endParaRPr lang="en-US" b="1" dirty="0">
              <a:solidFill>
                <a:schemeClr val="tx2"/>
              </a:solidFill>
            </a:endParaRPr>
          </a:p>
        </p:txBody>
      </p:sp>
    </p:spTree>
    <p:extLst>
      <p:ext uri="{BB962C8B-B14F-4D97-AF65-F5344CB8AC3E}">
        <p14:creationId xmlns:p14="http://schemas.microsoft.com/office/powerpoint/2010/main" val="4265465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2533</TotalTime>
  <Words>1252</Words>
  <Application>Microsoft Office PowerPoint</Application>
  <PresentationFormat>Widescreen</PresentationFormat>
  <Paragraphs>189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F.Kanobe</dc:creator>
  <cp:lastModifiedBy>F.Kanobe</cp:lastModifiedBy>
  <cp:revision>349</cp:revision>
  <dcterms:created xsi:type="dcterms:W3CDTF">2021-12-29T10:22:20Z</dcterms:created>
  <dcterms:modified xsi:type="dcterms:W3CDTF">2022-02-06T20:39:05Z</dcterms:modified>
</cp:coreProperties>
</file>