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8FF7255-71DE-4917-BB2E-EDCC53306E9F}"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26"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27"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2CB0676-AB98-44F3-81C5-FE3897ED2F3E}"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29"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1"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2"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A49AA51-61EE-4BEE-9331-61DC8F12DE77}"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34"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5"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6"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7"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8"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39"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0560000-743D-4F3B-B4BE-D4578DD742AF}"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5"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fr-FR" sz="3200" b="0" strike="noStrike" spc="-1">
              <a:solidFill>
                <a:srgbClr val="000000"/>
              </a:solidFill>
              <a:latin typeface="Arial"/>
            </a:endParaRPr>
          </a:p>
        </p:txBody>
      </p:sp>
      <p:sp>
        <p:nvSpPr>
          <p:cNvPr id="2" name="PlaceHolder 3"/>
          <p:cNvSpPr>
            <a:spLocks noGrp="1"/>
          </p:cNvSpPr>
          <p:nvPr>
            <p:ph type="ftr" idx="2"/>
          </p:nvPr>
        </p:nvSpPr>
        <p:spPr/>
        <p:txBody>
          <a:bodyPr/>
          <a:lstStyle/>
          <a:p>
            <a:r>
              <a:t>Footer</a:t>
            </a:r>
          </a:p>
        </p:txBody>
      </p:sp>
      <p:sp>
        <p:nvSpPr>
          <p:cNvPr id="3" name="PlaceHolder 4"/>
          <p:cNvSpPr>
            <a:spLocks noGrp="1"/>
          </p:cNvSpPr>
          <p:nvPr>
            <p:ph type="sldNum" idx="3"/>
          </p:nvPr>
        </p:nvSpPr>
        <p:spPr/>
        <p:txBody>
          <a:bodyPr/>
          <a:lstStyle/>
          <a:p>
            <a:fld id="{425EC7D5-F856-4B8E-B676-0D1B9C3E4CAE}"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7"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59BE05A-B0AD-4AD5-9851-1A034E984275}" type="slidenum">
              <a:t>‹N°›</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10"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E84B4F8-625F-4173-8CB4-B353439AB7B6}"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A81FF9D-58F2-4FE6-8D8C-FD695CE3E1DC}"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fr-FR"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624DC99-8C79-4683-A821-251093FE8300}"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1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15"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16"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9FABC46-F1E3-43ED-B781-B6B7FC2E2344}"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18"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19"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20"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D352C68-B09D-4610-AD98-2E2EA3EA70D3}"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Calibri"/>
            </a:endParaRPr>
          </a:p>
        </p:txBody>
      </p:sp>
      <p:sp>
        <p:nvSpPr>
          <p:cNvPr id="22"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23"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24"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924799E-C161-461E-AA46-79FD22CAF208}"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fr-FR" sz="6000" b="0" strike="noStrike" spc="-1">
                <a:solidFill>
                  <a:schemeClr val="dk1"/>
                </a:solidFill>
                <a:latin typeface="Calibri Light"/>
              </a:rPr>
              <a:t>Modifiez le style du titre</a:t>
            </a:r>
            <a:endParaRPr lang="fr-FR" sz="6000" b="0" strike="noStrike" spc="-1">
              <a:solidFill>
                <a:schemeClr val="dk1"/>
              </a:solidFill>
              <a:latin typeface="Calibri"/>
            </a:endParaRPr>
          </a:p>
        </p:txBody>
      </p:sp>
      <p:sp>
        <p:nvSpPr>
          <p:cNvPr id="5"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fr-FR" sz="1200" b="0" strike="noStrike" spc="-1">
                <a:solidFill>
                  <a:schemeClr val="dk1">
                    <a:tint val="75000"/>
                  </a:schemeClr>
                </a:solidFill>
                <a:latin typeface="Calibri"/>
              </a:defRPr>
            </a:lvl1pPr>
          </a:lstStyle>
          <a:p>
            <a:pPr indent="0" defTabSz="914400">
              <a:lnSpc>
                <a:spcPct val="100000"/>
              </a:lnSpc>
              <a:buNone/>
            </a:pPr>
            <a:r>
              <a:rPr lang="fr-FR" sz="1200" b="0" strike="noStrike" spc="-1">
                <a:solidFill>
                  <a:schemeClr val="dk1">
                    <a:tint val="75000"/>
                  </a:schemeClr>
                </a:solidFill>
                <a:latin typeface="Calibri"/>
              </a:rPr>
              <a:t>&lt;date/time&gt;</a:t>
            </a:r>
            <a:endParaRPr lang="fr-FR"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fr-FR" sz="1400" b="0" strike="noStrike" spc="-1">
                <a:solidFill>
                  <a:srgbClr val="000000"/>
                </a:solidFill>
                <a:latin typeface="Times New Roman"/>
              </a:defRPr>
            </a:lvl1pPr>
          </a:lstStyle>
          <a:p>
            <a:pPr indent="0" algn="ctr">
              <a:buNone/>
            </a:pPr>
            <a:r>
              <a:rPr lang="fr-FR"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fr-FR" sz="1200" b="0" strike="noStrike" spc="-1">
                <a:solidFill>
                  <a:schemeClr val="dk1">
                    <a:tint val="75000"/>
                  </a:schemeClr>
                </a:solidFill>
                <a:latin typeface="Calibri"/>
              </a:defRPr>
            </a:lvl1pPr>
          </a:lstStyle>
          <a:p>
            <a:pPr indent="0" algn="r" defTabSz="914400">
              <a:lnSpc>
                <a:spcPct val="100000"/>
              </a:lnSpc>
              <a:buNone/>
            </a:pPr>
            <a:fld id="{3E138485-CE7C-47CE-A937-428FF3C7B721}" type="slidenum">
              <a:rPr lang="fr-FR" sz="1200" b="0" strike="noStrike" spc="-1">
                <a:solidFill>
                  <a:schemeClr val="dk1">
                    <a:tint val="75000"/>
                  </a:schemeClr>
                </a:solidFill>
                <a:latin typeface="Calibri"/>
              </a:rPr>
              <a:t>‹N°›</a:t>
            </a:fld>
            <a:endParaRPr lang="fr-FR"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
          <p:cNvSpPr/>
          <p:nvPr/>
        </p:nvSpPr>
        <p:spPr>
          <a:xfrm>
            <a:off x="1361520" y="1923480"/>
            <a:ext cx="2908080" cy="4348080"/>
          </a:xfrm>
          <a:prstGeom prst="rect">
            <a:avLst/>
          </a:prstGeom>
          <a:noFill/>
          <a:ln w="57150">
            <a:solidFill>
              <a:srgbClr val="E2B1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fr-FR" sz="1800" b="0" strike="noStrike" spc="-1">
              <a:solidFill>
                <a:schemeClr val="lt1"/>
              </a:solidFill>
              <a:latin typeface="Calibri"/>
            </a:endParaRPr>
          </a:p>
        </p:txBody>
      </p:sp>
      <p:sp>
        <p:nvSpPr>
          <p:cNvPr id="41" name="Rectangle 5"/>
          <p:cNvSpPr/>
          <p:nvPr/>
        </p:nvSpPr>
        <p:spPr>
          <a:xfrm>
            <a:off x="0" y="0"/>
            <a:ext cx="1132560" cy="4662000"/>
          </a:xfrm>
          <a:prstGeom prst="rect">
            <a:avLst/>
          </a:prstGeom>
          <a:solidFill>
            <a:srgbClr val="E2B190"/>
          </a:solidFill>
          <a:ln>
            <a:solidFill>
              <a:srgbClr val="E2B1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fr-FR" sz="1800" b="0" strike="noStrike" spc="-1">
              <a:solidFill>
                <a:schemeClr val="lt1"/>
              </a:solidFill>
              <a:latin typeface="Calibri"/>
            </a:endParaRPr>
          </a:p>
        </p:txBody>
      </p:sp>
      <p:sp>
        <p:nvSpPr>
          <p:cNvPr id="42" name="ZoneTexte 6"/>
          <p:cNvSpPr/>
          <p:nvPr/>
        </p:nvSpPr>
        <p:spPr>
          <a:xfrm rot="16200000">
            <a:off x="-151920" y="1702440"/>
            <a:ext cx="1922760" cy="100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fr-FR" sz="3000" b="1" strike="noStrike" spc="-1">
                <a:solidFill>
                  <a:schemeClr val="lt1"/>
                </a:solidFill>
                <a:latin typeface="Calibri"/>
              </a:rPr>
              <a:t>PERSONA</a:t>
            </a:r>
            <a:endParaRPr lang="fr-FR" sz="3000" b="0" strike="noStrike" spc="-1">
              <a:solidFill>
                <a:srgbClr val="000000"/>
              </a:solidFill>
              <a:latin typeface="Arial"/>
            </a:endParaRPr>
          </a:p>
        </p:txBody>
      </p:sp>
      <p:sp>
        <p:nvSpPr>
          <p:cNvPr id="43" name="Rectangle 8"/>
          <p:cNvSpPr/>
          <p:nvPr/>
        </p:nvSpPr>
        <p:spPr>
          <a:xfrm>
            <a:off x="0" y="4662360"/>
            <a:ext cx="1132560" cy="2195280"/>
          </a:xfrm>
          <a:prstGeom prst="rect">
            <a:avLst/>
          </a:prstGeom>
          <a:solidFill>
            <a:srgbClr val="E5DBD2"/>
          </a:solidFill>
          <a:ln>
            <a:solidFill>
              <a:srgbClr val="E5DBD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fr-FR" sz="1800" b="0" strike="noStrike" spc="-1">
              <a:solidFill>
                <a:schemeClr val="lt1"/>
              </a:solidFill>
              <a:latin typeface="Calibri"/>
            </a:endParaRPr>
          </a:p>
        </p:txBody>
      </p:sp>
      <p:sp>
        <p:nvSpPr>
          <p:cNvPr id="44" name="Ellipse 9"/>
          <p:cNvSpPr/>
          <p:nvPr/>
        </p:nvSpPr>
        <p:spPr>
          <a:xfrm>
            <a:off x="414720" y="5411160"/>
            <a:ext cx="45360" cy="45360"/>
          </a:xfrm>
          <a:prstGeom prst="ellipse">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tIns="-12600" rIns="90000" bIns="-12600" anchor="ctr">
            <a:noAutofit/>
          </a:bodyPr>
          <a:lstStyle/>
          <a:p>
            <a:pPr algn="ctr" defTabSz="914400">
              <a:lnSpc>
                <a:spcPct val="100000"/>
              </a:lnSpc>
            </a:pPr>
            <a:endParaRPr lang="fr-FR" sz="1800" b="0" strike="noStrike" spc="-1">
              <a:solidFill>
                <a:schemeClr val="lt1"/>
              </a:solidFill>
              <a:latin typeface="Calibri"/>
            </a:endParaRPr>
          </a:p>
        </p:txBody>
      </p:sp>
      <p:sp>
        <p:nvSpPr>
          <p:cNvPr id="45" name="Ellipse 10"/>
          <p:cNvSpPr/>
          <p:nvPr/>
        </p:nvSpPr>
        <p:spPr>
          <a:xfrm>
            <a:off x="627120" y="5411160"/>
            <a:ext cx="45360" cy="45360"/>
          </a:xfrm>
          <a:prstGeom prst="ellipse">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tIns="-12600" rIns="90000" bIns="-12600" anchor="ctr">
            <a:noAutofit/>
          </a:bodyPr>
          <a:lstStyle/>
          <a:p>
            <a:pPr algn="ctr" defTabSz="914400">
              <a:lnSpc>
                <a:spcPct val="100000"/>
              </a:lnSpc>
            </a:pPr>
            <a:endParaRPr lang="fr-FR" sz="1800" b="0" strike="noStrike" spc="-1">
              <a:solidFill>
                <a:schemeClr val="lt1"/>
              </a:solidFill>
              <a:latin typeface="Calibri"/>
            </a:endParaRPr>
          </a:p>
        </p:txBody>
      </p:sp>
      <p:sp>
        <p:nvSpPr>
          <p:cNvPr id="46" name="Ellipse 16"/>
          <p:cNvSpPr/>
          <p:nvPr/>
        </p:nvSpPr>
        <p:spPr>
          <a:xfrm>
            <a:off x="410400" y="5610240"/>
            <a:ext cx="49320" cy="45360"/>
          </a:xfrm>
          <a:prstGeom prst="ellipse">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tIns="-12600" rIns="90000" bIns="-12600" anchor="ctr">
            <a:noAutofit/>
          </a:bodyPr>
          <a:lstStyle/>
          <a:p>
            <a:pPr algn="ctr" defTabSz="914400">
              <a:lnSpc>
                <a:spcPct val="100000"/>
              </a:lnSpc>
            </a:pPr>
            <a:endParaRPr lang="fr-FR" sz="1800" b="0" strike="noStrike" spc="-1">
              <a:solidFill>
                <a:schemeClr val="lt1"/>
              </a:solidFill>
              <a:latin typeface="Calibri"/>
            </a:endParaRPr>
          </a:p>
        </p:txBody>
      </p:sp>
      <p:sp>
        <p:nvSpPr>
          <p:cNvPr id="47" name="Ellipse 17"/>
          <p:cNvSpPr/>
          <p:nvPr/>
        </p:nvSpPr>
        <p:spPr>
          <a:xfrm>
            <a:off x="627120" y="5610240"/>
            <a:ext cx="45360" cy="45360"/>
          </a:xfrm>
          <a:prstGeom prst="ellipse">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tIns="-12600" rIns="90000" bIns="-12600" anchor="ctr">
            <a:noAutofit/>
          </a:bodyPr>
          <a:lstStyle/>
          <a:p>
            <a:pPr algn="ctr" defTabSz="914400">
              <a:lnSpc>
                <a:spcPct val="100000"/>
              </a:lnSpc>
            </a:pPr>
            <a:endParaRPr lang="fr-FR" sz="1800" b="0" strike="noStrike" spc="-1">
              <a:solidFill>
                <a:schemeClr val="lt1"/>
              </a:solidFill>
              <a:latin typeface="Calibri"/>
            </a:endParaRPr>
          </a:p>
        </p:txBody>
      </p:sp>
      <p:sp>
        <p:nvSpPr>
          <p:cNvPr id="48" name="Ellipse 25"/>
          <p:cNvSpPr/>
          <p:nvPr/>
        </p:nvSpPr>
        <p:spPr>
          <a:xfrm>
            <a:off x="410400" y="5808960"/>
            <a:ext cx="45360" cy="45360"/>
          </a:xfrm>
          <a:prstGeom prst="ellipse">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tIns="-12600" rIns="90000" bIns="-12600" anchor="ctr">
            <a:noAutofit/>
          </a:bodyPr>
          <a:lstStyle/>
          <a:p>
            <a:pPr algn="ctr" defTabSz="914400">
              <a:lnSpc>
                <a:spcPct val="100000"/>
              </a:lnSpc>
            </a:pPr>
            <a:endParaRPr lang="fr-FR" sz="1800" b="0" strike="noStrike" spc="-1">
              <a:solidFill>
                <a:schemeClr val="lt1"/>
              </a:solidFill>
              <a:latin typeface="Calibri"/>
            </a:endParaRPr>
          </a:p>
        </p:txBody>
      </p:sp>
      <p:sp>
        <p:nvSpPr>
          <p:cNvPr id="49" name="Ellipse 26"/>
          <p:cNvSpPr/>
          <p:nvPr/>
        </p:nvSpPr>
        <p:spPr>
          <a:xfrm>
            <a:off x="627120" y="5808960"/>
            <a:ext cx="45360" cy="45360"/>
          </a:xfrm>
          <a:prstGeom prst="ellipse">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tIns="-12600" rIns="90000" bIns="-12600" anchor="ctr">
            <a:noAutofit/>
          </a:bodyPr>
          <a:lstStyle/>
          <a:p>
            <a:pPr algn="ctr" defTabSz="914400">
              <a:lnSpc>
                <a:spcPct val="100000"/>
              </a:lnSpc>
            </a:pPr>
            <a:endParaRPr lang="fr-FR" sz="1800" b="0" strike="noStrike" spc="-1">
              <a:solidFill>
                <a:schemeClr val="lt1"/>
              </a:solidFill>
              <a:latin typeface="Calibri"/>
            </a:endParaRPr>
          </a:p>
        </p:txBody>
      </p:sp>
      <p:sp>
        <p:nvSpPr>
          <p:cNvPr id="50" name="Rectangle 27"/>
          <p:cNvSpPr/>
          <p:nvPr/>
        </p:nvSpPr>
        <p:spPr>
          <a:xfrm>
            <a:off x="1132920" y="0"/>
            <a:ext cx="11107080" cy="1612800"/>
          </a:xfrm>
          <a:prstGeom prst="rect">
            <a:avLst/>
          </a:prstGeom>
          <a:solidFill>
            <a:srgbClr val="01998D"/>
          </a:solidFill>
          <a:ln>
            <a:solidFill>
              <a:srgbClr val="01998D"/>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fr-FR" sz="1800" b="0" strike="noStrike" spc="-1">
              <a:solidFill>
                <a:schemeClr val="lt1"/>
              </a:solidFill>
              <a:latin typeface="Calibri"/>
            </a:endParaRPr>
          </a:p>
        </p:txBody>
      </p:sp>
      <p:sp>
        <p:nvSpPr>
          <p:cNvPr id="51" name="ZoneTexte 32"/>
          <p:cNvSpPr/>
          <p:nvPr/>
        </p:nvSpPr>
        <p:spPr>
          <a:xfrm>
            <a:off x="1361520" y="275400"/>
            <a:ext cx="10698120" cy="124504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defTabSz="914400">
              <a:lnSpc>
                <a:spcPct val="100000"/>
              </a:lnSpc>
            </a:pPr>
            <a:r>
              <a:rPr lang="fr-FR" sz="3500" b="0" strike="noStrike" spc="-1" dirty="0">
                <a:solidFill>
                  <a:schemeClr val="lt1"/>
                </a:solidFill>
                <a:latin typeface="Calibri"/>
              </a:rPr>
              <a:t>Thérèse </a:t>
            </a:r>
            <a:r>
              <a:rPr lang="fr-FR" sz="3500" b="0" strike="noStrike" spc="-1" dirty="0" err="1">
                <a:solidFill>
                  <a:schemeClr val="lt1"/>
                </a:solidFill>
                <a:latin typeface="Calibri"/>
              </a:rPr>
              <a:t>Ponsable</a:t>
            </a:r>
            <a:endParaRPr lang="fr-FR" sz="3500" b="0" strike="noStrike" spc="-1" dirty="0">
              <a:solidFill>
                <a:schemeClr val="lt1"/>
              </a:solidFill>
              <a:latin typeface="Calibri"/>
            </a:endParaRPr>
          </a:p>
          <a:p>
            <a:pPr algn="ctr" defTabSz="914400">
              <a:lnSpc>
                <a:spcPct val="100000"/>
              </a:lnSpc>
            </a:pPr>
            <a:r>
              <a:rPr lang="fr-FR" sz="2000" b="0" i="1" strike="noStrike" spc="-1" dirty="0">
                <a:solidFill>
                  <a:schemeClr val="lt1"/>
                </a:solidFill>
                <a:latin typeface="Calibri"/>
              </a:rPr>
              <a:t>«Je suis là pour aider nos clients, mais parfois, je me sens dépassée par le volume d'appels et de signalements. J'aimerais simplifier mon travail pour être plus efficace et offrir un service de qualité.»</a:t>
            </a:r>
            <a:endParaRPr lang="fr-FR" sz="2000" b="0" strike="noStrike" spc="-1" dirty="0">
              <a:solidFill>
                <a:srgbClr val="000000"/>
              </a:solidFill>
              <a:latin typeface="Arial"/>
            </a:endParaRPr>
          </a:p>
        </p:txBody>
      </p:sp>
      <p:sp>
        <p:nvSpPr>
          <p:cNvPr id="52" name="Rectangle 43"/>
          <p:cNvSpPr/>
          <p:nvPr/>
        </p:nvSpPr>
        <p:spPr>
          <a:xfrm>
            <a:off x="4442760" y="1629000"/>
            <a:ext cx="7797240" cy="1705680"/>
          </a:xfrm>
          <a:prstGeom prst="rect">
            <a:avLst/>
          </a:prstGeom>
          <a:solidFill>
            <a:srgbClr val="E5DBD2"/>
          </a:solidFill>
          <a:ln>
            <a:solidFill>
              <a:srgbClr val="E5DBD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fr-FR" sz="1800" b="0" strike="noStrike" spc="-1">
              <a:solidFill>
                <a:schemeClr val="lt1"/>
              </a:solidFill>
              <a:latin typeface="Calibri"/>
            </a:endParaRPr>
          </a:p>
        </p:txBody>
      </p:sp>
      <p:cxnSp>
        <p:nvCxnSpPr>
          <p:cNvPr id="53" name="Connecteur droit 45"/>
          <p:cNvCxnSpPr/>
          <p:nvPr/>
        </p:nvCxnSpPr>
        <p:spPr>
          <a:xfrm>
            <a:off x="7831800" y="1744560"/>
            <a:ext cx="360" cy="1469520"/>
          </a:xfrm>
          <a:prstGeom prst="straightConnector1">
            <a:avLst/>
          </a:prstGeom>
          <a:ln w="19050">
            <a:solidFill>
              <a:srgbClr val="01998D"/>
            </a:solidFill>
          </a:ln>
        </p:spPr>
      </p:cxnSp>
      <p:sp>
        <p:nvSpPr>
          <p:cNvPr id="54" name="ZoneTexte 46"/>
          <p:cNvSpPr/>
          <p:nvPr/>
        </p:nvSpPr>
        <p:spPr>
          <a:xfrm>
            <a:off x="4599720" y="1777320"/>
            <a:ext cx="3020400" cy="28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fr-FR" sz="1300" b="1" strike="noStrike" spc="-1" dirty="0">
                <a:solidFill>
                  <a:schemeClr val="dk1"/>
                </a:solidFill>
                <a:latin typeface="Calibri"/>
              </a:rPr>
              <a:t>A propos </a:t>
            </a:r>
            <a:endParaRPr lang="fr-FR" sz="1300" b="0" strike="noStrike" spc="-1" dirty="0">
              <a:solidFill>
                <a:srgbClr val="000000"/>
              </a:solidFill>
              <a:latin typeface="Arial"/>
            </a:endParaRPr>
          </a:p>
        </p:txBody>
      </p:sp>
      <p:sp>
        <p:nvSpPr>
          <p:cNvPr id="55" name="ZoneTexte 47"/>
          <p:cNvSpPr/>
          <p:nvPr/>
        </p:nvSpPr>
        <p:spPr>
          <a:xfrm>
            <a:off x="8004600" y="1977840"/>
            <a:ext cx="4187520" cy="10911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fr-FR" sz="1300" b="1" strike="noStrike" spc="-1" dirty="0">
                <a:solidFill>
                  <a:schemeClr val="dk1"/>
                </a:solidFill>
              </a:rPr>
              <a:t>Age : </a:t>
            </a:r>
            <a:r>
              <a:rPr lang="fr-FR" sz="1300" strike="noStrike" spc="-1" dirty="0">
                <a:solidFill>
                  <a:schemeClr val="dk1"/>
                </a:solidFill>
              </a:rPr>
              <a:t>60 ans</a:t>
            </a:r>
            <a:endParaRPr lang="fr-FR" sz="1300" strike="noStrike" spc="-1" dirty="0">
              <a:solidFill>
                <a:srgbClr val="000000"/>
              </a:solidFill>
            </a:endParaRPr>
          </a:p>
          <a:p>
            <a:pPr defTabSz="914400">
              <a:lnSpc>
                <a:spcPct val="100000"/>
              </a:lnSpc>
            </a:pPr>
            <a:r>
              <a:rPr lang="fr-FR" sz="1300" b="1" strike="noStrike" spc="-1" dirty="0">
                <a:solidFill>
                  <a:schemeClr val="dk1"/>
                </a:solidFill>
              </a:rPr>
              <a:t>Poste : </a:t>
            </a:r>
            <a:r>
              <a:rPr lang="fr-FR" sz="1300" strike="noStrike" spc="-1" dirty="0">
                <a:solidFill>
                  <a:schemeClr val="dk1"/>
                </a:solidFill>
              </a:rPr>
              <a:t>Agente de service client dans un service de livraison</a:t>
            </a:r>
          </a:p>
          <a:p>
            <a:pPr defTabSz="914400">
              <a:lnSpc>
                <a:spcPct val="100000"/>
              </a:lnSpc>
            </a:pPr>
            <a:r>
              <a:rPr lang="fr-FR" sz="1300" b="1" strike="noStrike" spc="-1" dirty="0">
                <a:solidFill>
                  <a:schemeClr val="dk1"/>
                </a:solidFill>
              </a:rPr>
              <a:t>Personnalité : </a:t>
            </a:r>
            <a:r>
              <a:rPr lang="fr-FR" sz="1300" strike="noStrike" spc="-1" dirty="0">
                <a:solidFill>
                  <a:schemeClr val="dk1"/>
                </a:solidFill>
              </a:rPr>
              <a:t>Méthodique, patiente</a:t>
            </a:r>
            <a:endParaRPr lang="fr-FR" sz="1300" strike="noStrike" spc="-1" dirty="0">
              <a:solidFill>
                <a:srgbClr val="000000"/>
              </a:solidFill>
            </a:endParaRPr>
          </a:p>
          <a:p>
            <a:pPr defTabSz="914400">
              <a:lnSpc>
                <a:spcPct val="100000"/>
              </a:lnSpc>
            </a:pPr>
            <a:r>
              <a:rPr lang="fr-FR" sz="1300" b="1" strike="noStrike" spc="-1" dirty="0">
                <a:solidFill>
                  <a:schemeClr val="dk1"/>
                </a:solidFill>
              </a:rPr>
              <a:t>Valeurs : </a:t>
            </a:r>
            <a:r>
              <a:rPr lang="fr-FR" sz="1300" strike="noStrike" spc="-1" dirty="0">
                <a:solidFill>
                  <a:schemeClr val="dk1"/>
                </a:solidFill>
              </a:rPr>
              <a:t>Qualité et rapidité</a:t>
            </a:r>
            <a:endParaRPr lang="fr-FR" sz="1300" strike="noStrike" spc="-1" dirty="0">
              <a:solidFill>
                <a:srgbClr val="000000"/>
              </a:solidFill>
            </a:endParaRPr>
          </a:p>
          <a:p>
            <a:pPr defTabSz="914400">
              <a:lnSpc>
                <a:spcPct val="100000"/>
              </a:lnSpc>
            </a:pPr>
            <a:r>
              <a:rPr lang="fr-FR" sz="1300" b="1" strike="noStrike" spc="-1" dirty="0">
                <a:solidFill>
                  <a:schemeClr val="dk1"/>
                </a:solidFill>
              </a:rPr>
              <a:t>Situation familiale : </a:t>
            </a:r>
            <a:r>
              <a:rPr lang="fr-FR" sz="1300" strike="noStrike" spc="-1" dirty="0">
                <a:solidFill>
                  <a:schemeClr val="dk1"/>
                </a:solidFill>
              </a:rPr>
              <a:t>Seule, sans enfant à charge</a:t>
            </a:r>
            <a:endParaRPr lang="fr-FR" sz="1300" strike="noStrike" spc="-1" dirty="0">
              <a:solidFill>
                <a:srgbClr val="000000"/>
              </a:solidFill>
            </a:endParaRPr>
          </a:p>
        </p:txBody>
      </p:sp>
      <p:sp>
        <p:nvSpPr>
          <p:cNvPr id="56" name="ZoneTexte 49"/>
          <p:cNvSpPr/>
          <p:nvPr/>
        </p:nvSpPr>
        <p:spPr>
          <a:xfrm>
            <a:off x="4680000" y="5114880"/>
            <a:ext cx="24919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fr-FR" sz="1300" b="1" strike="noStrike" spc="-1" dirty="0">
                <a:solidFill>
                  <a:schemeClr val="dk1"/>
                </a:solidFill>
                <a:latin typeface="Calibri"/>
              </a:rPr>
              <a:t>Problématiques </a:t>
            </a:r>
            <a:r>
              <a:rPr lang="fr-FR" sz="2000" b="0" strike="noStrike" spc="-1" dirty="0">
                <a:solidFill>
                  <a:schemeClr val="dk1"/>
                </a:solidFill>
                <a:latin typeface="Calibri"/>
              </a:rPr>
              <a:t> </a:t>
            </a:r>
            <a:endParaRPr lang="fr-FR" sz="2000" b="0" strike="noStrike" spc="-1" dirty="0">
              <a:solidFill>
                <a:srgbClr val="000000"/>
              </a:solidFill>
              <a:latin typeface="Arial"/>
            </a:endParaRPr>
          </a:p>
        </p:txBody>
      </p:sp>
      <p:sp>
        <p:nvSpPr>
          <p:cNvPr id="57" name="ZoneTexte 50"/>
          <p:cNvSpPr/>
          <p:nvPr/>
        </p:nvSpPr>
        <p:spPr>
          <a:xfrm>
            <a:off x="4599720" y="3567960"/>
            <a:ext cx="2063160" cy="28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fr-FR" sz="1300" b="1" strike="noStrike" spc="-1" dirty="0">
                <a:solidFill>
                  <a:schemeClr val="dk1"/>
                </a:solidFill>
                <a:latin typeface="Calibri"/>
              </a:rPr>
              <a:t>Objectifs et Défis </a:t>
            </a:r>
            <a:endParaRPr lang="fr-FR" sz="1300" b="0" strike="noStrike" spc="-1" dirty="0">
              <a:solidFill>
                <a:srgbClr val="000000"/>
              </a:solidFill>
              <a:latin typeface="Arial"/>
            </a:endParaRPr>
          </a:p>
        </p:txBody>
      </p:sp>
      <p:sp>
        <p:nvSpPr>
          <p:cNvPr id="58" name="ZoneTexte 52"/>
          <p:cNvSpPr/>
          <p:nvPr/>
        </p:nvSpPr>
        <p:spPr>
          <a:xfrm>
            <a:off x="8004989" y="5192640"/>
            <a:ext cx="2780280" cy="28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fr-FR" sz="1300" b="1" strike="noStrike" spc="-1" dirty="0">
                <a:solidFill>
                  <a:schemeClr val="dk1"/>
                </a:solidFill>
                <a:latin typeface="Calibri"/>
              </a:rPr>
              <a:t>Compétences informatiques</a:t>
            </a:r>
            <a:endParaRPr lang="fr-FR" sz="1300" b="0" strike="noStrike" spc="-1" dirty="0">
              <a:solidFill>
                <a:srgbClr val="000000"/>
              </a:solidFill>
              <a:latin typeface="Arial"/>
            </a:endParaRPr>
          </a:p>
        </p:txBody>
      </p:sp>
      <p:sp>
        <p:nvSpPr>
          <p:cNvPr id="59" name="ZoneTexte 55"/>
          <p:cNvSpPr/>
          <p:nvPr/>
        </p:nvSpPr>
        <p:spPr>
          <a:xfrm>
            <a:off x="8004600" y="3567960"/>
            <a:ext cx="3831840" cy="288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fr-FR" sz="1300" b="1" strike="noStrike" spc="-1" dirty="0">
                <a:solidFill>
                  <a:schemeClr val="dk1"/>
                </a:solidFill>
                <a:latin typeface="Calibri"/>
              </a:rPr>
              <a:t>Comment pouvons-nous l’aider ? </a:t>
            </a:r>
            <a:endParaRPr lang="fr-FR" sz="1300" b="0" strike="noStrike" spc="-1" dirty="0">
              <a:solidFill>
                <a:srgbClr val="000000"/>
              </a:solidFill>
              <a:latin typeface="Arial"/>
            </a:endParaRPr>
          </a:p>
        </p:txBody>
      </p:sp>
      <p:sp>
        <p:nvSpPr>
          <p:cNvPr id="60" name="ZoneTexte 1"/>
          <p:cNvSpPr/>
          <p:nvPr/>
        </p:nvSpPr>
        <p:spPr>
          <a:xfrm>
            <a:off x="1901520" y="3495960"/>
            <a:ext cx="1828440" cy="1004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fr-FR" sz="2000" b="0" i="1" strike="noStrike" spc="-1">
                <a:solidFill>
                  <a:srgbClr val="E2B190"/>
                </a:solidFill>
                <a:latin typeface="Calibri"/>
              </a:rPr>
              <a:t>Insérez une photo de votre persona ici </a:t>
            </a:r>
            <a:endParaRPr lang="fr-FR" sz="2000" b="0" strike="noStrike" spc="-1">
              <a:solidFill>
                <a:srgbClr val="000000"/>
              </a:solidFill>
              <a:latin typeface="Arial"/>
            </a:endParaRPr>
          </a:p>
        </p:txBody>
      </p:sp>
      <p:sp>
        <p:nvSpPr>
          <p:cNvPr id="61" name="ZoneTexte 60"/>
          <p:cNvSpPr txBox="1"/>
          <p:nvPr/>
        </p:nvSpPr>
        <p:spPr>
          <a:xfrm>
            <a:off x="4682402" y="5411160"/>
            <a:ext cx="3240000" cy="1357200"/>
          </a:xfrm>
          <a:prstGeom prst="rect">
            <a:avLst/>
          </a:prstGeom>
          <a:noFill/>
          <a:ln w="0">
            <a:noFill/>
          </a:ln>
        </p:spPr>
        <p:txBody>
          <a:bodyPr lIns="90000" tIns="45000" rIns="90000" bIns="45000" anchor="t">
            <a:noAutofit/>
          </a:bodyPr>
          <a:lstStyle/>
          <a:p>
            <a:r>
              <a:rPr lang="fr-FR" sz="1200" b="0" strike="noStrike" spc="-1" dirty="0">
                <a:solidFill>
                  <a:srgbClr val="000000"/>
                </a:solidFill>
                <a:latin typeface="+mj-lt"/>
              </a:rPr>
              <a:t>Thérèse rencontre des difficultés à prendre des notes précises pendant les appels, ce qui peut entraîner des erreurs dans le traitement des problèmes des clients. De plus, elle se sent souvent submergée par le volume d'appels au standard, ce qui limite sa capacité à répondre rapidement et efficacement à chaque demande.</a:t>
            </a:r>
          </a:p>
        </p:txBody>
      </p:sp>
      <p:sp>
        <p:nvSpPr>
          <p:cNvPr id="62" name="ZoneTexte 61"/>
          <p:cNvSpPr txBox="1"/>
          <p:nvPr/>
        </p:nvSpPr>
        <p:spPr>
          <a:xfrm>
            <a:off x="4680000" y="3855960"/>
            <a:ext cx="3054960" cy="1405080"/>
          </a:xfrm>
          <a:prstGeom prst="rect">
            <a:avLst/>
          </a:prstGeom>
          <a:noFill/>
          <a:ln w="0">
            <a:noFill/>
          </a:ln>
        </p:spPr>
        <p:txBody>
          <a:bodyPr lIns="90000" tIns="45000" rIns="90000" bIns="45000" anchor="t">
            <a:noAutofit/>
          </a:bodyPr>
          <a:lstStyle/>
          <a:p>
            <a:r>
              <a:rPr lang="fr-FR" sz="1200" b="0" strike="noStrike" spc="-1" dirty="0">
                <a:solidFill>
                  <a:srgbClr val="000000"/>
                </a:solidFill>
                <a:latin typeface="+mj-lt"/>
              </a:rPr>
              <a:t>Son objectif principal est de fournir un support client rapide et efficace tout en assurant la satisfaction de la clientèle. Cependant, Thérèse est confrontée à des défis tels que le volume élevé d'appels et de signalements, ainsi que la difficulté à prendre des notes précises et complètes lors des interactions avec les clients.</a:t>
            </a:r>
          </a:p>
        </p:txBody>
      </p:sp>
      <p:sp>
        <p:nvSpPr>
          <p:cNvPr id="63" name="ZoneTexte 62"/>
          <p:cNvSpPr txBox="1"/>
          <p:nvPr/>
        </p:nvSpPr>
        <p:spPr>
          <a:xfrm>
            <a:off x="8146080" y="3855960"/>
            <a:ext cx="3960000" cy="1481040"/>
          </a:xfrm>
          <a:prstGeom prst="rect">
            <a:avLst/>
          </a:prstGeom>
          <a:noFill/>
          <a:ln w="0">
            <a:noFill/>
          </a:ln>
        </p:spPr>
        <p:txBody>
          <a:bodyPr lIns="90000" tIns="45000" rIns="90000" bIns="45000" anchor="t">
            <a:noAutofit/>
          </a:bodyPr>
          <a:lstStyle/>
          <a:p>
            <a:r>
              <a:rPr lang="fr-FR" sz="1200" b="0" strike="noStrike" spc="-1" dirty="0">
                <a:solidFill>
                  <a:srgbClr val="000000"/>
                </a:solidFill>
                <a:latin typeface="+mj-lt"/>
              </a:rPr>
              <a:t>Nous pouvons aider Thérèse en simplifiant le processus de collecte d'informations sur les signalements. En permettant aux clients d'entrer eux-mêmes leurs informations de signalement, nous pouvons réduire la charge de travail de Thérèse et lui permettre de se concentrer sur le traitement efficace des problèmes de livraison.</a:t>
            </a:r>
          </a:p>
        </p:txBody>
      </p:sp>
      <p:sp>
        <p:nvSpPr>
          <p:cNvPr id="65" name="ZoneTexte 64"/>
          <p:cNvSpPr txBox="1"/>
          <p:nvPr/>
        </p:nvSpPr>
        <p:spPr>
          <a:xfrm>
            <a:off x="4599720" y="2081520"/>
            <a:ext cx="3135240" cy="1132560"/>
          </a:xfrm>
          <a:prstGeom prst="rect">
            <a:avLst/>
          </a:prstGeom>
          <a:noFill/>
          <a:ln w="0">
            <a:noFill/>
          </a:ln>
        </p:spPr>
        <p:txBody>
          <a:bodyPr lIns="90000" tIns="45000" rIns="90000" bIns="45000" anchor="t">
            <a:noAutofit/>
          </a:bodyPr>
          <a:lstStyle/>
          <a:p>
            <a:r>
              <a:rPr lang="fr-FR" sz="1200" b="0" strike="noStrike" spc="-1" dirty="0">
                <a:solidFill>
                  <a:srgbClr val="000000"/>
                </a:solidFill>
                <a:latin typeface="+mj-lt"/>
              </a:rPr>
              <a:t>Thérèse est une professionnelle expérimentée dans le domaine du service client. Sa passion pour son travail réside dans son désir d'aider les clients et de résoudre rapidement leurs problèmes.</a:t>
            </a:r>
          </a:p>
        </p:txBody>
      </p:sp>
      <p:sp>
        <p:nvSpPr>
          <p:cNvPr id="2" name="Ellipse 1">
            <a:extLst>
              <a:ext uri="{FF2B5EF4-FFF2-40B4-BE49-F238E27FC236}">
                <a16:creationId xmlns:a16="http://schemas.microsoft.com/office/drawing/2014/main" id="{0E4F9EB3-F26E-6E00-4D2F-26448DC40AF1}"/>
              </a:ext>
            </a:extLst>
          </p:cNvPr>
          <p:cNvSpPr/>
          <p:nvPr/>
        </p:nvSpPr>
        <p:spPr>
          <a:xfrm>
            <a:off x="8247707" y="5510746"/>
            <a:ext cx="270000" cy="270000"/>
          </a:xfrm>
          <a:prstGeom prst="ellipse">
            <a:avLst/>
          </a:prstGeom>
          <a:solidFill>
            <a:srgbClr val="01998D"/>
          </a:solidFill>
          <a:ln>
            <a:solidFill>
              <a:srgbClr val="0199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a:extLst>
              <a:ext uri="{FF2B5EF4-FFF2-40B4-BE49-F238E27FC236}">
                <a16:creationId xmlns:a16="http://schemas.microsoft.com/office/drawing/2014/main" id="{4470BDDE-6820-9413-A42E-B60092A61AC5}"/>
              </a:ext>
            </a:extLst>
          </p:cNvPr>
          <p:cNvSpPr/>
          <p:nvPr/>
        </p:nvSpPr>
        <p:spPr>
          <a:xfrm>
            <a:off x="8674678" y="5510746"/>
            <a:ext cx="270000" cy="270000"/>
          </a:xfrm>
          <a:prstGeom prst="ellipse">
            <a:avLst/>
          </a:prstGeom>
          <a:noFill/>
          <a:ln>
            <a:solidFill>
              <a:srgbClr val="0199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BC918E27-75D0-BD34-3EF3-1FE4045E1826}"/>
              </a:ext>
            </a:extLst>
          </p:cNvPr>
          <p:cNvSpPr/>
          <p:nvPr/>
        </p:nvSpPr>
        <p:spPr>
          <a:xfrm>
            <a:off x="9101649" y="5501218"/>
            <a:ext cx="270000" cy="270000"/>
          </a:xfrm>
          <a:prstGeom prst="ellipse">
            <a:avLst/>
          </a:prstGeom>
          <a:noFill/>
          <a:ln>
            <a:solidFill>
              <a:srgbClr val="0199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CE490C8D-1901-11B7-1FED-6E085593CDAE}"/>
              </a:ext>
            </a:extLst>
          </p:cNvPr>
          <p:cNvSpPr/>
          <p:nvPr/>
        </p:nvSpPr>
        <p:spPr>
          <a:xfrm>
            <a:off x="9528620" y="5501218"/>
            <a:ext cx="270000" cy="270000"/>
          </a:xfrm>
          <a:prstGeom prst="ellipse">
            <a:avLst/>
          </a:prstGeom>
          <a:noFill/>
          <a:ln>
            <a:solidFill>
              <a:srgbClr val="0199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B815DC6-59CF-9B4A-50B4-967D6079D510}"/>
              </a:ext>
            </a:extLst>
          </p:cNvPr>
          <p:cNvSpPr/>
          <p:nvPr/>
        </p:nvSpPr>
        <p:spPr>
          <a:xfrm>
            <a:off x="9955591" y="5501218"/>
            <a:ext cx="270000" cy="270000"/>
          </a:xfrm>
          <a:prstGeom prst="ellipse">
            <a:avLst/>
          </a:prstGeom>
          <a:noFill/>
          <a:ln>
            <a:solidFill>
              <a:srgbClr val="0199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B378B392-4371-AB21-253C-1D527D2D4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84" y="1935528"/>
            <a:ext cx="2893533" cy="4336032"/>
          </a:xfrm>
          <a:prstGeom prst="rect">
            <a:avLst/>
          </a:prstGeom>
        </p:spPr>
      </p:pic>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289</Words>
  <Application>Microsoft Office PowerPoint</Application>
  <PresentationFormat>Grand écran</PresentationFormat>
  <Paragraphs>18</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Admin</dc:creator>
  <dc:description/>
  <cp:lastModifiedBy>Evan Galli</cp:lastModifiedBy>
  <cp:revision>22</cp:revision>
  <dcterms:created xsi:type="dcterms:W3CDTF">2021-08-03T08:07:26Z</dcterms:created>
  <dcterms:modified xsi:type="dcterms:W3CDTF">2024-02-13T18:08:08Z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1</vt:i4>
  </property>
</Properties>
</file>