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3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4BFCE-03F6-5243-8484-12BEEC38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DFF65F-A493-10B6-1E04-744F3DCA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84318F-0301-3B51-033B-E64C3A69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8DF7B-14A3-D174-E799-6EDF1C00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4AA6D-FF69-332E-AED4-0133BD1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F2176-9C06-DA00-D762-0389580C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52EC4A-C7E9-9D58-DC4C-672687F1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B4C69-3434-FE0E-B3B1-52C13DA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C518F-4E25-A8CC-CD2F-F3504C58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02417-3AC5-8D5E-FC9F-EAFF47AA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5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7630F3-70AA-88FB-627C-E7DC2A61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257F20-D66D-06A0-BEFD-620F8621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CC842-9D72-E157-470B-634802CC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23543-070F-6CF0-E8B3-F1115CA6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EA480-2825-0DF4-E0E5-A2F6145C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9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2B244-6932-B73A-7476-F56F92E1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4CC65-DA88-EFE7-BE91-CA1C38D2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2E2AE8-8E01-0596-85AC-23D8BE6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607C1-FA99-00BE-D2E6-AE006D27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09211B-45BC-E241-6CE4-1023F95F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6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B7DD9-265D-7936-1324-30D71870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C91C28-B603-EA5F-5906-BDDAC343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7EAEE-D068-EEED-5487-227F0C41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947815-9D6E-57C0-98BD-7131706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A8B0C-F09F-FDEB-9E28-0EA54821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70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0E7F5-03BE-09DA-825D-9C3EF4A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C1EB6-6DA7-6AAA-C0B1-97072882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19DC12-0947-A3CD-B206-23338514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FB206F-352A-123C-3D4A-2843942A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4FA876-DA98-0C0A-8A28-FF41C331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5AAC83-1C24-6A0F-CFA5-0849A0A2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0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89218-4F43-CC4B-7B2F-F296980A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86514-A9CD-9C0D-0104-66FA139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09855E-E258-E7E2-F012-26F0D976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B0F626-2908-205B-7FE7-EF6832434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70BC1-DC14-2A57-CE18-8D44AE7B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2AFCE4-BFD0-BE1E-90DA-5D717CD4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D9E5D9-ED12-A2C6-4451-B768340A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30F621-1A03-2467-767F-782E0496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9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04E98-58AD-8F53-A522-729DA1EB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3F00EE-4A70-6050-4A7F-ED3F6783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C20168-D8DB-D949-5041-EBCD612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17D34D-D68C-419A-9A3F-38FF1BE3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0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74BAC7-0998-AFDB-5DAF-A7699CB8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D939CC-6704-521D-4328-770F7FD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62907D-A6EC-BB58-3528-250E9DD1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E5D01-00FF-FA17-8E8C-72712D3F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B4D45-E785-E070-EF19-2B9AF53D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0CC13-7EDB-C0C4-7B62-3D3A66E53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CFCB1-5CE5-AFA1-3E11-4BB9093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34D5B0-6912-AD8C-07C1-3865951A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40FF7-4633-2488-CDB2-D008C61E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9D36B-C46C-1F6C-79A0-5285FCCF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EF08C7-2916-0E46-7618-758CB90B2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6E5F9C-C2D9-2279-DE2D-231EE29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F8518D-47A0-EEB1-5FEE-F3F64DF8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27E139-4027-5602-9211-ECB4046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0415C0-1D34-D1FF-4120-A65D1368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5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188BEA-1F04-26A1-3460-70F64B45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718FAF-3F3E-E95F-C2AB-72491A02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AF39E2-CB2C-72A1-E710-8DA812A17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883B4-AE99-469B-B0F5-2430523596C3}" type="datetimeFigureOut">
              <a:rPr lang="fr-FR" smtClean="0"/>
              <a:t>04/02/2024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0A9BE-C643-2168-EE3E-24DDAA5C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4625B-E2EE-5CCB-185F-E672FCAF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79548-68A3-4977-A860-6B49161F9B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B7931-E0A5-2CC9-990F-237F2E95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1295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tx2"/>
                </a:solidFill>
                <a:latin typeface="Tahoma" charset="0"/>
              </a:rPr>
              <a:t>SI3 – PARM Project - </a:t>
            </a:r>
            <a:r>
              <a:rPr lang="fr-FR" sz="4800" dirty="0" err="1">
                <a:solidFill>
                  <a:schemeClr val="tx2"/>
                </a:solidFill>
                <a:latin typeface="Tahoma" charset="0"/>
              </a:rPr>
              <a:t>ArchiPoly</a:t>
            </a:r>
            <a:endParaRPr lang="fr-FR" sz="4800" dirty="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CFA59E-B6A9-7C97-0DB4-CA9CED2E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225"/>
            <a:ext cx="9144000" cy="1655762"/>
          </a:xfrm>
        </p:spPr>
        <p:txBody>
          <a:bodyPr/>
          <a:lstStyle/>
          <a:p>
            <a:r>
              <a:rPr lang="fr-FR" dirty="0" err="1">
                <a:solidFill>
                  <a:schemeClr val="tx2"/>
                </a:solidFill>
              </a:rPr>
              <a:t>Lassauniere</a:t>
            </a:r>
            <a:r>
              <a:rPr lang="fr-FR" dirty="0">
                <a:solidFill>
                  <a:schemeClr val="tx2"/>
                </a:solidFill>
              </a:rPr>
              <a:t> Théo, Galli </a:t>
            </a:r>
            <a:r>
              <a:rPr lang="fr-FR" dirty="0" err="1">
                <a:solidFill>
                  <a:schemeClr val="tx2"/>
                </a:solidFill>
              </a:rPr>
              <a:t>Evan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Falcoz</a:t>
            </a:r>
            <a:r>
              <a:rPr lang="fr-FR" dirty="0">
                <a:solidFill>
                  <a:schemeClr val="tx2"/>
                </a:solidFill>
              </a:rPr>
              <a:t> Alban</a:t>
            </a:r>
            <a:endParaRPr lang="uk-UA" dirty="0">
              <a:solidFill>
                <a:schemeClr val="tx2"/>
              </a:solidFill>
            </a:endParaRPr>
          </a:p>
          <a:p>
            <a:endParaRPr lang="fr-FR" dirty="0"/>
          </a:p>
        </p:txBody>
      </p:sp>
      <p:pic>
        <p:nvPicPr>
          <p:cNvPr id="6" name="Image 5" descr="Une image contenant espace, Univers, vortex, Espace lointain&#10;&#10;Description générée automatiquement">
            <a:extLst>
              <a:ext uri="{FF2B5EF4-FFF2-40B4-BE49-F238E27FC236}">
                <a16:creationId xmlns:a16="http://schemas.microsoft.com/office/drawing/2014/main" id="{039A8501-6AB2-4D8F-1317-C30DBAD16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47" y="4256222"/>
            <a:ext cx="1182638" cy="11826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cercle, conception&#10;&#10;Description générée automatiquement">
            <a:extLst>
              <a:ext uri="{FF2B5EF4-FFF2-40B4-BE49-F238E27FC236}">
                <a16:creationId xmlns:a16="http://schemas.microsoft.com/office/drawing/2014/main" id="{845F2B14-DF25-7EC8-D6F5-2FCACD128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681" y="4263076"/>
            <a:ext cx="1182638" cy="11826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 descr="Une image contenant mammifère, tortue, reptile, plein air&#10;&#10;Description générée automatiquement">
            <a:extLst>
              <a:ext uri="{FF2B5EF4-FFF2-40B4-BE49-F238E27FC236}">
                <a16:creationId xmlns:a16="http://schemas.microsoft.com/office/drawing/2014/main" id="{35535D48-2565-BC5E-B7AB-680227CFD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15" y="4263076"/>
            <a:ext cx="1182638" cy="11826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D64FE8D2-846A-303D-B0F0-2BF948259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5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Couverture globale des tests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F47983-AB83-1FF9-F9B7-C4560217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18256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  <a:t> 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1D2125"/>
                </a:solidFill>
                <a:effectLst/>
                <a:latin typeface="-apple-system"/>
              </a:rPr>
              <a:t> 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B03A28A-BDE5-1D08-4DA4-7FAEDC100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75400"/>
              </p:ext>
            </p:extLst>
          </p:nvPr>
        </p:nvGraphicFramePr>
        <p:xfrm>
          <a:off x="238512" y="1829145"/>
          <a:ext cx="4321630" cy="37412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4577">
                  <a:extLst>
                    <a:ext uri="{9D8B030D-6E8A-4147-A177-3AD203B41FA5}">
                      <a16:colId xmlns:a16="http://schemas.microsoft.com/office/drawing/2014/main" val="823164882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1208835789"/>
                    </a:ext>
                  </a:extLst>
                </a:gridCol>
                <a:gridCol w="1576874">
                  <a:extLst>
                    <a:ext uri="{9D8B030D-6E8A-4147-A177-3AD203B41FA5}">
                      <a16:colId xmlns:a16="http://schemas.microsoft.com/office/drawing/2014/main" val="1725667340"/>
                    </a:ext>
                  </a:extLst>
                </a:gridCol>
              </a:tblGrid>
              <a:tr h="191759">
                <a:tc>
                  <a:txBody>
                    <a:bodyPr/>
                    <a:lstStyle/>
                    <a:p>
                      <a:r>
                        <a:rPr lang="fr-FR" sz="900" b="1">
                          <a:effectLst/>
                        </a:rPr>
                        <a:t>Codes ASM</a:t>
                      </a:r>
                      <a:endParaRPr lang="fr-FR" sz="90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effectLst/>
                        </a:rPr>
                        <a:t>test passe</a:t>
                      </a:r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effectLst/>
                        </a:rPr>
                        <a:t>non testé</a:t>
                      </a:r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374854"/>
                  </a:ext>
                </a:extLst>
              </a:tr>
              <a:tr h="31526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Conditional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9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918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DP_1_4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7818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DP_5_10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59356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DP_11_12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115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DP_13_16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94968"/>
                  </a:ext>
                </a:extLst>
              </a:tr>
              <a:tr h="307910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Load_store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18224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SP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18120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SASM_1_4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672530"/>
                  </a:ext>
                </a:extLst>
              </a:tr>
              <a:tr h="345233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SASM_5_8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effectLst/>
                        </a:rPr>
                        <a:t> 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71018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effectLst/>
                        </a:rPr>
                        <a:t>taux de couverture</a:t>
                      </a:r>
                      <a:endParaRPr lang="fr-FR" sz="1400" dirty="0">
                        <a:effectLst/>
                      </a:endParaRP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100%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100%</a:t>
                      </a:r>
                    </a:p>
                  </a:txBody>
                  <a:tcPr marL="47940" marR="47940" marT="23970" marB="23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498227"/>
                  </a:ext>
                </a:extLst>
              </a:tr>
            </a:tbl>
          </a:graphicData>
        </a:graphic>
      </p:graphicFrame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9AC5578-FC17-ADFD-7512-B2D06DEA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88" y="2449189"/>
            <a:ext cx="1959622" cy="1959622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D702C6C-BBBD-24F9-4924-4C9E27329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61980"/>
              </p:ext>
            </p:extLst>
          </p:nvPr>
        </p:nvGraphicFramePr>
        <p:xfrm>
          <a:off x="5197151" y="1829145"/>
          <a:ext cx="6756337" cy="3769977"/>
        </p:xfrm>
        <a:graphic>
          <a:graphicData uri="http://schemas.openxmlformats.org/drawingml/2006/table">
            <a:tbl>
              <a:tblPr/>
              <a:tblGrid>
                <a:gridCol w="2036471">
                  <a:extLst>
                    <a:ext uri="{9D8B030D-6E8A-4147-A177-3AD203B41FA5}">
                      <a16:colId xmlns:a16="http://schemas.microsoft.com/office/drawing/2014/main" val="1731860045"/>
                    </a:ext>
                  </a:extLst>
                </a:gridCol>
                <a:gridCol w="2359933">
                  <a:extLst>
                    <a:ext uri="{9D8B030D-6E8A-4147-A177-3AD203B41FA5}">
                      <a16:colId xmlns:a16="http://schemas.microsoft.com/office/drawing/2014/main" val="2847739839"/>
                    </a:ext>
                  </a:extLst>
                </a:gridCol>
                <a:gridCol w="2359933">
                  <a:extLst>
                    <a:ext uri="{9D8B030D-6E8A-4147-A177-3AD203B41FA5}">
                      <a16:colId xmlns:a16="http://schemas.microsoft.com/office/drawing/2014/main" val="2049947738"/>
                    </a:ext>
                  </a:extLst>
                </a:gridCol>
              </a:tblGrid>
              <a:tr h="470085">
                <a:tc>
                  <a:txBody>
                    <a:bodyPr/>
                    <a:lstStyle/>
                    <a:p>
                      <a:r>
                        <a:rPr lang="fr-FR" b="1" dirty="0">
                          <a:effectLst/>
                        </a:rPr>
                        <a:t>Codes C</a:t>
                      </a:r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test asm passe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test logisim passe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82416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calckeyb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49318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calculator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2979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simple_add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67222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testfp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12273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tty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9465"/>
                  </a:ext>
                </a:extLst>
              </a:tr>
              <a:tr h="443302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my own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5918"/>
                  </a:ext>
                </a:extLst>
              </a:tr>
              <a:tr h="611332">
                <a:tc>
                  <a:txBody>
                    <a:bodyPr/>
                    <a:lstStyle/>
                    <a:p>
                      <a:r>
                        <a:rPr lang="fr-FR" b="1">
                          <a:effectLst/>
                        </a:rPr>
                        <a:t>taux de couverture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373502"/>
                  </a:ext>
                </a:extLst>
              </a:tr>
            </a:tbl>
          </a:graphicData>
        </a:graphic>
      </p:graphicFrame>
      <p:pic>
        <p:nvPicPr>
          <p:cNvPr id="13" name="Image 1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A019D65-6AD7-54F4-3417-69ECB55F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277" y="2584653"/>
            <a:ext cx="1959622" cy="1959622"/>
          </a:xfrm>
          <a:prstGeom prst="rect">
            <a:avLst/>
          </a:prstGeom>
        </p:spPr>
      </p:pic>
      <p:pic>
        <p:nvPicPr>
          <p:cNvPr id="14" name="Image 1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8BC8940-0691-7A6A-77F1-86E274A7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C273885-536A-48D0-F29F-ADF4FE717F6B}"/>
              </a:ext>
            </a:extLst>
          </p:cNvPr>
          <p:cNvCxnSpPr>
            <a:cxnSpLocks/>
          </p:cNvCxnSpPr>
          <p:nvPr/>
        </p:nvCxnSpPr>
        <p:spPr>
          <a:xfrm flipH="1">
            <a:off x="838200" y="1373300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13811-E8C8-6CA1-0BC9-E1EBA585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695"/>
            <a:ext cx="9144000" cy="1148305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Merci pour votre attention</a:t>
            </a:r>
          </a:p>
        </p:txBody>
      </p:sp>
      <p:pic>
        <p:nvPicPr>
          <p:cNvPr id="5" name="Image 4" descr="Une image contenant espace, Univers, vortex, Espace lointain&#10;&#10;Description générée automatiquement">
            <a:extLst>
              <a:ext uri="{FF2B5EF4-FFF2-40B4-BE49-F238E27FC236}">
                <a16:creationId xmlns:a16="http://schemas.microsoft.com/office/drawing/2014/main" id="{1B38632E-2BDE-0F97-F9CE-873821BC8B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32" y="4496342"/>
            <a:ext cx="994724" cy="994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 descr="Une image contenant cercle, conception&#10;&#10;Description générée automatiquement">
            <a:extLst>
              <a:ext uri="{FF2B5EF4-FFF2-40B4-BE49-F238E27FC236}">
                <a16:creationId xmlns:a16="http://schemas.microsoft.com/office/drawing/2014/main" id="{2DDA1A14-3453-DB2D-055B-304B77817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38" y="4496342"/>
            <a:ext cx="994724" cy="9947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 descr="Une image contenant mammifère, tortue, reptile, plein air&#10;&#10;Description générée automatiquement">
            <a:extLst>
              <a:ext uri="{FF2B5EF4-FFF2-40B4-BE49-F238E27FC236}">
                <a16:creationId xmlns:a16="http://schemas.microsoft.com/office/drawing/2014/main" id="{AB4DC397-E4F2-BC71-EF70-BCE594DB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44" y="4496342"/>
            <a:ext cx="994724" cy="9947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8DEFEC-0A47-B1A5-FD4F-B4BD713AE8BD}"/>
              </a:ext>
            </a:extLst>
          </p:cNvPr>
          <p:cNvCxnSpPr>
            <a:cxnSpLocks/>
          </p:cNvCxnSpPr>
          <p:nvPr/>
        </p:nvCxnSpPr>
        <p:spPr>
          <a:xfrm flipH="1">
            <a:off x="922446" y="3440031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717E7-6741-CDA5-C35C-FC7DF43A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671804"/>
            <a:ext cx="11486147" cy="5505159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fr-FR" sz="4400" dirty="0">
                <a:solidFill>
                  <a:schemeClr val="tx2"/>
                </a:solidFill>
              </a:rPr>
              <a:t>Objectif</a:t>
            </a:r>
            <a:r>
              <a:rPr lang="fr-FR" sz="3200" dirty="0">
                <a:solidFill>
                  <a:schemeClr val="tx2"/>
                </a:solidFill>
              </a:rPr>
              <a:t> </a:t>
            </a: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dirty="0">
                <a:solidFill>
                  <a:schemeClr val="tx2"/>
                </a:solidFill>
              </a:rPr>
              <a:t>Développer un modèle simplifié de micro-processeur ARM Cortex M0 sur </a:t>
            </a:r>
            <a:r>
              <a:rPr lang="fr-FR" dirty="0" err="1">
                <a:solidFill>
                  <a:schemeClr val="tx2"/>
                </a:solidFill>
              </a:rPr>
              <a:t>Logisim</a:t>
            </a:r>
            <a:r>
              <a:rPr lang="fr-FR" dirty="0">
                <a:solidFill>
                  <a:schemeClr val="tx2"/>
                </a:solidFill>
              </a:rPr>
              <a:t> Evolution.</a:t>
            </a:r>
          </a:p>
          <a:p>
            <a:pPr marL="0" indent="0" algn="ctr">
              <a:lnSpc>
                <a:spcPct val="80000"/>
              </a:lnSpc>
              <a:buNone/>
            </a:pPr>
            <a:endParaRPr lang="fr-FR" dirty="0">
              <a:solidFill>
                <a:schemeClr val="tx2"/>
              </a:solidFill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dirty="0">
                <a:solidFill>
                  <a:schemeClr val="tx2"/>
                </a:solidFill>
              </a:rPr>
              <a:t>Le but à la fin de ce projet est de pouvoir exécuter du code C compilé en assembleur sur le processeur.</a:t>
            </a:r>
          </a:p>
          <a:p>
            <a:endParaRPr lang="fr-FR" dirty="0"/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6CD0C53E-4A50-AA2C-ECA6-1860DFA5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850B3B-FB11-122D-6A86-0A34EDB30541}"/>
              </a:ext>
            </a:extLst>
          </p:cNvPr>
          <p:cNvCxnSpPr>
            <a:cxnSpLocks/>
          </p:cNvCxnSpPr>
          <p:nvPr/>
        </p:nvCxnSpPr>
        <p:spPr>
          <a:xfrm flipH="1">
            <a:off x="940837" y="1345308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5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296C9-319A-3B87-1B14-F12689D4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095F9-CFC3-E417-5BBD-2CE0E091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 – </a:t>
            </a:r>
            <a:r>
              <a:rPr lang="fr-FR" sz="2800" dirty="0">
                <a:solidFill>
                  <a:schemeClr val="tx2"/>
                </a:solidFill>
              </a:rPr>
              <a:t>Présentation des composants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II – </a:t>
            </a:r>
            <a:r>
              <a:rPr lang="fr-FR" sz="2800" dirty="0">
                <a:solidFill>
                  <a:schemeClr val="tx2"/>
                </a:solidFill>
              </a:rPr>
              <a:t>Démonstrations (CPU + Assembleur)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III – </a:t>
            </a:r>
            <a:r>
              <a:rPr lang="fr-FR" dirty="0">
                <a:solidFill>
                  <a:schemeClr val="tx2"/>
                </a:solidFill>
              </a:rPr>
              <a:t>Tâches effectuées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>
                <a:solidFill>
                  <a:schemeClr val="tx2"/>
                </a:solidFill>
              </a:rPr>
              <a:t>IV – Points forts de notre projet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V – </a:t>
            </a:r>
            <a:r>
              <a:rPr lang="fr-FR" sz="2800" dirty="0">
                <a:solidFill>
                  <a:schemeClr val="tx2"/>
                </a:solidFill>
              </a:rPr>
              <a:t>Démonstration</a:t>
            </a:r>
            <a:r>
              <a:rPr lang="en-US" sz="2800" dirty="0">
                <a:solidFill>
                  <a:schemeClr val="tx2"/>
                </a:solidFill>
              </a:rPr>
              <a:t> d’un code C </a:t>
            </a:r>
            <a:r>
              <a:rPr lang="fr-FR" sz="2800" dirty="0">
                <a:solidFill>
                  <a:schemeClr val="tx2"/>
                </a:solidFill>
              </a:rPr>
              <a:t>compilé</a:t>
            </a:r>
            <a:r>
              <a:rPr lang="en-US" sz="2800" dirty="0">
                <a:solidFill>
                  <a:schemeClr val="tx2"/>
                </a:solidFill>
              </a:rPr>
              <a:t> passé au CPU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chemeClr val="tx2"/>
                </a:solidFill>
              </a:rPr>
              <a:t>VI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fr-FR" sz="2800" dirty="0">
                <a:solidFill>
                  <a:schemeClr val="tx2"/>
                </a:solidFill>
              </a:rPr>
              <a:t>Couverture globale des tests</a:t>
            </a:r>
          </a:p>
          <a:p>
            <a:pPr marL="0" indent="0">
              <a:spcBef>
                <a:spcPts val="1200"/>
              </a:spcBef>
              <a:buNone/>
            </a:pPr>
            <a:endParaRPr lang="fr-FR" dirty="0"/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26E3859B-14ED-E93F-3E4D-FA717725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7969A6D-1B73-6859-14FA-0F9153630F8A}"/>
              </a:ext>
            </a:extLst>
          </p:cNvPr>
          <p:cNvCxnSpPr>
            <a:cxnSpLocks/>
          </p:cNvCxnSpPr>
          <p:nvPr/>
        </p:nvCxnSpPr>
        <p:spPr>
          <a:xfrm flipH="1">
            <a:off x="978159" y="1447945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5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E51463C-DCF4-F771-A8D4-50AE9E15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85" y="1084303"/>
            <a:ext cx="8375106" cy="47248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766C97-3EA4-D512-AA75-1DDC4329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2"/>
                </a:solidFill>
              </a:rPr>
              <a:t>Présentation</a:t>
            </a:r>
            <a:r>
              <a:rPr lang="en-US" sz="4000" dirty="0">
                <a:solidFill>
                  <a:schemeClr val="tx2"/>
                </a:solidFill>
              </a:rPr>
              <a:t> des </a:t>
            </a:r>
            <a:r>
              <a:rPr lang="en-US" sz="4000" dirty="0" err="1">
                <a:solidFill>
                  <a:schemeClr val="tx2"/>
                </a:solidFill>
              </a:rPr>
              <a:t>composants</a:t>
            </a:r>
            <a:endParaRPr lang="fr-FR" sz="4000" dirty="0">
              <a:solidFill>
                <a:schemeClr val="tx2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D5D4D1F-FF41-B2C4-A415-D8050462DAAB}"/>
              </a:ext>
            </a:extLst>
          </p:cNvPr>
          <p:cNvCxnSpPr>
            <a:cxnSpLocks/>
          </p:cNvCxnSpPr>
          <p:nvPr/>
        </p:nvCxnSpPr>
        <p:spPr>
          <a:xfrm flipV="1">
            <a:off x="2565918" y="4711960"/>
            <a:ext cx="1539551" cy="51318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8B6150E-3CD6-BECC-79CB-6A1AAA17FD13}"/>
              </a:ext>
            </a:extLst>
          </p:cNvPr>
          <p:cNvCxnSpPr>
            <a:cxnSpLocks/>
          </p:cNvCxnSpPr>
          <p:nvPr/>
        </p:nvCxnSpPr>
        <p:spPr>
          <a:xfrm>
            <a:off x="2463282" y="1184988"/>
            <a:ext cx="3442996" cy="961053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4043A78-10DE-9D05-73E6-212D61D88792}"/>
              </a:ext>
            </a:extLst>
          </p:cNvPr>
          <p:cNvCxnSpPr>
            <a:cxnSpLocks/>
          </p:cNvCxnSpPr>
          <p:nvPr/>
        </p:nvCxnSpPr>
        <p:spPr>
          <a:xfrm flipH="1" flipV="1">
            <a:off x="8154284" y="5134885"/>
            <a:ext cx="1297626" cy="426160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5A91ABA7-7812-A9F0-911A-BD925D8C139A}"/>
              </a:ext>
            </a:extLst>
          </p:cNvPr>
          <p:cNvSpPr txBox="1"/>
          <p:nvPr/>
        </p:nvSpPr>
        <p:spPr>
          <a:xfrm>
            <a:off x="90416" y="778076"/>
            <a:ext cx="266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Banc de registres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2F1CA5-31BA-19B1-7368-01C95580B3D0}"/>
              </a:ext>
            </a:extLst>
          </p:cNvPr>
          <p:cNvSpPr txBox="1"/>
          <p:nvPr/>
        </p:nvSpPr>
        <p:spPr>
          <a:xfrm>
            <a:off x="932283" y="5134885"/>
            <a:ext cx="207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Contrôleur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57E7DD-B9F8-095E-7C0C-0C2A66718C33}"/>
              </a:ext>
            </a:extLst>
          </p:cNvPr>
          <p:cNvSpPr txBox="1"/>
          <p:nvPr/>
        </p:nvSpPr>
        <p:spPr>
          <a:xfrm>
            <a:off x="9568764" y="5415668"/>
            <a:ext cx="207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ALU</a:t>
            </a:r>
          </a:p>
        </p:txBody>
      </p:sp>
      <p:pic>
        <p:nvPicPr>
          <p:cNvPr id="9" name="Image 8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56901B2B-3057-DED9-9608-823FF7F6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E568E-979B-FFE7-6ADC-BCEE1F8EA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1122363"/>
            <a:ext cx="11541968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>
                    <a:lumMod val="50000"/>
                  </a:schemeClr>
                </a:solidFill>
              </a:rPr>
              <a:t>Démonstration 1) – tests CPU + Assembleur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B99117-6CC2-989D-7ABA-6A855DC1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690" y="3741997"/>
            <a:ext cx="9604310" cy="1655762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chemeClr val="accent1">
                    <a:lumMod val="75000"/>
                  </a:schemeClr>
                </a:solidFill>
              </a:rPr>
              <a:t>Nous allons charger des vecteurs de tests sur différents composants du CPU, puis nous allons vous montrer notre programme d’assembleur</a:t>
            </a:r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A079CDB7-5F35-D788-3CD2-1530AA08E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E1F2-154E-7509-2A00-8F53AB13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894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Tâches effectuées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C15B257-0ACC-C6FF-75A5-6723B44438CD}"/>
              </a:ext>
            </a:extLst>
          </p:cNvPr>
          <p:cNvSpPr/>
          <p:nvPr/>
        </p:nvSpPr>
        <p:spPr>
          <a:xfrm>
            <a:off x="391885" y="1424765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148DDF-2C72-F4ED-D9D6-37E44157940E}"/>
              </a:ext>
            </a:extLst>
          </p:cNvPr>
          <p:cNvSpPr txBox="1"/>
          <p:nvPr/>
        </p:nvSpPr>
        <p:spPr>
          <a:xfrm>
            <a:off x="1712166" y="1403554"/>
            <a:ext cx="2687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de l’ALU et du banc de registres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3FBC59-D0F4-A8C6-A421-22F59716B2B9}"/>
              </a:ext>
            </a:extLst>
          </p:cNvPr>
          <p:cNvSpPr/>
          <p:nvPr/>
        </p:nvSpPr>
        <p:spPr>
          <a:xfrm>
            <a:off x="391883" y="2256734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29FB33-08D4-73BA-7058-8F9FFE202C3D}"/>
              </a:ext>
            </a:extLst>
          </p:cNvPr>
          <p:cNvSpPr txBox="1"/>
          <p:nvPr/>
        </p:nvSpPr>
        <p:spPr>
          <a:xfrm>
            <a:off x="1569097" y="2200646"/>
            <a:ext cx="2973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des premiers composants du contrôleur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E7C1488-8AC0-F376-5645-122FECA60D27}"/>
              </a:ext>
            </a:extLst>
          </p:cNvPr>
          <p:cNvSpPr/>
          <p:nvPr/>
        </p:nvSpPr>
        <p:spPr>
          <a:xfrm>
            <a:off x="391883" y="3051528"/>
            <a:ext cx="923733" cy="410463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E38242-E4FA-7AD8-2774-F3B239B1E90A}"/>
              </a:ext>
            </a:extLst>
          </p:cNvPr>
          <p:cNvSpPr txBox="1"/>
          <p:nvPr/>
        </p:nvSpPr>
        <p:spPr>
          <a:xfrm>
            <a:off x="1569097" y="3111161"/>
            <a:ext cx="297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Finalisation du contrôleur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819325-EA2F-DC1E-B50C-6FB81F1562BE}"/>
              </a:ext>
            </a:extLst>
          </p:cNvPr>
          <p:cNvSpPr/>
          <p:nvPr/>
        </p:nvSpPr>
        <p:spPr>
          <a:xfrm>
            <a:off x="391883" y="3776316"/>
            <a:ext cx="923733" cy="4104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62ECA0-5EEE-FD1D-0BF0-E49A4AEFFF7E}"/>
              </a:ext>
            </a:extLst>
          </p:cNvPr>
          <p:cNvSpPr txBox="1"/>
          <p:nvPr/>
        </p:nvSpPr>
        <p:spPr>
          <a:xfrm>
            <a:off x="1426027" y="3689159"/>
            <a:ext cx="325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Réalisation du chemin de données ainsi que de l’assembleur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FCF2297-5165-2686-2880-6E21D8957D44}"/>
              </a:ext>
            </a:extLst>
          </p:cNvPr>
          <p:cNvSpPr/>
          <p:nvPr/>
        </p:nvSpPr>
        <p:spPr>
          <a:xfrm>
            <a:off x="391883" y="4757537"/>
            <a:ext cx="923733" cy="41046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B0DFEF-357F-B4A2-A222-C691E457C546}"/>
              </a:ext>
            </a:extLst>
          </p:cNvPr>
          <p:cNvSpPr txBox="1"/>
          <p:nvPr/>
        </p:nvSpPr>
        <p:spPr>
          <a:xfrm>
            <a:off x="1315616" y="4665668"/>
            <a:ext cx="348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Finalisation de l’assembleur</a:t>
            </a:r>
          </a:p>
          <a:p>
            <a:pPr algn="ctr"/>
            <a:r>
              <a:rPr lang="fr-FR" sz="1600" dirty="0"/>
              <a:t>Et génération de code C dans le CPU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6605B5-2D61-5678-5030-79E3FA32C49A}"/>
              </a:ext>
            </a:extLst>
          </p:cNvPr>
          <p:cNvSpPr/>
          <p:nvPr/>
        </p:nvSpPr>
        <p:spPr>
          <a:xfrm>
            <a:off x="391883" y="5647056"/>
            <a:ext cx="923733" cy="41046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AC7469-A56B-BDCB-6E83-F273D5BF2004}"/>
              </a:ext>
            </a:extLst>
          </p:cNvPr>
          <p:cNvSpPr txBox="1"/>
          <p:nvPr/>
        </p:nvSpPr>
        <p:spPr>
          <a:xfrm>
            <a:off x="1414364" y="5559899"/>
            <a:ext cx="328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Génération de tests et ajout de fonctionnalités diverses (code C,…)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4853CB-B4BD-B717-8F33-609C1A5C362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853750" y="1835228"/>
            <a:ext cx="2" cy="421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8009FDC-2829-F433-B29E-1CFF53D8C0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3750" y="2667197"/>
            <a:ext cx="0" cy="384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EA70608-5C98-95C6-F5D3-3D86328AFCC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853750" y="3461991"/>
            <a:ext cx="0" cy="31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4DD974E-2466-D1B9-1F66-548DA4BAA30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853750" y="4186779"/>
            <a:ext cx="0" cy="570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5100B9B-F6D0-CC67-C5D0-42037D8787ED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853750" y="5168000"/>
            <a:ext cx="0" cy="479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5B6B862-71A2-1AAB-64D3-F4D46FD312AC}"/>
              </a:ext>
            </a:extLst>
          </p:cNvPr>
          <p:cNvSpPr/>
          <p:nvPr/>
        </p:nvSpPr>
        <p:spPr>
          <a:xfrm>
            <a:off x="5645024" y="1273683"/>
            <a:ext cx="5974693" cy="218693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Branchements du Processeur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F24E944-655C-F111-5418-3D2A4CA61944}"/>
              </a:ext>
            </a:extLst>
          </p:cNvPr>
          <p:cNvSpPr/>
          <p:nvPr/>
        </p:nvSpPr>
        <p:spPr>
          <a:xfrm>
            <a:off x="5645023" y="3845052"/>
            <a:ext cx="5974693" cy="121025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Programme assembleur et code 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54AE09A-4A98-B65F-EF3F-6F639A3B69A0}"/>
              </a:ext>
            </a:extLst>
          </p:cNvPr>
          <p:cNvSpPr/>
          <p:nvPr/>
        </p:nvSpPr>
        <p:spPr>
          <a:xfrm>
            <a:off x="5645023" y="5439747"/>
            <a:ext cx="5974694" cy="7049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Aharoni" panose="02010803020104030203" pitchFamily="2" charset="-79"/>
                <a:ea typeface="ADLaM Display" panose="020F0502020204030204" pitchFamily="2" charset="0"/>
                <a:cs typeface="Aharoni" panose="02010803020104030203" pitchFamily="2" charset="-79"/>
              </a:rPr>
              <a:t>Tests et extras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2E67D2D-C4C0-4CDF-3DE0-CA060D3951CF}"/>
              </a:ext>
            </a:extLst>
          </p:cNvPr>
          <p:cNvCxnSpPr>
            <a:cxnSpLocks/>
          </p:cNvCxnSpPr>
          <p:nvPr/>
        </p:nvCxnSpPr>
        <p:spPr>
          <a:xfrm>
            <a:off x="5057192" y="1073020"/>
            <a:ext cx="0" cy="529978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985D27A-BC10-41F1-0AC7-FC3042EA0139}"/>
              </a:ext>
            </a:extLst>
          </p:cNvPr>
          <p:cNvCxnSpPr>
            <a:cxnSpLocks/>
          </p:cNvCxnSpPr>
          <p:nvPr/>
        </p:nvCxnSpPr>
        <p:spPr>
          <a:xfrm flipH="1">
            <a:off x="838200" y="1073020"/>
            <a:ext cx="10414518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3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Points forts de notre projet</a:t>
            </a:r>
          </a:p>
        </p:txBody>
      </p:sp>
      <p:pic>
        <p:nvPicPr>
          <p:cNvPr id="4" name="Image 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605B171-AC4E-77DB-515E-CEE2F79E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A0C430-8B73-4918-0DB7-48EFB13E897F}"/>
              </a:ext>
            </a:extLst>
          </p:cNvPr>
          <p:cNvSpPr/>
          <p:nvPr/>
        </p:nvSpPr>
        <p:spPr>
          <a:xfrm>
            <a:off x="475861" y="2311921"/>
            <a:ext cx="1436914" cy="447870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E07BF0-F56D-293D-5027-CF95A7AD4C05}"/>
              </a:ext>
            </a:extLst>
          </p:cNvPr>
          <p:cNvSpPr txBox="1"/>
          <p:nvPr/>
        </p:nvSpPr>
        <p:spPr>
          <a:xfrm>
            <a:off x="2052735" y="2156599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Processeur entièrement opérationnel (couvert par plus de 44 000 lignes de test)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49B8A1C-1675-E092-0643-87CEC17704E0}"/>
              </a:ext>
            </a:extLst>
          </p:cNvPr>
          <p:cNvSpPr/>
          <p:nvPr/>
        </p:nvSpPr>
        <p:spPr>
          <a:xfrm>
            <a:off x="475861" y="3578465"/>
            <a:ext cx="1436914" cy="44787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B7E12B-0150-0BD9-0E25-FC1345817400}"/>
              </a:ext>
            </a:extLst>
          </p:cNvPr>
          <p:cNvSpPr txBox="1"/>
          <p:nvPr/>
        </p:nvSpPr>
        <p:spPr>
          <a:xfrm>
            <a:off x="2052735" y="3427725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Programme d’assembleur opérationnel, avec possibilité d’exécution de code C sur le processeur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06001A-27FB-96AE-62A2-FF9646CFB022}"/>
              </a:ext>
            </a:extLst>
          </p:cNvPr>
          <p:cNvSpPr/>
          <p:nvPr/>
        </p:nvSpPr>
        <p:spPr>
          <a:xfrm>
            <a:off x="475861" y="4825831"/>
            <a:ext cx="1436914" cy="447870"/>
          </a:xfrm>
          <a:prstGeom prst="rightArrow">
            <a:avLst>
              <a:gd name="adj1" fmla="val 50000"/>
              <a:gd name="adj2" fmla="val 5142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AE1BDA-C5D4-8EA0-2E25-66C7A3EDA66B}"/>
              </a:ext>
            </a:extLst>
          </p:cNvPr>
          <p:cNvSpPr txBox="1"/>
          <p:nvPr/>
        </p:nvSpPr>
        <p:spPr>
          <a:xfrm>
            <a:off x="1912775" y="4698851"/>
            <a:ext cx="97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Les + : Ajout d’entrées et sorties diverses (buzzer, slider) et programmation de celles-ci ainsi que du joystick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75DC89D-11E1-E5CD-9C2D-477C94255FE5}"/>
              </a:ext>
            </a:extLst>
          </p:cNvPr>
          <p:cNvCxnSpPr>
            <a:cxnSpLocks/>
          </p:cNvCxnSpPr>
          <p:nvPr/>
        </p:nvCxnSpPr>
        <p:spPr>
          <a:xfrm flipH="1">
            <a:off x="838200" y="1569243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4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7723D-8AD5-1291-DEAD-B811F005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Points forts de notre projet</a:t>
            </a:r>
          </a:p>
        </p:txBody>
      </p:sp>
      <p:pic>
        <p:nvPicPr>
          <p:cNvPr id="4" name="Image 3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605B171-AC4E-77DB-515E-CEE2F79EE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A0C430-8B73-4918-0DB7-48EFB13E897F}"/>
              </a:ext>
            </a:extLst>
          </p:cNvPr>
          <p:cNvSpPr/>
          <p:nvPr/>
        </p:nvSpPr>
        <p:spPr>
          <a:xfrm>
            <a:off x="1860097" y="2413990"/>
            <a:ext cx="1721303" cy="765110"/>
          </a:xfrm>
          <a:prstGeom prst="rightArrow">
            <a:avLst>
              <a:gd name="adj1" fmla="val 50000"/>
              <a:gd name="adj2" fmla="val 9869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E07BF0-F56D-293D-5027-CF95A7AD4C05}"/>
              </a:ext>
            </a:extLst>
          </p:cNvPr>
          <p:cNvSpPr txBox="1"/>
          <p:nvPr/>
        </p:nvSpPr>
        <p:spPr>
          <a:xfrm>
            <a:off x="4047152" y="2476139"/>
            <a:ext cx="409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FF0000"/>
                </a:solidFill>
              </a:rPr>
              <a:t>Adressage indirect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B24659-E7EC-13E5-7A2A-4E90CAEEFF92}"/>
              </a:ext>
            </a:extLst>
          </p:cNvPr>
          <p:cNvSpPr txBox="1"/>
          <p:nvPr/>
        </p:nvSpPr>
        <p:spPr>
          <a:xfrm>
            <a:off x="838200" y="4247183"/>
            <a:ext cx="10616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</a:rPr>
              <a:t>Notre processeur est capable de prendre en charge les tableaux, ainsi que les pointeurs grâce à l’</a:t>
            </a:r>
            <a:r>
              <a:rPr lang="fr-FR" sz="2400" dirty="0">
                <a:solidFill>
                  <a:srgbClr val="FF0000"/>
                </a:solidFill>
              </a:rPr>
              <a:t>adressage indirect</a:t>
            </a:r>
            <a:r>
              <a:rPr lang="fr-FR" sz="2400" dirty="0"/>
              <a:t>.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A5C98EE-C967-9DA3-F25A-4C476299831D}"/>
              </a:ext>
            </a:extLst>
          </p:cNvPr>
          <p:cNvCxnSpPr>
            <a:cxnSpLocks/>
          </p:cNvCxnSpPr>
          <p:nvPr/>
        </p:nvCxnSpPr>
        <p:spPr>
          <a:xfrm flipH="1">
            <a:off x="838200" y="1569245"/>
            <a:ext cx="10058400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F9BC3-20AF-35A6-731C-2F629EA4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1569001"/>
            <a:ext cx="11327363" cy="2387600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accent1">
                    <a:lumMod val="75000"/>
                  </a:schemeClr>
                </a:solidFill>
              </a:rPr>
              <a:t>Démonstration 2) : passage au CPU d’un code C compilé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BDD884-5957-2089-2044-335EA889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4107638"/>
            <a:ext cx="11513976" cy="1655762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Nous allons compiler un code C à l’aide de notre programme, puis nous allons le charger dans le CPU</a:t>
            </a:r>
          </a:p>
        </p:txBody>
      </p:sp>
      <p:pic>
        <p:nvPicPr>
          <p:cNvPr id="5" name="Image 4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29E0E53-C9B9-7EE1-2182-55B5E59A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934"/>
            <a:ext cx="3103984" cy="9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60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405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Aharoni</vt:lpstr>
      <vt:lpstr>-apple-system</vt:lpstr>
      <vt:lpstr>Aptos</vt:lpstr>
      <vt:lpstr>Aptos Display</vt:lpstr>
      <vt:lpstr>Arial</vt:lpstr>
      <vt:lpstr>Tahoma</vt:lpstr>
      <vt:lpstr>Thème Office</vt:lpstr>
      <vt:lpstr>SI3 – PARM Project - ArchiPoly</vt:lpstr>
      <vt:lpstr>Présentation PowerPoint</vt:lpstr>
      <vt:lpstr>Sommaire</vt:lpstr>
      <vt:lpstr>Présentation des composants</vt:lpstr>
      <vt:lpstr>Démonstration 1) – tests CPU + Assembleur</vt:lpstr>
      <vt:lpstr>Tâches effectuées</vt:lpstr>
      <vt:lpstr>Points forts de notre projet</vt:lpstr>
      <vt:lpstr>Points forts de notre projet</vt:lpstr>
      <vt:lpstr>Démonstration 2) : passage au CPU d’un code C compilé</vt:lpstr>
      <vt:lpstr>Couverture globale des tests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SI3 – PARM Project - ArchiPoly</dc:title>
  <dc:creator>tlassauniere06 tlassauniere06</dc:creator>
  <cp:lastModifiedBy>tlassauniere06 tlassauniere06</cp:lastModifiedBy>
  <cp:revision>9</cp:revision>
  <dcterms:created xsi:type="dcterms:W3CDTF">2024-01-19T10:05:11Z</dcterms:created>
  <dcterms:modified xsi:type="dcterms:W3CDTF">2024-02-04T18:35:35Z</dcterms:modified>
</cp:coreProperties>
</file>