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17" name="Shape 17"/>
        <p:cNvGrpSpPr/>
        <p:nvPr/>
      </p:nvGrpSpPr>
      <p:grpSpPr>
        <a:xfrm>
          <a:off x="0" y="0"/>
          <a:ext cx="0" cy="0"/>
          <a:chOff x="0" y="0"/>
          <a:chExt cx="0" cy="0"/>
        </a:xfrm>
      </p:grpSpPr>
      <p:sp>
        <p:nvSpPr>
          <p:cNvPr id="18" name="Google Shape;18;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descr="Une image contenant Visage humain, personne, plein air, arbre&#10;&#10;Description générée automatiquement" id="84" name="Google Shape;84;p13"/>
          <p:cNvPicPr preferRelativeResize="0"/>
          <p:nvPr/>
        </p:nvPicPr>
        <p:blipFill rotWithShape="1">
          <a:blip r:embed="rId3">
            <a:alphaModFix/>
          </a:blip>
          <a:srcRect b="1046" l="5539" r="24914" t="2762"/>
          <a:stretch/>
        </p:blipFill>
        <p:spPr>
          <a:xfrm>
            <a:off x="1551285" y="1727916"/>
            <a:ext cx="2580120" cy="2377253"/>
          </a:xfrm>
          <a:prstGeom prst="rect">
            <a:avLst/>
          </a:prstGeom>
          <a:noFill/>
          <a:ln cap="flat" cmpd="sng" w="57150">
            <a:solidFill>
              <a:srgbClr val="E2B190"/>
            </a:solidFill>
            <a:prstDash val="solid"/>
            <a:miter lim="800000"/>
            <a:headEnd len="sm" w="sm" type="none"/>
            <a:tailEnd len="sm" w="sm" type="none"/>
          </a:ln>
        </p:spPr>
      </p:pic>
      <p:sp>
        <p:nvSpPr>
          <p:cNvPr id="85" name="Google Shape;85;p13"/>
          <p:cNvSpPr/>
          <p:nvPr/>
        </p:nvSpPr>
        <p:spPr>
          <a:xfrm>
            <a:off x="0" y="0"/>
            <a:ext cx="1133061" cy="4662535"/>
          </a:xfrm>
          <a:prstGeom prst="rect">
            <a:avLst/>
          </a:prstGeom>
          <a:solidFill>
            <a:srgbClr val="E2B190"/>
          </a:solidFill>
          <a:ln cap="flat" cmpd="sng" w="12700">
            <a:solidFill>
              <a:srgbClr val="E2B1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6" name="Google Shape;86;p13"/>
          <p:cNvSpPr/>
          <p:nvPr/>
        </p:nvSpPr>
        <p:spPr>
          <a:xfrm>
            <a:off x="-1" y="4662535"/>
            <a:ext cx="1133061" cy="2195465"/>
          </a:xfrm>
          <a:prstGeom prst="rect">
            <a:avLst/>
          </a:prstGeom>
          <a:solidFill>
            <a:srgbClr val="E5DBD2"/>
          </a:solidFill>
          <a:ln cap="flat" cmpd="sng" w="12700">
            <a:solidFill>
              <a:srgbClr val="E5DBD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7" name="Google Shape;87;p13"/>
          <p:cNvSpPr/>
          <p:nvPr/>
        </p:nvSpPr>
        <p:spPr>
          <a:xfrm>
            <a:off x="414625" y="5411202"/>
            <a:ext cx="45719" cy="45719"/>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8" name="Google Shape;88;p13"/>
          <p:cNvSpPr/>
          <p:nvPr/>
        </p:nvSpPr>
        <p:spPr>
          <a:xfrm>
            <a:off x="627284" y="5411200"/>
            <a:ext cx="45719" cy="45719"/>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9" name="Google Shape;89;p13"/>
          <p:cNvSpPr/>
          <p:nvPr/>
        </p:nvSpPr>
        <p:spPr>
          <a:xfrm>
            <a:off x="410555" y="5610167"/>
            <a:ext cx="49789" cy="45721"/>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0" name="Google Shape;90;p13"/>
          <p:cNvSpPr/>
          <p:nvPr/>
        </p:nvSpPr>
        <p:spPr>
          <a:xfrm>
            <a:off x="627284" y="5610167"/>
            <a:ext cx="45719" cy="45719"/>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1" name="Google Shape;91;p13"/>
          <p:cNvSpPr/>
          <p:nvPr/>
        </p:nvSpPr>
        <p:spPr>
          <a:xfrm>
            <a:off x="410555" y="5809136"/>
            <a:ext cx="45719" cy="45719"/>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2" name="Google Shape;92;p13"/>
          <p:cNvSpPr/>
          <p:nvPr/>
        </p:nvSpPr>
        <p:spPr>
          <a:xfrm>
            <a:off x="627284" y="5809134"/>
            <a:ext cx="45719" cy="45719"/>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3" name="Google Shape;93;p13"/>
          <p:cNvSpPr/>
          <p:nvPr/>
        </p:nvSpPr>
        <p:spPr>
          <a:xfrm>
            <a:off x="1133060" y="0"/>
            <a:ext cx="11058940" cy="1372397"/>
          </a:xfrm>
          <a:prstGeom prst="rect">
            <a:avLst/>
          </a:prstGeom>
          <a:solidFill>
            <a:srgbClr val="01998D"/>
          </a:solidFill>
          <a:ln cap="flat" cmpd="sng" w="12700">
            <a:solidFill>
              <a:srgbClr val="01998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4" name="Google Shape;94;p13"/>
          <p:cNvSpPr txBox="1"/>
          <p:nvPr/>
        </p:nvSpPr>
        <p:spPr>
          <a:xfrm>
            <a:off x="2407453" y="170080"/>
            <a:ext cx="8510154" cy="93871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fr-FR" sz="3500" u="none" cap="none" strike="noStrike">
                <a:solidFill>
                  <a:schemeClr val="lt1"/>
                </a:solidFill>
                <a:latin typeface="Calibri"/>
                <a:ea typeface="Calibri"/>
                <a:cs typeface="Calibri"/>
                <a:sym typeface="Calibri"/>
              </a:rPr>
              <a:t>Anne </a:t>
            </a:r>
            <a:endParaRPr/>
          </a:p>
          <a:p>
            <a:pPr indent="0" lvl="0" marL="0" marR="0" rtl="0" algn="ctr">
              <a:spcBef>
                <a:spcPts val="0"/>
              </a:spcBef>
              <a:spcAft>
                <a:spcPts val="0"/>
              </a:spcAft>
              <a:buNone/>
            </a:pPr>
            <a:r>
              <a:rPr b="0" i="1" lang="fr-FR" sz="2000" u="none" cap="none" strike="noStrike">
                <a:solidFill>
                  <a:schemeClr val="lt1"/>
                </a:solidFill>
                <a:latin typeface="Calibri"/>
                <a:ea typeface="Calibri"/>
                <a:cs typeface="Calibri"/>
                <a:sym typeface="Calibri"/>
              </a:rPr>
              <a:t>« Proposer des ateliers adaptés à chacun et simple à mettre en place »</a:t>
            </a:r>
            <a:endParaRPr b="0" i="1" sz="3000" u="none" cap="none" strike="noStrike">
              <a:solidFill>
                <a:schemeClr val="lt1"/>
              </a:solidFill>
              <a:latin typeface="Calibri"/>
              <a:ea typeface="Calibri"/>
              <a:cs typeface="Calibri"/>
              <a:sym typeface="Calibri"/>
            </a:endParaRPr>
          </a:p>
        </p:txBody>
      </p:sp>
      <p:sp>
        <p:nvSpPr>
          <p:cNvPr id="95" name="Google Shape;95;p13"/>
          <p:cNvSpPr txBox="1"/>
          <p:nvPr/>
        </p:nvSpPr>
        <p:spPr>
          <a:xfrm>
            <a:off x="1216147" y="4541859"/>
            <a:ext cx="3140100" cy="16701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0" i="0" lang="fr-FR" sz="1300" u="none" cap="none" strike="noStrike">
                <a:solidFill>
                  <a:schemeClr val="dk1"/>
                </a:solidFill>
                <a:latin typeface="Calibri"/>
                <a:ea typeface="Calibri"/>
                <a:cs typeface="Calibri"/>
                <a:sym typeface="Calibri"/>
              </a:rPr>
              <a:t>Femme de 40 ans</a:t>
            </a:r>
            <a:endParaRPr/>
          </a:p>
          <a:p>
            <a:pPr indent="0" lvl="0" marL="0" marR="0" rtl="0" algn="ctr">
              <a:spcBef>
                <a:spcPts val="0"/>
              </a:spcBef>
              <a:spcAft>
                <a:spcPts val="0"/>
              </a:spcAft>
              <a:buNone/>
            </a:pPr>
            <a:r>
              <a:rPr lang="fr-FR" sz="1300">
                <a:solidFill>
                  <a:schemeClr val="dk1"/>
                </a:solidFill>
                <a:latin typeface="Calibri"/>
                <a:ea typeface="Calibri"/>
                <a:cs typeface="Calibri"/>
                <a:sym typeface="Calibri"/>
              </a:rPr>
              <a:t>S</a:t>
            </a:r>
            <a:r>
              <a:rPr b="0" i="0" lang="fr-FR" sz="1300" u="none" cap="none" strike="noStrike">
                <a:solidFill>
                  <a:schemeClr val="dk1"/>
                </a:solidFill>
                <a:latin typeface="Calibri"/>
                <a:ea typeface="Calibri"/>
                <a:cs typeface="Calibri"/>
                <a:sym typeface="Calibri"/>
              </a:rPr>
              <a:t>oignante dans un accueil de jour</a:t>
            </a:r>
            <a:endParaRPr/>
          </a:p>
          <a:p>
            <a:pPr indent="0" lvl="0" marL="0" marR="0" rtl="0" algn="ctr">
              <a:spcBef>
                <a:spcPts val="0"/>
              </a:spcBef>
              <a:spcAft>
                <a:spcPts val="0"/>
              </a:spcAft>
              <a:buNone/>
            </a:pPr>
            <a:r>
              <a:t/>
            </a:r>
            <a:endParaRPr b="0" i="0" sz="500" u="none" cap="none" strike="noStrike">
              <a:solidFill>
                <a:schemeClr val="dk1"/>
              </a:solidFill>
              <a:latin typeface="Calibri"/>
              <a:ea typeface="Calibri"/>
              <a:cs typeface="Calibri"/>
              <a:sym typeface="Calibri"/>
            </a:endParaRPr>
          </a:p>
          <a:p>
            <a:pPr indent="0" lvl="0" marL="0" marR="0" rtl="0" algn="ctr">
              <a:lnSpc>
                <a:spcPct val="150000"/>
              </a:lnSpc>
              <a:spcBef>
                <a:spcPts val="0"/>
              </a:spcBef>
              <a:spcAft>
                <a:spcPts val="0"/>
              </a:spcAft>
              <a:buNone/>
            </a:pPr>
            <a:r>
              <a:rPr b="1" i="0" lang="fr-FR" sz="1300" u="none" cap="none" strike="noStrike">
                <a:solidFill>
                  <a:schemeClr val="dk1"/>
                </a:solidFill>
                <a:latin typeface="Calibri"/>
                <a:ea typeface="Calibri"/>
                <a:cs typeface="Calibri"/>
                <a:sym typeface="Calibri"/>
              </a:rPr>
              <a:t>Diplôme : </a:t>
            </a:r>
            <a:r>
              <a:rPr b="0" i="0" lang="fr-FR" sz="1300" u="none" cap="none" strike="noStrike">
                <a:solidFill>
                  <a:schemeClr val="dk1"/>
                </a:solidFill>
                <a:latin typeface="Calibri"/>
                <a:ea typeface="Calibri"/>
                <a:cs typeface="Calibri"/>
                <a:sym typeface="Calibri"/>
              </a:rPr>
              <a:t>Diplôme d’État « accompagnant éducatif et social » (DEAES)</a:t>
            </a:r>
            <a:endParaRPr/>
          </a:p>
          <a:p>
            <a:pPr indent="0" lvl="0" marL="0" marR="0" rtl="0" algn="ctr">
              <a:lnSpc>
                <a:spcPct val="150000"/>
              </a:lnSpc>
              <a:spcBef>
                <a:spcPts val="0"/>
              </a:spcBef>
              <a:spcAft>
                <a:spcPts val="0"/>
              </a:spcAft>
              <a:buNone/>
            </a:pPr>
            <a:r>
              <a:rPr b="1" i="0" lang="fr-FR" sz="1300" u="none" cap="none" strike="noStrike">
                <a:solidFill>
                  <a:schemeClr val="dk1"/>
                </a:solidFill>
                <a:latin typeface="Calibri"/>
                <a:ea typeface="Calibri"/>
                <a:cs typeface="Calibri"/>
                <a:sym typeface="Calibri"/>
              </a:rPr>
              <a:t>Loisirs : </a:t>
            </a:r>
            <a:r>
              <a:rPr b="0" i="0" lang="fr-FR" sz="1300" u="none" cap="none" strike="noStrike">
                <a:solidFill>
                  <a:schemeClr val="dk1"/>
                </a:solidFill>
                <a:latin typeface="Calibri"/>
                <a:ea typeface="Calibri"/>
                <a:cs typeface="Calibri"/>
                <a:sym typeface="Calibri"/>
              </a:rPr>
              <a:t>Sorties entre amis, shopping</a:t>
            </a:r>
            <a:endParaRPr/>
          </a:p>
          <a:p>
            <a:pPr indent="0" lvl="0" marL="0" marR="0" rtl="0" algn="ctr">
              <a:lnSpc>
                <a:spcPct val="150000"/>
              </a:lnSpc>
              <a:spcBef>
                <a:spcPts val="0"/>
              </a:spcBef>
              <a:spcAft>
                <a:spcPts val="0"/>
              </a:spcAft>
              <a:buNone/>
            </a:pPr>
            <a:r>
              <a:t/>
            </a:r>
            <a:endParaRPr b="1" i="0" sz="1300" u="none" cap="none" strike="noStrike">
              <a:solidFill>
                <a:schemeClr val="dk1"/>
              </a:solidFill>
              <a:latin typeface="Calibri"/>
              <a:ea typeface="Calibri"/>
              <a:cs typeface="Calibri"/>
              <a:sym typeface="Calibri"/>
            </a:endParaRPr>
          </a:p>
        </p:txBody>
      </p:sp>
      <p:grpSp>
        <p:nvGrpSpPr>
          <p:cNvPr id="96" name="Google Shape;96;p13"/>
          <p:cNvGrpSpPr/>
          <p:nvPr/>
        </p:nvGrpSpPr>
        <p:grpSpPr>
          <a:xfrm>
            <a:off x="8075622" y="2714603"/>
            <a:ext cx="3898915" cy="3340757"/>
            <a:chOff x="7818861" y="2272978"/>
            <a:chExt cx="3223860" cy="3094530"/>
          </a:xfrm>
        </p:grpSpPr>
        <p:sp>
          <p:nvSpPr>
            <p:cNvPr id="97" name="Google Shape;97;p13"/>
            <p:cNvSpPr txBox="1"/>
            <p:nvPr/>
          </p:nvSpPr>
          <p:spPr>
            <a:xfrm>
              <a:off x="7821540" y="2272978"/>
              <a:ext cx="322118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fr-FR" sz="1400" u="none" cap="none" strike="noStrike">
                  <a:solidFill>
                    <a:schemeClr val="dk1"/>
                  </a:solidFill>
                  <a:latin typeface="Calibri"/>
                  <a:ea typeface="Calibri"/>
                  <a:cs typeface="Calibri"/>
                  <a:sym typeface="Calibri"/>
                </a:rPr>
                <a:t>Connaissance/expérience des technologies</a:t>
              </a:r>
              <a:r>
                <a:rPr b="0" i="0" lang="fr-FR" sz="2400" u="none" cap="none" strike="noStrike">
                  <a:solidFill>
                    <a:schemeClr val="dk1"/>
                  </a:solidFill>
                  <a:latin typeface="Calibri"/>
                  <a:ea typeface="Calibri"/>
                  <a:cs typeface="Calibri"/>
                  <a:sym typeface="Calibri"/>
                </a:rPr>
                <a:t> </a:t>
              </a:r>
              <a:endParaRPr/>
            </a:p>
          </p:txBody>
        </p:sp>
        <p:sp>
          <p:nvSpPr>
            <p:cNvPr id="98" name="Google Shape;98;p13"/>
            <p:cNvSpPr txBox="1"/>
            <p:nvPr/>
          </p:nvSpPr>
          <p:spPr>
            <a:xfrm>
              <a:off x="7821539" y="2615739"/>
              <a:ext cx="3020602"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400">
                  <a:solidFill>
                    <a:schemeClr val="dk1"/>
                  </a:solidFill>
                  <a:latin typeface="Calibri"/>
                  <a:ea typeface="Calibri"/>
                  <a:cs typeface="Calibri"/>
                  <a:sym typeface="Calibri"/>
                </a:rPr>
                <a:t>Expérience de base, simple utilisatrice</a:t>
              </a:r>
              <a:endParaRPr/>
            </a:p>
          </p:txBody>
        </p:sp>
        <p:sp>
          <p:nvSpPr>
            <p:cNvPr id="99" name="Google Shape;99;p13"/>
            <p:cNvSpPr txBox="1"/>
            <p:nvPr/>
          </p:nvSpPr>
          <p:spPr>
            <a:xfrm>
              <a:off x="7818862" y="3034732"/>
              <a:ext cx="322118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400">
                  <a:solidFill>
                    <a:schemeClr val="dk1"/>
                  </a:solidFill>
                  <a:latin typeface="Calibri"/>
                  <a:ea typeface="Calibri"/>
                  <a:cs typeface="Calibri"/>
                  <a:sym typeface="Calibri"/>
                </a:rPr>
                <a:t>Usage des technologies</a:t>
              </a:r>
              <a:endParaRPr sz="2400">
                <a:solidFill>
                  <a:schemeClr val="dk1"/>
                </a:solidFill>
                <a:latin typeface="Calibri"/>
                <a:ea typeface="Calibri"/>
                <a:cs typeface="Calibri"/>
                <a:sym typeface="Calibri"/>
              </a:endParaRPr>
            </a:p>
          </p:txBody>
        </p:sp>
        <p:sp>
          <p:nvSpPr>
            <p:cNvPr id="100" name="Google Shape;100;p13"/>
            <p:cNvSpPr txBox="1"/>
            <p:nvPr/>
          </p:nvSpPr>
          <p:spPr>
            <a:xfrm>
              <a:off x="7818862" y="3324544"/>
              <a:ext cx="3020700" cy="108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a:solidFill>
                    <a:schemeClr val="dk1"/>
                  </a:solidFill>
                  <a:latin typeface="Calibri"/>
                  <a:ea typeface="Calibri"/>
                  <a:cs typeface="Calibri"/>
                  <a:sym typeface="Calibri"/>
                </a:rPr>
                <a:t>U</a:t>
              </a:r>
              <a:r>
                <a:rPr lang="fr-FR" sz="1400">
                  <a:solidFill>
                    <a:schemeClr val="dk1"/>
                  </a:solidFill>
                  <a:latin typeface="Calibri"/>
                  <a:ea typeface="Calibri"/>
                  <a:cs typeface="Calibri"/>
                  <a:sym typeface="Calibri"/>
                </a:rPr>
                <a:t>tilise son smartphone dans la vie de tous les jours</a:t>
              </a:r>
              <a:r>
                <a:rPr lang="fr-FR">
                  <a:solidFill>
                    <a:schemeClr val="dk1"/>
                  </a:solidFill>
                  <a:latin typeface="Calibri"/>
                  <a:ea typeface="Calibri"/>
                  <a:cs typeface="Calibri"/>
                  <a:sym typeface="Calibri"/>
                </a:rPr>
                <a:t> pour se rendre sur</a:t>
              </a:r>
              <a:r>
                <a:rPr lang="fr-FR" sz="1400">
                  <a:solidFill>
                    <a:schemeClr val="dk1"/>
                  </a:solidFill>
                  <a:latin typeface="Calibri"/>
                  <a:ea typeface="Calibri"/>
                  <a:cs typeface="Calibri"/>
                  <a:sym typeface="Calibri"/>
                </a:rPr>
                <a:t> internet</a:t>
              </a:r>
              <a:r>
                <a:rPr lang="fr-FR">
                  <a:solidFill>
                    <a:schemeClr val="dk1"/>
                  </a:solidFill>
                  <a:latin typeface="Calibri"/>
                  <a:ea typeface="Calibri"/>
                  <a:cs typeface="Calibri"/>
                  <a:sym typeface="Calibri"/>
                </a:rPr>
                <a:t> et</a:t>
              </a:r>
              <a:r>
                <a:rPr lang="fr-FR" sz="1400">
                  <a:solidFill>
                    <a:schemeClr val="dk1"/>
                  </a:solidFill>
                  <a:latin typeface="Calibri"/>
                  <a:ea typeface="Calibri"/>
                  <a:cs typeface="Calibri"/>
                  <a:sym typeface="Calibri"/>
                </a:rPr>
                <a:t> consulter </a:t>
              </a:r>
              <a:r>
                <a:rPr lang="fr-FR">
                  <a:solidFill>
                    <a:schemeClr val="dk1"/>
                  </a:solidFill>
                  <a:latin typeface="Calibri"/>
                  <a:ea typeface="Calibri"/>
                  <a:cs typeface="Calibri"/>
                  <a:sym typeface="Calibri"/>
                </a:rPr>
                <a:t>s</a:t>
              </a:r>
              <a:r>
                <a:rPr lang="fr-FR" sz="1400">
                  <a:solidFill>
                    <a:schemeClr val="dk1"/>
                  </a:solidFill>
                  <a:latin typeface="Calibri"/>
                  <a:ea typeface="Calibri"/>
                  <a:cs typeface="Calibri"/>
                  <a:sym typeface="Calibri"/>
                </a:rPr>
                <a:t>es réseaux sociaux. </a:t>
              </a:r>
              <a:r>
                <a:rPr lang="fr-FR">
                  <a:solidFill>
                    <a:schemeClr val="dk1"/>
                  </a:solidFill>
                  <a:latin typeface="Calibri"/>
                  <a:ea typeface="Calibri"/>
                  <a:cs typeface="Calibri"/>
                  <a:sym typeface="Calibri"/>
                </a:rPr>
                <a:t>Se sert aussi d’un </a:t>
              </a:r>
              <a:r>
                <a:rPr lang="fr-FR" sz="1400">
                  <a:solidFill>
                    <a:schemeClr val="dk1"/>
                  </a:solidFill>
                  <a:latin typeface="Calibri"/>
                  <a:ea typeface="Calibri"/>
                  <a:cs typeface="Calibri"/>
                  <a:sym typeface="Calibri"/>
                </a:rPr>
                <a:t>ordinateur pour envoyer des mails</a:t>
              </a:r>
              <a:r>
                <a:rPr lang="fr-FR">
                  <a:solidFill>
                    <a:schemeClr val="dk1"/>
                  </a:solidFill>
                  <a:latin typeface="Calibri"/>
                  <a:ea typeface="Calibri"/>
                  <a:cs typeface="Calibri"/>
                  <a:sym typeface="Calibri"/>
                </a:rPr>
                <a:t> et</a:t>
              </a:r>
              <a:r>
                <a:rPr lang="fr-FR" sz="1400">
                  <a:solidFill>
                    <a:schemeClr val="dk1"/>
                  </a:solidFill>
                  <a:latin typeface="Calibri"/>
                  <a:ea typeface="Calibri"/>
                  <a:cs typeface="Calibri"/>
                  <a:sym typeface="Calibri"/>
                </a:rPr>
                <a:t> </a:t>
              </a:r>
              <a:r>
                <a:rPr lang="fr-FR">
                  <a:solidFill>
                    <a:schemeClr val="dk1"/>
                  </a:solidFill>
                  <a:latin typeface="Calibri"/>
                  <a:ea typeface="Calibri"/>
                  <a:cs typeface="Calibri"/>
                  <a:sym typeface="Calibri"/>
                </a:rPr>
                <a:t>utiliser</a:t>
              </a:r>
              <a:r>
                <a:rPr lang="fr-FR" sz="1400">
                  <a:solidFill>
                    <a:schemeClr val="dk1"/>
                  </a:solidFill>
                  <a:latin typeface="Calibri"/>
                  <a:ea typeface="Calibri"/>
                  <a:cs typeface="Calibri"/>
                  <a:sym typeface="Calibri"/>
                </a:rPr>
                <a:t> un logiciel de traitement de texte</a:t>
              </a:r>
              <a:endParaRPr/>
            </a:p>
          </p:txBody>
        </p:sp>
        <p:sp>
          <p:nvSpPr>
            <p:cNvPr id="101" name="Google Shape;101;p13"/>
            <p:cNvSpPr txBox="1"/>
            <p:nvPr/>
          </p:nvSpPr>
          <p:spPr>
            <a:xfrm>
              <a:off x="7818861" y="4547048"/>
              <a:ext cx="322118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400">
                  <a:solidFill>
                    <a:schemeClr val="dk1"/>
                  </a:solidFill>
                  <a:latin typeface="Calibri"/>
                  <a:ea typeface="Calibri"/>
                  <a:cs typeface="Calibri"/>
                  <a:sym typeface="Calibri"/>
                </a:rPr>
                <a:t>Attitude à l’égard des technologies</a:t>
              </a:r>
              <a:endParaRPr sz="2400">
                <a:solidFill>
                  <a:schemeClr val="dk1"/>
                </a:solidFill>
                <a:latin typeface="Calibri"/>
                <a:ea typeface="Calibri"/>
                <a:cs typeface="Calibri"/>
                <a:sym typeface="Calibri"/>
              </a:endParaRPr>
            </a:p>
          </p:txBody>
        </p:sp>
        <p:sp>
          <p:nvSpPr>
            <p:cNvPr id="102" name="Google Shape;102;p13"/>
            <p:cNvSpPr txBox="1"/>
            <p:nvPr/>
          </p:nvSpPr>
          <p:spPr>
            <a:xfrm>
              <a:off x="7818862" y="4844288"/>
              <a:ext cx="3020602"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400">
                  <a:solidFill>
                    <a:schemeClr val="dk1"/>
                  </a:solidFill>
                  <a:latin typeface="Calibri"/>
                  <a:ea typeface="Calibri"/>
                  <a:cs typeface="Calibri"/>
                  <a:sym typeface="Calibri"/>
                </a:rPr>
                <a:t>Enthousiaste à l’idée d’utiliser la technologie pour ses activités</a:t>
              </a:r>
              <a:endParaRPr/>
            </a:p>
          </p:txBody>
        </p:sp>
      </p:grpSp>
      <p:grpSp>
        <p:nvGrpSpPr>
          <p:cNvPr id="103" name="Google Shape;103;p13"/>
          <p:cNvGrpSpPr/>
          <p:nvPr/>
        </p:nvGrpSpPr>
        <p:grpSpPr>
          <a:xfrm>
            <a:off x="4439345" y="2025304"/>
            <a:ext cx="3224701" cy="4140929"/>
            <a:chOff x="4439271" y="1567366"/>
            <a:chExt cx="3224701" cy="4140929"/>
          </a:xfrm>
        </p:grpSpPr>
        <p:sp>
          <p:nvSpPr>
            <p:cNvPr id="104" name="Google Shape;104;p13"/>
            <p:cNvSpPr txBox="1"/>
            <p:nvPr/>
          </p:nvSpPr>
          <p:spPr>
            <a:xfrm>
              <a:off x="4439271" y="3647231"/>
              <a:ext cx="3020602"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400">
                  <a:solidFill>
                    <a:schemeClr val="dk1"/>
                  </a:solidFill>
                  <a:latin typeface="Calibri"/>
                  <a:ea typeface="Calibri"/>
                  <a:cs typeface="Calibri"/>
                  <a:sym typeface="Calibri"/>
                </a:rPr>
                <a:t>Rôle </a:t>
              </a:r>
              <a:endParaRPr/>
            </a:p>
            <a:p>
              <a:pPr indent="0" lvl="0" marL="0" marR="0" rtl="0" algn="l">
                <a:spcBef>
                  <a:spcPts val="0"/>
                </a:spcBef>
                <a:spcAft>
                  <a:spcPts val="0"/>
                </a:spcAft>
                <a:buNone/>
              </a:pPr>
              <a:r>
                <a:rPr lang="fr-FR" sz="1400">
                  <a:solidFill>
                    <a:schemeClr val="dk1"/>
                  </a:solidFill>
                  <a:latin typeface="Calibri"/>
                  <a:ea typeface="Calibri"/>
                  <a:cs typeface="Calibri"/>
                  <a:sym typeface="Calibri"/>
                </a:rPr>
                <a:t>Accueillir des patients la journée et leur faire réaliser des activités qu’elle conçoit. </a:t>
              </a:r>
              <a:endParaRPr/>
            </a:p>
          </p:txBody>
        </p:sp>
        <p:sp>
          <p:nvSpPr>
            <p:cNvPr id="105" name="Google Shape;105;p13"/>
            <p:cNvSpPr txBox="1"/>
            <p:nvPr/>
          </p:nvSpPr>
          <p:spPr>
            <a:xfrm>
              <a:off x="4440109" y="4543248"/>
              <a:ext cx="206354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400">
                  <a:solidFill>
                    <a:schemeClr val="dk1"/>
                  </a:solidFill>
                  <a:latin typeface="Calibri"/>
                  <a:ea typeface="Calibri"/>
                  <a:cs typeface="Calibri"/>
                  <a:sym typeface="Calibri"/>
                </a:rPr>
                <a:t>Buts et tâches</a:t>
              </a:r>
              <a:endParaRPr/>
            </a:p>
          </p:txBody>
        </p:sp>
        <p:sp>
          <p:nvSpPr>
            <p:cNvPr id="106" name="Google Shape;106;p13"/>
            <p:cNvSpPr txBox="1"/>
            <p:nvPr/>
          </p:nvSpPr>
          <p:spPr>
            <a:xfrm>
              <a:off x="4440947" y="4754188"/>
              <a:ext cx="3020602"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400">
                  <a:solidFill>
                    <a:schemeClr val="dk1"/>
                  </a:solidFill>
                  <a:latin typeface="Calibri"/>
                  <a:ea typeface="Calibri"/>
                  <a:cs typeface="Calibri"/>
                  <a:sym typeface="Calibri"/>
                </a:rPr>
                <a:t>Création d’activités adaptées aux personnes accueillies grâce à l’utilisation d’objets ou de photos personnalisées, suivi des accueillis</a:t>
              </a:r>
              <a:endParaRPr/>
            </a:p>
          </p:txBody>
        </p:sp>
        <p:sp>
          <p:nvSpPr>
            <p:cNvPr id="107" name="Google Shape;107;p13"/>
            <p:cNvSpPr txBox="1"/>
            <p:nvPr/>
          </p:nvSpPr>
          <p:spPr>
            <a:xfrm>
              <a:off x="4442791" y="1567366"/>
              <a:ext cx="322118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400">
                  <a:solidFill>
                    <a:schemeClr val="dk1"/>
                  </a:solidFill>
                  <a:latin typeface="Calibri"/>
                  <a:ea typeface="Calibri"/>
                  <a:cs typeface="Calibri"/>
                  <a:sym typeface="Calibri"/>
                </a:rPr>
                <a:t>Communication</a:t>
              </a:r>
              <a:endParaRPr sz="2400">
                <a:solidFill>
                  <a:schemeClr val="dk1"/>
                </a:solidFill>
                <a:latin typeface="Calibri"/>
                <a:ea typeface="Calibri"/>
                <a:cs typeface="Calibri"/>
                <a:sym typeface="Calibri"/>
              </a:endParaRPr>
            </a:p>
          </p:txBody>
        </p:sp>
        <p:sp>
          <p:nvSpPr>
            <p:cNvPr id="108" name="Google Shape;108;p13"/>
            <p:cNvSpPr txBox="1"/>
            <p:nvPr/>
          </p:nvSpPr>
          <p:spPr>
            <a:xfrm>
              <a:off x="4452122" y="1849950"/>
              <a:ext cx="3020602"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400">
                  <a:solidFill>
                    <a:schemeClr val="dk1"/>
                  </a:solidFill>
                  <a:latin typeface="Calibri"/>
                  <a:ea typeface="Calibri"/>
                  <a:cs typeface="Calibri"/>
                  <a:sym typeface="Calibri"/>
                </a:rPr>
                <a:t>Aime s’occuper de ses résidents avec qui elle est particulièrement attentionnée afin de répondre au mieux à leurs besoins</a:t>
              </a:r>
              <a:endParaRPr/>
            </a:p>
          </p:txBody>
        </p:sp>
        <p:sp>
          <p:nvSpPr>
            <p:cNvPr id="109" name="Google Shape;109;p13"/>
            <p:cNvSpPr txBox="1"/>
            <p:nvPr/>
          </p:nvSpPr>
          <p:spPr>
            <a:xfrm>
              <a:off x="4442791" y="2798364"/>
              <a:ext cx="206354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400">
                  <a:solidFill>
                    <a:schemeClr val="dk1"/>
                  </a:solidFill>
                  <a:latin typeface="Calibri"/>
                  <a:ea typeface="Calibri"/>
                  <a:cs typeface="Calibri"/>
                  <a:sym typeface="Calibri"/>
                </a:rPr>
                <a:t>Buts d’expérience</a:t>
              </a:r>
              <a:endParaRPr/>
            </a:p>
          </p:txBody>
        </p:sp>
        <p:sp>
          <p:nvSpPr>
            <p:cNvPr id="110" name="Google Shape;110;p13"/>
            <p:cNvSpPr txBox="1"/>
            <p:nvPr/>
          </p:nvSpPr>
          <p:spPr>
            <a:xfrm>
              <a:off x="4452122" y="3090752"/>
              <a:ext cx="3020602"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400">
                  <a:solidFill>
                    <a:schemeClr val="dk1"/>
                  </a:solidFill>
                  <a:latin typeface="Calibri"/>
                  <a:ea typeface="Calibri"/>
                  <a:cs typeface="Calibri"/>
                  <a:sym typeface="Calibri"/>
                </a:rPr>
                <a:t>Avoir un outil polyvalent pour les activités</a:t>
              </a:r>
              <a:endParaRPr/>
            </a:p>
          </p:txBody>
        </p:sp>
      </p:grpSp>
      <p:cxnSp>
        <p:nvCxnSpPr>
          <p:cNvPr id="111" name="Google Shape;111;p13"/>
          <p:cNvCxnSpPr/>
          <p:nvPr/>
        </p:nvCxnSpPr>
        <p:spPr>
          <a:xfrm>
            <a:off x="7747173" y="1670130"/>
            <a:ext cx="0" cy="4803559"/>
          </a:xfrm>
          <a:prstGeom prst="straightConnector1">
            <a:avLst/>
          </a:prstGeom>
          <a:noFill/>
          <a:ln cap="flat" cmpd="sng" w="9525">
            <a:solidFill>
              <a:srgbClr val="01998D"/>
            </a:solidFill>
            <a:prstDash val="solid"/>
            <a:miter lim="800000"/>
            <a:headEnd len="sm" w="sm" type="none"/>
            <a:tailEnd len="sm" w="sm" type="none"/>
          </a:ln>
        </p:spPr>
      </p:cxnSp>
      <p:sp>
        <p:nvSpPr>
          <p:cNvPr id="112" name="Google Shape;112;p13"/>
          <p:cNvSpPr txBox="1"/>
          <p:nvPr/>
        </p:nvSpPr>
        <p:spPr>
          <a:xfrm>
            <a:off x="8075622" y="2232946"/>
            <a:ext cx="401089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dk1"/>
                </a:solidFill>
                <a:latin typeface="Calibri"/>
                <a:ea typeface="Calibri"/>
                <a:cs typeface="Calibri"/>
                <a:sym typeface="Calibri"/>
              </a:rPr>
              <a:t>Compétences technologiques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 name="Google Shape;113;p13"/>
          <p:cNvSpPr txBox="1"/>
          <p:nvPr/>
        </p:nvSpPr>
        <p:spPr>
          <a:xfrm rot="-5400000">
            <a:off x="-377554" y="1927241"/>
            <a:ext cx="1923006" cy="5539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3000">
                <a:solidFill>
                  <a:schemeClr val="lt1"/>
                </a:solidFill>
                <a:latin typeface="Calibri"/>
                <a:ea typeface="Calibri"/>
                <a:cs typeface="Calibri"/>
                <a:sym typeface="Calibri"/>
              </a:rPr>
              <a:t>PERSONA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4"/>
          <p:cNvSpPr/>
          <p:nvPr/>
        </p:nvSpPr>
        <p:spPr>
          <a:xfrm>
            <a:off x="0" y="0"/>
            <a:ext cx="1133061" cy="4662535"/>
          </a:xfrm>
          <a:prstGeom prst="rect">
            <a:avLst/>
          </a:prstGeom>
          <a:solidFill>
            <a:srgbClr val="E2B190"/>
          </a:solidFill>
          <a:ln cap="flat" cmpd="sng" w="12700">
            <a:solidFill>
              <a:srgbClr val="E2B1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9" name="Google Shape;119;p14"/>
          <p:cNvSpPr/>
          <p:nvPr/>
        </p:nvSpPr>
        <p:spPr>
          <a:xfrm>
            <a:off x="-1" y="4662535"/>
            <a:ext cx="1133061" cy="2195465"/>
          </a:xfrm>
          <a:prstGeom prst="rect">
            <a:avLst/>
          </a:prstGeom>
          <a:solidFill>
            <a:srgbClr val="E5DBD2"/>
          </a:solidFill>
          <a:ln cap="flat" cmpd="sng" w="12700">
            <a:solidFill>
              <a:srgbClr val="E5DBD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0" name="Google Shape;120;p14"/>
          <p:cNvSpPr/>
          <p:nvPr/>
        </p:nvSpPr>
        <p:spPr>
          <a:xfrm>
            <a:off x="414625" y="5411202"/>
            <a:ext cx="45719" cy="45719"/>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1" name="Google Shape;121;p14"/>
          <p:cNvSpPr/>
          <p:nvPr/>
        </p:nvSpPr>
        <p:spPr>
          <a:xfrm>
            <a:off x="627284" y="5411200"/>
            <a:ext cx="45719" cy="45719"/>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2" name="Google Shape;122;p14"/>
          <p:cNvSpPr/>
          <p:nvPr/>
        </p:nvSpPr>
        <p:spPr>
          <a:xfrm>
            <a:off x="410555" y="5610167"/>
            <a:ext cx="49789" cy="45721"/>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3" name="Google Shape;123;p14"/>
          <p:cNvSpPr/>
          <p:nvPr/>
        </p:nvSpPr>
        <p:spPr>
          <a:xfrm>
            <a:off x="627284" y="5610167"/>
            <a:ext cx="45719" cy="45719"/>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4" name="Google Shape;124;p14"/>
          <p:cNvSpPr/>
          <p:nvPr/>
        </p:nvSpPr>
        <p:spPr>
          <a:xfrm>
            <a:off x="410555" y="5809136"/>
            <a:ext cx="45719" cy="45719"/>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5" name="Google Shape;125;p14"/>
          <p:cNvSpPr/>
          <p:nvPr/>
        </p:nvSpPr>
        <p:spPr>
          <a:xfrm>
            <a:off x="627284" y="5809134"/>
            <a:ext cx="45719" cy="45719"/>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6" name="Google Shape;126;p14"/>
          <p:cNvSpPr/>
          <p:nvPr/>
        </p:nvSpPr>
        <p:spPr>
          <a:xfrm>
            <a:off x="1133060" y="0"/>
            <a:ext cx="11058940" cy="1372397"/>
          </a:xfrm>
          <a:prstGeom prst="rect">
            <a:avLst/>
          </a:prstGeom>
          <a:solidFill>
            <a:srgbClr val="01998D"/>
          </a:solidFill>
          <a:ln cap="flat" cmpd="sng" w="12700">
            <a:solidFill>
              <a:srgbClr val="01998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7" name="Google Shape;127;p14"/>
          <p:cNvSpPr txBox="1"/>
          <p:nvPr/>
        </p:nvSpPr>
        <p:spPr>
          <a:xfrm>
            <a:off x="2339912" y="9261"/>
            <a:ext cx="8645100" cy="1246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fr-FR" sz="3500">
                <a:solidFill>
                  <a:schemeClr val="lt1"/>
                </a:solidFill>
                <a:latin typeface="Calibri"/>
                <a:ea typeface="Calibri"/>
                <a:cs typeface="Calibri"/>
                <a:sym typeface="Calibri"/>
              </a:rPr>
              <a:t>Martine  </a:t>
            </a:r>
            <a:endParaRPr/>
          </a:p>
          <a:p>
            <a:pPr indent="0" lvl="0" marL="0" marR="0" rtl="0" algn="ctr">
              <a:spcBef>
                <a:spcPts val="0"/>
              </a:spcBef>
              <a:spcAft>
                <a:spcPts val="0"/>
              </a:spcAft>
              <a:buNone/>
            </a:pPr>
            <a:r>
              <a:rPr i="1" lang="fr-FR" sz="2000">
                <a:solidFill>
                  <a:schemeClr val="lt1"/>
                </a:solidFill>
                <a:latin typeface="Calibri"/>
                <a:ea typeface="Calibri"/>
                <a:cs typeface="Calibri"/>
                <a:sym typeface="Calibri"/>
              </a:rPr>
              <a:t>« J’aime toucher à l’informatique et participer à des activités diverses et variées qui me sont adaptées »</a:t>
            </a:r>
            <a:endParaRPr i="1" sz="3000">
              <a:solidFill>
                <a:schemeClr val="lt1"/>
              </a:solidFill>
              <a:latin typeface="Calibri"/>
              <a:ea typeface="Calibri"/>
              <a:cs typeface="Calibri"/>
              <a:sym typeface="Calibri"/>
            </a:endParaRPr>
          </a:p>
        </p:txBody>
      </p:sp>
      <p:sp>
        <p:nvSpPr>
          <p:cNvPr id="128" name="Google Shape;128;p14"/>
          <p:cNvSpPr txBox="1"/>
          <p:nvPr/>
        </p:nvSpPr>
        <p:spPr>
          <a:xfrm>
            <a:off x="1241383" y="4346440"/>
            <a:ext cx="3140100" cy="20088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fr-FR" sz="1300">
                <a:solidFill>
                  <a:schemeClr val="dk1"/>
                </a:solidFill>
                <a:latin typeface="Calibri"/>
                <a:ea typeface="Calibri"/>
                <a:cs typeface="Calibri"/>
                <a:sym typeface="Calibri"/>
              </a:rPr>
              <a:t>Femme de 70 ans</a:t>
            </a:r>
            <a:endParaRPr/>
          </a:p>
          <a:p>
            <a:pPr indent="0" lvl="0" marL="0" marR="0" rtl="0" algn="ctr">
              <a:spcBef>
                <a:spcPts val="0"/>
              </a:spcBef>
              <a:spcAft>
                <a:spcPts val="0"/>
              </a:spcAft>
              <a:buNone/>
            </a:pPr>
            <a:r>
              <a:rPr lang="fr-FR" sz="1300">
                <a:solidFill>
                  <a:schemeClr val="dk1"/>
                </a:solidFill>
                <a:latin typeface="Calibri"/>
                <a:ea typeface="Calibri"/>
                <a:cs typeface="Calibri"/>
                <a:sym typeface="Calibri"/>
              </a:rPr>
              <a:t>Retraitée, ancienne maîtresse des écoles</a:t>
            </a:r>
            <a:endParaRPr/>
          </a:p>
          <a:p>
            <a:pPr indent="0" lvl="0" marL="0" marR="0" rtl="0" algn="ctr">
              <a:lnSpc>
                <a:spcPct val="150000"/>
              </a:lnSpc>
              <a:spcBef>
                <a:spcPts val="0"/>
              </a:spcBef>
              <a:spcAft>
                <a:spcPts val="0"/>
              </a:spcAft>
              <a:buNone/>
            </a:pPr>
            <a:r>
              <a:t/>
            </a:r>
            <a:endParaRPr sz="500">
              <a:solidFill>
                <a:schemeClr val="dk1"/>
              </a:solidFill>
              <a:latin typeface="Calibri"/>
              <a:ea typeface="Calibri"/>
              <a:cs typeface="Calibri"/>
              <a:sym typeface="Calibri"/>
            </a:endParaRPr>
          </a:p>
          <a:p>
            <a:pPr indent="0" lvl="0" marL="0" marR="0" rtl="0" algn="ctr">
              <a:lnSpc>
                <a:spcPct val="150000"/>
              </a:lnSpc>
              <a:spcBef>
                <a:spcPts val="0"/>
              </a:spcBef>
              <a:spcAft>
                <a:spcPts val="0"/>
              </a:spcAft>
              <a:buNone/>
            </a:pPr>
            <a:r>
              <a:rPr b="1" lang="fr-FR" sz="1300">
                <a:solidFill>
                  <a:schemeClr val="dk1"/>
                </a:solidFill>
                <a:latin typeface="Calibri"/>
                <a:ea typeface="Calibri"/>
                <a:cs typeface="Calibri"/>
                <a:sym typeface="Calibri"/>
              </a:rPr>
              <a:t>Loisirs : </a:t>
            </a:r>
            <a:r>
              <a:rPr lang="fr-FR" sz="1300">
                <a:solidFill>
                  <a:schemeClr val="dk1"/>
                </a:solidFill>
                <a:latin typeface="Calibri"/>
                <a:ea typeface="Calibri"/>
                <a:cs typeface="Calibri"/>
                <a:sym typeface="Calibri"/>
              </a:rPr>
              <a:t>Culture, profiter de ses petits- enfants, théâtre</a:t>
            </a:r>
            <a:endParaRPr/>
          </a:p>
          <a:p>
            <a:pPr indent="0" lvl="0" marL="0" marR="0" rtl="0" algn="ctr">
              <a:lnSpc>
                <a:spcPct val="150000"/>
              </a:lnSpc>
              <a:spcBef>
                <a:spcPts val="0"/>
              </a:spcBef>
              <a:spcAft>
                <a:spcPts val="0"/>
              </a:spcAft>
              <a:buNone/>
            </a:pPr>
            <a:r>
              <a:rPr b="1" lang="fr-FR" sz="1300">
                <a:solidFill>
                  <a:schemeClr val="dk1"/>
                </a:solidFill>
                <a:latin typeface="Calibri"/>
                <a:ea typeface="Calibri"/>
                <a:cs typeface="Calibri"/>
                <a:sym typeface="Calibri"/>
              </a:rPr>
              <a:t>Pathologie</a:t>
            </a:r>
            <a:r>
              <a:rPr lang="fr-FR" sz="1300">
                <a:solidFill>
                  <a:schemeClr val="dk1"/>
                </a:solidFill>
                <a:latin typeface="Calibri"/>
                <a:ea typeface="Calibri"/>
                <a:cs typeface="Calibri"/>
                <a:sym typeface="Calibri"/>
              </a:rPr>
              <a:t> : GIR3, presbyte, anxieuse et stade intermédiaire de démence</a:t>
            </a:r>
            <a:endParaRPr/>
          </a:p>
          <a:p>
            <a:pPr indent="0" lvl="0" marL="0" marR="0" rtl="0" algn="ctr">
              <a:lnSpc>
                <a:spcPct val="150000"/>
              </a:lnSpc>
              <a:spcBef>
                <a:spcPts val="0"/>
              </a:spcBef>
              <a:spcAft>
                <a:spcPts val="0"/>
              </a:spcAft>
              <a:buNone/>
            </a:pPr>
            <a:r>
              <a:t/>
            </a:r>
            <a:endParaRPr b="1" sz="1300">
              <a:solidFill>
                <a:schemeClr val="dk1"/>
              </a:solidFill>
              <a:latin typeface="Calibri"/>
              <a:ea typeface="Calibri"/>
              <a:cs typeface="Calibri"/>
              <a:sym typeface="Calibri"/>
            </a:endParaRPr>
          </a:p>
        </p:txBody>
      </p:sp>
      <p:grpSp>
        <p:nvGrpSpPr>
          <p:cNvPr id="129" name="Google Shape;129;p14"/>
          <p:cNvGrpSpPr/>
          <p:nvPr/>
        </p:nvGrpSpPr>
        <p:grpSpPr>
          <a:xfrm>
            <a:off x="8075622" y="2784941"/>
            <a:ext cx="3898914" cy="2518731"/>
            <a:chOff x="7818862" y="2272978"/>
            <a:chExt cx="3223859" cy="2518731"/>
          </a:xfrm>
        </p:grpSpPr>
        <p:sp>
          <p:nvSpPr>
            <p:cNvPr id="130" name="Google Shape;130;p14"/>
            <p:cNvSpPr txBox="1"/>
            <p:nvPr/>
          </p:nvSpPr>
          <p:spPr>
            <a:xfrm>
              <a:off x="7821540" y="2272978"/>
              <a:ext cx="322118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400">
                  <a:solidFill>
                    <a:schemeClr val="dk1"/>
                  </a:solidFill>
                  <a:latin typeface="Calibri"/>
                  <a:ea typeface="Calibri"/>
                  <a:cs typeface="Calibri"/>
                  <a:sym typeface="Calibri"/>
                </a:rPr>
                <a:t>Connaissance/expérience des technologies</a:t>
              </a:r>
              <a:r>
                <a:rPr lang="fr-FR" sz="2400">
                  <a:solidFill>
                    <a:schemeClr val="dk1"/>
                  </a:solidFill>
                  <a:latin typeface="Calibri"/>
                  <a:ea typeface="Calibri"/>
                  <a:cs typeface="Calibri"/>
                  <a:sym typeface="Calibri"/>
                </a:rPr>
                <a:t> </a:t>
              </a:r>
              <a:endParaRPr/>
            </a:p>
          </p:txBody>
        </p:sp>
        <p:sp>
          <p:nvSpPr>
            <p:cNvPr id="131" name="Google Shape;131;p14"/>
            <p:cNvSpPr txBox="1"/>
            <p:nvPr/>
          </p:nvSpPr>
          <p:spPr>
            <a:xfrm>
              <a:off x="7821540" y="2615739"/>
              <a:ext cx="3020700" cy="30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a:solidFill>
                    <a:schemeClr val="dk1"/>
                  </a:solidFill>
                  <a:latin typeface="Calibri"/>
                  <a:ea typeface="Calibri"/>
                  <a:cs typeface="Calibri"/>
                  <a:sym typeface="Calibri"/>
                </a:rPr>
                <a:t>P</a:t>
              </a:r>
              <a:r>
                <a:rPr lang="fr-FR" sz="1400">
                  <a:solidFill>
                    <a:schemeClr val="dk1"/>
                  </a:solidFill>
                  <a:latin typeface="Calibri"/>
                  <a:ea typeface="Calibri"/>
                  <a:cs typeface="Calibri"/>
                  <a:sym typeface="Calibri"/>
                </a:rPr>
                <a:t>eu de connaissances </a:t>
              </a:r>
              <a:endParaRPr/>
            </a:p>
          </p:txBody>
        </p:sp>
        <p:sp>
          <p:nvSpPr>
            <p:cNvPr id="132" name="Google Shape;132;p14"/>
            <p:cNvSpPr txBox="1"/>
            <p:nvPr/>
          </p:nvSpPr>
          <p:spPr>
            <a:xfrm>
              <a:off x="7818862" y="3132749"/>
              <a:ext cx="322118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400">
                  <a:solidFill>
                    <a:schemeClr val="dk1"/>
                  </a:solidFill>
                  <a:latin typeface="Calibri"/>
                  <a:ea typeface="Calibri"/>
                  <a:cs typeface="Calibri"/>
                  <a:sym typeface="Calibri"/>
                </a:rPr>
                <a:t>Usage des technologies</a:t>
              </a:r>
              <a:endParaRPr sz="2400">
                <a:solidFill>
                  <a:schemeClr val="dk1"/>
                </a:solidFill>
                <a:latin typeface="Calibri"/>
                <a:ea typeface="Calibri"/>
                <a:cs typeface="Calibri"/>
                <a:sym typeface="Calibri"/>
              </a:endParaRPr>
            </a:p>
          </p:txBody>
        </p:sp>
        <p:sp>
          <p:nvSpPr>
            <p:cNvPr id="133" name="Google Shape;133;p14"/>
            <p:cNvSpPr txBox="1"/>
            <p:nvPr/>
          </p:nvSpPr>
          <p:spPr>
            <a:xfrm>
              <a:off x="7818862" y="3426370"/>
              <a:ext cx="3020602"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400">
                  <a:solidFill>
                    <a:schemeClr val="dk1"/>
                  </a:solidFill>
                  <a:latin typeface="Calibri"/>
                  <a:ea typeface="Calibri"/>
                  <a:cs typeface="Calibri"/>
                  <a:sym typeface="Calibri"/>
                </a:rPr>
                <a:t>Utilise un smartphone simplement pour appeler ses enfants et petits-enfants</a:t>
              </a:r>
              <a:endParaRPr/>
            </a:p>
          </p:txBody>
        </p:sp>
        <p:sp>
          <p:nvSpPr>
            <p:cNvPr id="134" name="Google Shape;134;p14"/>
            <p:cNvSpPr txBox="1"/>
            <p:nvPr/>
          </p:nvSpPr>
          <p:spPr>
            <a:xfrm>
              <a:off x="7818862" y="4176156"/>
              <a:ext cx="322118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400">
                  <a:solidFill>
                    <a:schemeClr val="dk1"/>
                  </a:solidFill>
                  <a:latin typeface="Calibri"/>
                  <a:ea typeface="Calibri"/>
                  <a:cs typeface="Calibri"/>
                  <a:sym typeface="Calibri"/>
                </a:rPr>
                <a:t>Attitude à l’égard des technologies</a:t>
              </a:r>
              <a:endParaRPr sz="2400">
                <a:solidFill>
                  <a:schemeClr val="dk1"/>
                </a:solidFill>
                <a:latin typeface="Calibri"/>
                <a:ea typeface="Calibri"/>
                <a:cs typeface="Calibri"/>
                <a:sym typeface="Calibri"/>
              </a:endParaRPr>
            </a:p>
          </p:txBody>
        </p:sp>
        <p:sp>
          <p:nvSpPr>
            <p:cNvPr id="135" name="Google Shape;135;p14"/>
            <p:cNvSpPr txBox="1"/>
            <p:nvPr/>
          </p:nvSpPr>
          <p:spPr>
            <a:xfrm>
              <a:off x="7832610" y="4483932"/>
              <a:ext cx="3020602"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400">
                  <a:solidFill>
                    <a:schemeClr val="dk1"/>
                  </a:solidFill>
                  <a:latin typeface="Calibri"/>
                  <a:ea typeface="Calibri"/>
                  <a:cs typeface="Calibri"/>
                  <a:sym typeface="Calibri"/>
                </a:rPr>
                <a:t>Ouverte</a:t>
              </a:r>
              <a:endParaRPr/>
            </a:p>
          </p:txBody>
        </p:sp>
      </p:grpSp>
      <p:grpSp>
        <p:nvGrpSpPr>
          <p:cNvPr id="136" name="Google Shape;136;p14"/>
          <p:cNvGrpSpPr/>
          <p:nvPr/>
        </p:nvGrpSpPr>
        <p:grpSpPr>
          <a:xfrm>
            <a:off x="4381496" y="2204240"/>
            <a:ext cx="3223863" cy="3461244"/>
            <a:chOff x="4440109" y="1567366"/>
            <a:chExt cx="3223863" cy="3461244"/>
          </a:xfrm>
        </p:grpSpPr>
        <p:sp>
          <p:nvSpPr>
            <p:cNvPr id="137" name="Google Shape;137;p14"/>
            <p:cNvSpPr txBox="1"/>
            <p:nvPr/>
          </p:nvSpPr>
          <p:spPr>
            <a:xfrm>
              <a:off x="4440109" y="3644750"/>
              <a:ext cx="3020602"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400">
                  <a:solidFill>
                    <a:schemeClr val="dk1"/>
                  </a:solidFill>
                  <a:latin typeface="Calibri"/>
                  <a:ea typeface="Calibri"/>
                  <a:cs typeface="Calibri"/>
                  <a:sym typeface="Calibri"/>
                </a:rPr>
                <a:t>Rôle </a:t>
              </a:r>
              <a:endParaRPr/>
            </a:p>
            <a:p>
              <a:pPr indent="0" lvl="0" marL="0" marR="0" rtl="0" algn="l">
                <a:spcBef>
                  <a:spcPts val="0"/>
                </a:spcBef>
                <a:spcAft>
                  <a:spcPts val="0"/>
                </a:spcAft>
                <a:buNone/>
              </a:pPr>
              <a:r>
                <a:rPr lang="fr-FR" sz="1400">
                  <a:solidFill>
                    <a:schemeClr val="dk1"/>
                  </a:solidFill>
                  <a:latin typeface="Calibri"/>
                  <a:ea typeface="Calibri"/>
                  <a:cs typeface="Calibri"/>
                  <a:sym typeface="Calibri"/>
                </a:rPr>
                <a:t>Patiente en accueil de jour</a:t>
              </a:r>
              <a:endParaRPr/>
            </a:p>
          </p:txBody>
        </p:sp>
        <p:sp>
          <p:nvSpPr>
            <p:cNvPr id="138" name="Google Shape;138;p14"/>
            <p:cNvSpPr txBox="1"/>
            <p:nvPr/>
          </p:nvSpPr>
          <p:spPr>
            <a:xfrm>
              <a:off x="4440109" y="4205133"/>
              <a:ext cx="206354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400">
                  <a:solidFill>
                    <a:schemeClr val="dk1"/>
                  </a:solidFill>
                  <a:latin typeface="Calibri"/>
                  <a:ea typeface="Calibri"/>
                  <a:cs typeface="Calibri"/>
                  <a:sym typeface="Calibri"/>
                </a:rPr>
                <a:t>Buts et tâches</a:t>
              </a:r>
              <a:endParaRPr/>
            </a:p>
          </p:txBody>
        </p:sp>
        <p:sp>
          <p:nvSpPr>
            <p:cNvPr id="139" name="Google Shape;139;p14"/>
            <p:cNvSpPr txBox="1"/>
            <p:nvPr/>
          </p:nvSpPr>
          <p:spPr>
            <a:xfrm>
              <a:off x="4440109" y="4512910"/>
              <a:ext cx="3020700" cy="515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400">
                  <a:solidFill>
                    <a:schemeClr val="dk1"/>
                  </a:solidFill>
                  <a:latin typeface="Calibri"/>
                  <a:ea typeface="Calibri"/>
                  <a:cs typeface="Calibri"/>
                  <a:sym typeface="Calibri"/>
                </a:rPr>
                <a:t>Besoin d’activité, car elle est anxieuse sur le temps de repos</a:t>
              </a:r>
              <a:endParaRPr/>
            </a:p>
          </p:txBody>
        </p:sp>
        <p:sp>
          <p:nvSpPr>
            <p:cNvPr id="140" name="Google Shape;140;p14"/>
            <p:cNvSpPr txBox="1"/>
            <p:nvPr/>
          </p:nvSpPr>
          <p:spPr>
            <a:xfrm>
              <a:off x="4442791" y="1567366"/>
              <a:ext cx="322118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400">
                  <a:solidFill>
                    <a:schemeClr val="dk1"/>
                  </a:solidFill>
                  <a:latin typeface="Calibri"/>
                  <a:ea typeface="Calibri"/>
                  <a:cs typeface="Calibri"/>
                  <a:sym typeface="Calibri"/>
                </a:rPr>
                <a:t>Communication</a:t>
              </a:r>
              <a:endParaRPr sz="2400">
                <a:solidFill>
                  <a:schemeClr val="dk1"/>
                </a:solidFill>
                <a:latin typeface="Calibri"/>
                <a:ea typeface="Calibri"/>
                <a:cs typeface="Calibri"/>
                <a:sym typeface="Calibri"/>
              </a:endParaRPr>
            </a:p>
          </p:txBody>
        </p:sp>
        <p:sp>
          <p:nvSpPr>
            <p:cNvPr id="141" name="Google Shape;141;p14"/>
            <p:cNvSpPr txBox="1"/>
            <p:nvPr/>
          </p:nvSpPr>
          <p:spPr>
            <a:xfrm>
              <a:off x="4452122" y="1849950"/>
              <a:ext cx="3020700" cy="72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400">
                  <a:solidFill>
                    <a:schemeClr val="dk1"/>
                  </a:solidFill>
                  <a:latin typeface="Calibri"/>
                  <a:ea typeface="Calibri"/>
                  <a:cs typeface="Calibri"/>
                  <a:sym typeface="Calibri"/>
                </a:rPr>
                <a:t>Aime les enfants et le contact humain en général. Aime partager ses connaissances autour de la culture</a:t>
              </a:r>
              <a:endParaRPr/>
            </a:p>
          </p:txBody>
        </p:sp>
        <p:sp>
          <p:nvSpPr>
            <p:cNvPr id="142" name="Google Shape;142;p14"/>
            <p:cNvSpPr txBox="1"/>
            <p:nvPr/>
          </p:nvSpPr>
          <p:spPr>
            <a:xfrm>
              <a:off x="4440109" y="2717309"/>
              <a:ext cx="206354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400">
                  <a:solidFill>
                    <a:schemeClr val="dk1"/>
                  </a:solidFill>
                  <a:latin typeface="Calibri"/>
                  <a:ea typeface="Calibri"/>
                  <a:cs typeface="Calibri"/>
                  <a:sym typeface="Calibri"/>
                </a:rPr>
                <a:t>Buts d’expérience</a:t>
              </a:r>
              <a:endParaRPr/>
            </a:p>
          </p:txBody>
        </p:sp>
        <p:sp>
          <p:nvSpPr>
            <p:cNvPr id="143" name="Google Shape;143;p14"/>
            <p:cNvSpPr txBox="1"/>
            <p:nvPr/>
          </p:nvSpPr>
          <p:spPr>
            <a:xfrm>
              <a:off x="4452122" y="3038200"/>
              <a:ext cx="3020602"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400">
                  <a:solidFill>
                    <a:schemeClr val="dk1"/>
                  </a:solidFill>
                  <a:latin typeface="Calibri"/>
                  <a:ea typeface="Calibri"/>
                  <a:cs typeface="Calibri"/>
                  <a:sym typeface="Calibri"/>
                </a:rPr>
                <a:t>Entretenir sa mémoire tout en s’amusant</a:t>
              </a:r>
              <a:endParaRPr/>
            </a:p>
          </p:txBody>
        </p:sp>
      </p:grpSp>
      <p:cxnSp>
        <p:nvCxnSpPr>
          <p:cNvPr id="144" name="Google Shape;144;p14"/>
          <p:cNvCxnSpPr/>
          <p:nvPr/>
        </p:nvCxnSpPr>
        <p:spPr>
          <a:xfrm>
            <a:off x="7747173" y="1670130"/>
            <a:ext cx="0" cy="4803559"/>
          </a:xfrm>
          <a:prstGeom prst="straightConnector1">
            <a:avLst/>
          </a:prstGeom>
          <a:noFill/>
          <a:ln cap="flat" cmpd="sng" w="9525">
            <a:solidFill>
              <a:srgbClr val="01998D"/>
            </a:solidFill>
            <a:prstDash val="solid"/>
            <a:miter lim="800000"/>
            <a:headEnd len="sm" w="sm" type="none"/>
            <a:tailEnd len="sm" w="sm" type="none"/>
          </a:ln>
        </p:spPr>
      </p:cxnSp>
      <p:sp>
        <p:nvSpPr>
          <p:cNvPr id="145" name="Google Shape;145;p14"/>
          <p:cNvSpPr txBox="1"/>
          <p:nvPr/>
        </p:nvSpPr>
        <p:spPr>
          <a:xfrm>
            <a:off x="8075622" y="2232946"/>
            <a:ext cx="401089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dk1"/>
                </a:solidFill>
                <a:latin typeface="Calibri"/>
                <a:ea typeface="Calibri"/>
                <a:cs typeface="Calibri"/>
                <a:sym typeface="Calibri"/>
              </a:rPr>
              <a:t>Compétences technologiques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 name="Google Shape;146;p14"/>
          <p:cNvSpPr txBox="1"/>
          <p:nvPr/>
        </p:nvSpPr>
        <p:spPr>
          <a:xfrm rot="-5400000">
            <a:off x="-377554" y="1927241"/>
            <a:ext cx="1923006" cy="5539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3000">
                <a:solidFill>
                  <a:schemeClr val="lt1"/>
                </a:solidFill>
                <a:latin typeface="Calibri"/>
                <a:ea typeface="Calibri"/>
                <a:cs typeface="Calibri"/>
                <a:sym typeface="Calibri"/>
              </a:rPr>
              <a:t>PERSONA</a:t>
            </a:r>
            <a:endParaRPr/>
          </a:p>
        </p:txBody>
      </p:sp>
      <p:pic>
        <p:nvPicPr>
          <p:cNvPr descr="Une image contenant Visage humain, personne, portrait, habits&#10;&#10;Description générée automatiquement" id="147" name="Google Shape;147;p14"/>
          <p:cNvPicPr preferRelativeResize="0"/>
          <p:nvPr/>
        </p:nvPicPr>
        <p:blipFill rotWithShape="1">
          <a:blip r:embed="rId3">
            <a:alphaModFix/>
          </a:blip>
          <a:srcRect b="0" l="12415" r="20411" t="0"/>
          <a:stretch/>
        </p:blipFill>
        <p:spPr>
          <a:xfrm>
            <a:off x="1738271" y="1779463"/>
            <a:ext cx="2146335" cy="2130135"/>
          </a:xfrm>
          <a:prstGeom prst="rect">
            <a:avLst/>
          </a:prstGeom>
          <a:noFill/>
          <a:ln cap="flat" cmpd="sng" w="57150">
            <a:solidFill>
              <a:srgbClr val="E2B190"/>
            </a:solidFill>
            <a:prstDash val="solid"/>
            <a:miter lim="800000"/>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5"/>
          <p:cNvSpPr/>
          <p:nvPr/>
        </p:nvSpPr>
        <p:spPr>
          <a:xfrm>
            <a:off x="0" y="0"/>
            <a:ext cx="1133061" cy="4662535"/>
          </a:xfrm>
          <a:prstGeom prst="rect">
            <a:avLst/>
          </a:prstGeom>
          <a:solidFill>
            <a:srgbClr val="E2B190"/>
          </a:solidFill>
          <a:ln cap="flat" cmpd="sng" w="12700">
            <a:solidFill>
              <a:srgbClr val="E2B1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3" name="Google Shape;153;p15"/>
          <p:cNvSpPr/>
          <p:nvPr/>
        </p:nvSpPr>
        <p:spPr>
          <a:xfrm>
            <a:off x="-1" y="4662535"/>
            <a:ext cx="1133061" cy="2195465"/>
          </a:xfrm>
          <a:prstGeom prst="rect">
            <a:avLst/>
          </a:prstGeom>
          <a:solidFill>
            <a:srgbClr val="E5DBD2"/>
          </a:solidFill>
          <a:ln cap="flat" cmpd="sng" w="12700">
            <a:solidFill>
              <a:srgbClr val="E5DBD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4" name="Google Shape;154;p15"/>
          <p:cNvSpPr/>
          <p:nvPr/>
        </p:nvSpPr>
        <p:spPr>
          <a:xfrm>
            <a:off x="414625" y="5411202"/>
            <a:ext cx="45719" cy="45719"/>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5" name="Google Shape;155;p15"/>
          <p:cNvSpPr/>
          <p:nvPr/>
        </p:nvSpPr>
        <p:spPr>
          <a:xfrm>
            <a:off x="627284" y="5411200"/>
            <a:ext cx="45719" cy="45719"/>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6" name="Google Shape;156;p15"/>
          <p:cNvSpPr/>
          <p:nvPr/>
        </p:nvSpPr>
        <p:spPr>
          <a:xfrm>
            <a:off x="410555" y="5610167"/>
            <a:ext cx="49789" cy="45721"/>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7" name="Google Shape;157;p15"/>
          <p:cNvSpPr/>
          <p:nvPr/>
        </p:nvSpPr>
        <p:spPr>
          <a:xfrm>
            <a:off x="627284" y="5610167"/>
            <a:ext cx="45719" cy="45719"/>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8" name="Google Shape;158;p15"/>
          <p:cNvSpPr/>
          <p:nvPr/>
        </p:nvSpPr>
        <p:spPr>
          <a:xfrm>
            <a:off x="410555" y="5809136"/>
            <a:ext cx="45719" cy="45719"/>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9" name="Google Shape;159;p15"/>
          <p:cNvSpPr/>
          <p:nvPr/>
        </p:nvSpPr>
        <p:spPr>
          <a:xfrm>
            <a:off x="627284" y="5809134"/>
            <a:ext cx="45719" cy="45719"/>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0" name="Google Shape;160;p15"/>
          <p:cNvSpPr/>
          <p:nvPr/>
        </p:nvSpPr>
        <p:spPr>
          <a:xfrm>
            <a:off x="1133060" y="0"/>
            <a:ext cx="11058940" cy="1372397"/>
          </a:xfrm>
          <a:prstGeom prst="rect">
            <a:avLst/>
          </a:prstGeom>
          <a:solidFill>
            <a:srgbClr val="01998D"/>
          </a:solidFill>
          <a:ln cap="flat" cmpd="sng" w="12700">
            <a:solidFill>
              <a:srgbClr val="01998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1" name="Google Shape;161;p15"/>
          <p:cNvSpPr txBox="1"/>
          <p:nvPr/>
        </p:nvSpPr>
        <p:spPr>
          <a:xfrm>
            <a:off x="2288672" y="74664"/>
            <a:ext cx="8312700" cy="1246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fr-FR" sz="3500">
                <a:solidFill>
                  <a:schemeClr val="lt1"/>
                </a:solidFill>
                <a:latin typeface="Calibri"/>
                <a:ea typeface="Calibri"/>
                <a:cs typeface="Calibri"/>
                <a:sym typeface="Calibri"/>
              </a:rPr>
              <a:t>Bernard  </a:t>
            </a:r>
            <a:endParaRPr/>
          </a:p>
          <a:p>
            <a:pPr indent="0" lvl="0" marL="0" rtl="0" algn="ctr">
              <a:spcBef>
                <a:spcPts val="0"/>
              </a:spcBef>
              <a:spcAft>
                <a:spcPts val="0"/>
              </a:spcAft>
              <a:buClr>
                <a:schemeClr val="dk1"/>
              </a:buClr>
              <a:buFont typeface="Arial"/>
              <a:buNone/>
            </a:pPr>
            <a:r>
              <a:rPr i="1" lang="fr-FR" sz="2000">
                <a:solidFill>
                  <a:schemeClr val="lt1"/>
                </a:solidFill>
                <a:latin typeface="Calibri"/>
                <a:ea typeface="Calibri"/>
                <a:cs typeface="Calibri"/>
                <a:sym typeface="Calibri"/>
              </a:rPr>
              <a:t>« J’ai eu des difficultés à prendre en main au début la technologie, </a:t>
            </a:r>
            <a:endParaRPr i="1" sz="2000">
              <a:solidFill>
                <a:schemeClr val="lt1"/>
              </a:solidFill>
              <a:latin typeface="Calibri"/>
              <a:ea typeface="Calibri"/>
              <a:cs typeface="Calibri"/>
              <a:sym typeface="Calibri"/>
            </a:endParaRPr>
          </a:p>
          <a:p>
            <a:pPr indent="0" lvl="0" marL="0" rtl="0" algn="ctr">
              <a:spcBef>
                <a:spcPts val="0"/>
              </a:spcBef>
              <a:spcAft>
                <a:spcPts val="0"/>
              </a:spcAft>
              <a:buClr>
                <a:schemeClr val="dk1"/>
              </a:buClr>
              <a:buFont typeface="Arial"/>
              <a:buNone/>
            </a:pPr>
            <a:r>
              <a:rPr i="1" lang="fr-FR" sz="2000">
                <a:solidFill>
                  <a:schemeClr val="lt1"/>
                </a:solidFill>
                <a:latin typeface="Calibri"/>
                <a:ea typeface="Calibri"/>
                <a:cs typeface="Calibri"/>
                <a:sym typeface="Calibri"/>
              </a:rPr>
              <a:t>mais les activités sont très divertissantes »</a:t>
            </a:r>
            <a:endParaRPr i="1" sz="3000">
              <a:solidFill>
                <a:schemeClr val="lt1"/>
              </a:solidFill>
              <a:latin typeface="Calibri"/>
              <a:ea typeface="Calibri"/>
              <a:cs typeface="Calibri"/>
              <a:sym typeface="Calibri"/>
            </a:endParaRPr>
          </a:p>
        </p:txBody>
      </p:sp>
      <p:sp>
        <p:nvSpPr>
          <p:cNvPr id="162" name="Google Shape;162;p15"/>
          <p:cNvSpPr txBox="1"/>
          <p:nvPr/>
        </p:nvSpPr>
        <p:spPr>
          <a:xfrm>
            <a:off x="1241383" y="4516839"/>
            <a:ext cx="3140112" cy="1477071"/>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fr-FR" sz="1300">
                <a:solidFill>
                  <a:schemeClr val="dk1"/>
                </a:solidFill>
                <a:latin typeface="Calibri"/>
                <a:ea typeface="Calibri"/>
                <a:cs typeface="Calibri"/>
                <a:sym typeface="Calibri"/>
              </a:rPr>
              <a:t>Homme de 85 ans</a:t>
            </a:r>
            <a:endParaRPr/>
          </a:p>
          <a:p>
            <a:pPr indent="0" lvl="0" marL="0" marR="0" rtl="0" algn="ctr">
              <a:spcBef>
                <a:spcPts val="0"/>
              </a:spcBef>
              <a:spcAft>
                <a:spcPts val="0"/>
              </a:spcAft>
              <a:buNone/>
            </a:pPr>
            <a:r>
              <a:rPr lang="fr-FR" sz="1300">
                <a:solidFill>
                  <a:schemeClr val="dk1"/>
                </a:solidFill>
                <a:latin typeface="Calibri"/>
                <a:ea typeface="Calibri"/>
                <a:cs typeface="Calibri"/>
                <a:sym typeface="Calibri"/>
              </a:rPr>
              <a:t>Retraité, ancien boucher</a:t>
            </a:r>
            <a:endParaRPr/>
          </a:p>
          <a:p>
            <a:pPr indent="0" lvl="0" marL="0" marR="0" rtl="0" algn="ctr">
              <a:lnSpc>
                <a:spcPct val="150000"/>
              </a:lnSpc>
              <a:spcBef>
                <a:spcPts val="0"/>
              </a:spcBef>
              <a:spcAft>
                <a:spcPts val="0"/>
              </a:spcAft>
              <a:buNone/>
            </a:pPr>
            <a:r>
              <a:t/>
            </a:r>
            <a:endParaRPr sz="500">
              <a:solidFill>
                <a:schemeClr val="dk1"/>
              </a:solidFill>
              <a:latin typeface="Calibri"/>
              <a:ea typeface="Calibri"/>
              <a:cs typeface="Calibri"/>
              <a:sym typeface="Calibri"/>
            </a:endParaRPr>
          </a:p>
          <a:p>
            <a:pPr indent="0" lvl="0" marL="0" marR="0" rtl="0" algn="ctr">
              <a:lnSpc>
                <a:spcPct val="150000"/>
              </a:lnSpc>
              <a:spcBef>
                <a:spcPts val="0"/>
              </a:spcBef>
              <a:spcAft>
                <a:spcPts val="0"/>
              </a:spcAft>
              <a:buNone/>
            </a:pPr>
            <a:r>
              <a:rPr b="1" lang="fr-FR" sz="1300">
                <a:solidFill>
                  <a:schemeClr val="dk1"/>
                </a:solidFill>
                <a:latin typeface="Calibri"/>
                <a:ea typeface="Calibri"/>
                <a:cs typeface="Calibri"/>
                <a:sym typeface="Calibri"/>
              </a:rPr>
              <a:t>Loisirs : </a:t>
            </a:r>
            <a:r>
              <a:rPr lang="fr-FR" sz="1300">
                <a:solidFill>
                  <a:schemeClr val="dk1"/>
                </a:solidFill>
                <a:latin typeface="Calibri"/>
                <a:ea typeface="Calibri"/>
                <a:cs typeface="Calibri"/>
                <a:sym typeface="Calibri"/>
              </a:rPr>
              <a:t>Aime la peinture et la lecture</a:t>
            </a:r>
            <a:endParaRPr/>
          </a:p>
          <a:p>
            <a:pPr indent="0" lvl="0" marL="0" marR="0" rtl="0" algn="ctr">
              <a:lnSpc>
                <a:spcPct val="150000"/>
              </a:lnSpc>
              <a:spcBef>
                <a:spcPts val="0"/>
              </a:spcBef>
              <a:spcAft>
                <a:spcPts val="0"/>
              </a:spcAft>
              <a:buNone/>
            </a:pPr>
            <a:r>
              <a:rPr b="1" lang="fr-FR" sz="1300">
                <a:solidFill>
                  <a:schemeClr val="dk1"/>
                </a:solidFill>
                <a:latin typeface="Calibri"/>
                <a:ea typeface="Calibri"/>
                <a:cs typeface="Calibri"/>
                <a:sym typeface="Calibri"/>
              </a:rPr>
              <a:t>Pathologie</a:t>
            </a:r>
            <a:r>
              <a:rPr lang="fr-FR" sz="1300">
                <a:solidFill>
                  <a:schemeClr val="dk1"/>
                </a:solidFill>
                <a:latin typeface="Calibri"/>
                <a:ea typeface="Calibri"/>
                <a:cs typeface="Calibri"/>
                <a:sym typeface="Calibri"/>
              </a:rPr>
              <a:t> GIR2, souffre de tremblement,  dernier stade de démence</a:t>
            </a:r>
            <a:endParaRPr b="1" sz="1300">
              <a:solidFill>
                <a:schemeClr val="dk1"/>
              </a:solidFill>
              <a:latin typeface="Calibri"/>
              <a:ea typeface="Calibri"/>
              <a:cs typeface="Calibri"/>
              <a:sym typeface="Calibri"/>
            </a:endParaRPr>
          </a:p>
        </p:txBody>
      </p:sp>
      <p:grpSp>
        <p:nvGrpSpPr>
          <p:cNvPr id="163" name="Google Shape;163;p15"/>
          <p:cNvGrpSpPr/>
          <p:nvPr/>
        </p:nvGrpSpPr>
        <p:grpSpPr>
          <a:xfrm>
            <a:off x="8075622" y="2784941"/>
            <a:ext cx="3898914" cy="2516624"/>
            <a:chOff x="7818862" y="2272978"/>
            <a:chExt cx="3223859" cy="2516624"/>
          </a:xfrm>
        </p:grpSpPr>
        <p:sp>
          <p:nvSpPr>
            <p:cNvPr id="164" name="Google Shape;164;p15"/>
            <p:cNvSpPr txBox="1"/>
            <p:nvPr/>
          </p:nvSpPr>
          <p:spPr>
            <a:xfrm>
              <a:off x="7821540" y="2272978"/>
              <a:ext cx="322118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400">
                  <a:solidFill>
                    <a:schemeClr val="dk1"/>
                  </a:solidFill>
                  <a:latin typeface="Calibri"/>
                  <a:ea typeface="Calibri"/>
                  <a:cs typeface="Calibri"/>
                  <a:sym typeface="Calibri"/>
                </a:rPr>
                <a:t>Connaissance/expérience des technologies</a:t>
              </a:r>
              <a:r>
                <a:rPr lang="fr-FR" sz="2400">
                  <a:solidFill>
                    <a:schemeClr val="dk1"/>
                  </a:solidFill>
                  <a:latin typeface="Calibri"/>
                  <a:ea typeface="Calibri"/>
                  <a:cs typeface="Calibri"/>
                  <a:sym typeface="Calibri"/>
                </a:rPr>
                <a:t> </a:t>
              </a:r>
              <a:endParaRPr/>
            </a:p>
          </p:txBody>
        </p:sp>
        <p:sp>
          <p:nvSpPr>
            <p:cNvPr id="165" name="Google Shape;165;p15"/>
            <p:cNvSpPr txBox="1"/>
            <p:nvPr/>
          </p:nvSpPr>
          <p:spPr>
            <a:xfrm>
              <a:off x="7821540" y="2615739"/>
              <a:ext cx="3020700" cy="30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a:solidFill>
                    <a:schemeClr val="dk1"/>
                  </a:solidFill>
                  <a:latin typeface="Calibri"/>
                  <a:ea typeface="Calibri"/>
                  <a:cs typeface="Calibri"/>
                  <a:sym typeface="Calibri"/>
                </a:rPr>
                <a:t>Très p</a:t>
              </a:r>
              <a:r>
                <a:rPr lang="fr-FR" sz="1400">
                  <a:solidFill>
                    <a:schemeClr val="dk1"/>
                  </a:solidFill>
                  <a:latin typeface="Calibri"/>
                  <a:ea typeface="Calibri"/>
                  <a:cs typeface="Calibri"/>
                  <a:sym typeface="Calibri"/>
                </a:rPr>
                <a:t>eu de connaissance</a:t>
              </a:r>
              <a:r>
                <a:rPr lang="fr-FR">
                  <a:solidFill>
                    <a:schemeClr val="dk1"/>
                  </a:solidFill>
                  <a:latin typeface="Calibri"/>
                  <a:ea typeface="Calibri"/>
                  <a:cs typeface="Calibri"/>
                  <a:sym typeface="Calibri"/>
                </a:rPr>
                <a:t>s</a:t>
              </a:r>
              <a:endParaRPr/>
            </a:p>
          </p:txBody>
        </p:sp>
        <p:sp>
          <p:nvSpPr>
            <p:cNvPr id="166" name="Google Shape;166;p15"/>
            <p:cNvSpPr txBox="1"/>
            <p:nvPr/>
          </p:nvSpPr>
          <p:spPr>
            <a:xfrm>
              <a:off x="7818862" y="3132749"/>
              <a:ext cx="322118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400">
                  <a:solidFill>
                    <a:schemeClr val="dk1"/>
                  </a:solidFill>
                  <a:latin typeface="Calibri"/>
                  <a:ea typeface="Calibri"/>
                  <a:cs typeface="Calibri"/>
                  <a:sym typeface="Calibri"/>
                </a:rPr>
                <a:t>Usage des technologies</a:t>
              </a:r>
              <a:endParaRPr sz="2400">
                <a:solidFill>
                  <a:schemeClr val="dk1"/>
                </a:solidFill>
                <a:latin typeface="Calibri"/>
                <a:ea typeface="Calibri"/>
                <a:cs typeface="Calibri"/>
                <a:sym typeface="Calibri"/>
              </a:endParaRPr>
            </a:p>
          </p:txBody>
        </p:sp>
        <p:sp>
          <p:nvSpPr>
            <p:cNvPr id="167" name="Google Shape;167;p15"/>
            <p:cNvSpPr txBox="1"/>
            <p:nvPr/>
          </p:nvSpPr>
          <p:spPr>
            <a:xfrm>
              <a:off x="7818862" y="3426370"/>
              <a:ext cx="3020700" cy="72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400">
                  <a:solidFill>
                    <a:schemeClr val="dk1"/>
                  </a:solidFill>
                  <a:latin typeface="Calibri"/>
                  <a:ea typeface="Calibri"/>
                  <a:cs typeface="Calibri"/>
                  <a:sym typeface="Calibri"/>
                </a:rPr>
                <a:t>Utilise un téléphone à touches simplement pour appeler ses enfants et petits-enfants</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8" name="Google Shape;168;p15"/>
            <p:cNvSpPr txBox="1"/>
            <p:nvPr/>
          </p:nvSpPr>
          <p:spPr>
            <a:xfrm>
              <a:off x="7818862" y="4176156"/>
              <a:ext cx="322118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400">
                  <a:solidFill>
                    <a:schemeClr val="dk1"/>
                  </a:solidFill>
                  <a:latin typeface="Calibri"/>
                  <a:ea typeface="Calibri"/>
                  <a:cs typeface="Calibri"/>
                  <a:sym typeface="Calibri"/>
                </a:rPr>
                <a:t>Attitude à l’égard des technologies</a:t>
              </a:r>
              <a:endParaRPr sz="2400">
                <a:solidFill>
                  <a:schemeClr val="dk1"/>
                </a:solidFill>
                <a:latin typeface="Calibri"/>
                <a:ea typeface="Calibri"/>
                <a:cs typeface="Calibri"/>
                <a:sym typeface="Calibri"/>
              </a:endParaRPr>
            </a:p>
          </p:txBody>
        </p:sp>
        <p:sp>
          <p:nvSpPr>
            <p:cNvPr id="169" name="Google Shape;169;p15"/>
            <p:cNvSpPr txBox="1"/>
            <p:nvPr/>
          </p:nvSpPr>
          <p:spPr>
            <a:xfrm>
              <a:off x="7818862" y="4481802"/>
              <a:ext cx="30207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400">
                  <a:solidFill>
                    <a:schemeClr val="dk1"/>
                  </a:solidFill>
                  <a:latin typeface="Calibri"/>
                  <a:ea typeface="Calibri"/>
                  <a:cs typeface="Calibri"/>
                  <a:sym typeface="Calibri"/>
                </a:rPr>
                <a:t>Pas réticent</a:t>
              </a:r>
              <a:endParaRPr/>
            </a:p>
          </p:txBody>
        </p:sp>
      </p:grpSp>
      <p:grpSp>
        <p:nvGrpSpPr>
          <p:cNvPr id="170" name="Google Shape;170;p15"/>
          <p:cNvGrpSpPr/>
          <p:nvPr/>
        </p:nvGrpSpPr>
        <p:grpSpPr>
          <a:xfrm>
            <a:off x="4381496" y="2331267"/>
            <a:ext cx="3233194" cy="3545717"/>
            <a:chOff x="4440109" y="1694393"/>
            <a:chExt cx="3233194" cy="3545717"/>
          </a:xfrm>
        </p:grpSpPr>
        <p:sp>
          <p:nvSpPr>
            <p:cNvPr id="171" name="Google Shape;171;p15"/>
            <p:cNvSpPr txBox="1"/>
            <p:nvPr/>
          </p:nvSpPr>
          <p:spPr>
            <a:xfrm>
              <a:off x="4440109" y="3644750"/>
              <a:ext cx="3020602"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400">
                  <a:solidFill>
                    <a:schemeClr val="dk1"/>
                  </a:solidFill>
                  <a:latin typeface="Calibri"/>
                  <a:ea typeface="Calibri"/>
                  <a:cs typeface="Calibri"/>
                  <a:sym typeface="Calibri"/>
                </a:rPr>
                <a:t>Rôle </a:t>
              </a:r>
              <a:endParaRPr/>
            </a:p>
            <a:p>
              <a:pPr indent="0" lvl="0" marL="0" marR="0" rtl="0" algn="l">
                <a:spcBef>
                  <a:spcPts val="0"/>
                </a:spcBef>
                <a:spcAft>
                  <a:spcPts val="0"/>
                </a:spcAft>
                <a:buNone/>
              </a:pPr>
              <a:r>
                <a:rPr lang="fr-FR" sz="1400">
                  <a:solidFill>
                    <a:schemeClr val="dk1"/>
                  </a:solidFill>
                  <a:latin typeface="Calibri"/>
                  <a:ea typeface="Calibri"/>
                  <a:cs typeface="Calibri"/>
                  <a:sym typeface="Calibri"/>
                </a:rPr>
                <a:t>Patient en accueil de jour</a:t>
              </a:r>
              <a:endParaRPr/>
            </a:p>
          </p:txBody>
        </p:sp>
        <p:sp>
          <p:nvSpPr>
            <p:cNvPr id="172" name="Google Shape;172;p15"/>
            <p:cNvSpPr txBox="1"/>
            <p:nvPr/>
          </p:nvSpPr>
          <p:spPr>
            <a:xfrm>
              <a:off x="4440109" y="4205133"/>
              <a:ext cx="206354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400">
                  <a:solidFill>
                    <a:schemeClr val="dk1"/>
                  </a:solidFill>
                  <a:latin typeface="Calibri"/>
                  <a:ea typeface="Calibri"/>
                  <a:cs typeface="Calibri"/>
                  <a:sym typeface="Calibri"/>
                </a:rPr>
                <a:t>Buts et tâches</a:t>
              </a:r>
              <a:endParaRPr/>
            </a:p>
          </p:txBody>
        </p:sp>
        <p:sp>
          <p:nvSpPr>
            <p:cNvPr id="173" name="Google Shape;173;p15"/>
            <p:cNvSpPr txBox="1"/>
            <p:nvPr/>
          </p:nvSpPr>
          <p:spPr>
            <a:xfrm>
              <a:off x="4440109" y="4512910"/>
              <a:ext cx="3020700" cy="72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400">
                  <a:solidFill>
                    <a:schemeClr val="dk1"/>
                  </a:solidFill>
                  <a:latin typeface="Calibri"/>
                  <a:ea typeface="Calibri"/>
                  <a:cs typeface="Calibri"/>
                  <a:sym typeface="Calibri"/>
                </a:rPr>
                <a:t>Besoin d’activité, car il peut s’énerver et devenir violent sur le temps de repos</a:t>
              </a:r>
              <a:endParaRPr/>
            </a:p>
          </p:txBody>
        </p:sp>
        <p:sp>
          <p:nvSpPr>
            <p:cNvPr id="174" name="Google Shape;174;p15"/>
            <p:cNvSpPr txBox="1"/>
            <p:nvPr/>
          </p:nvSpPr>
          <p:spPr>
            <a:xfrm>
              <a:off x="4452122" y="1694393"/>
              <a:ext cx="322118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400">
                  <a:solidFill>
                    <a:schemeClr val="dk1"/>
                  </a:solidFill>
                  <a:latin typeface="Calibri"/>
                  <a:ea typeface="Calibri"/>
                  <a:cs typeface="Calibri"/>
                  <a:sym typeface="Calibri"/>
                </a:rPr>
                <a:t>Communication</a:t>
              </a:r>
              <a:endParaRPr sz="2400">
                <a:solidFill>
                  <a:schemeClr val="dk1"/>
                </a:solidFill>
                <a:latin typeface="Calibri"/>
                <a:ea typeface="Calibri"/>
                <a:cs typeface="Calibri"/>
                <a:sym typeface="Calibri"/>
              </a:endParaRPr>
            </a:p>
          </p:txBody>
        </p:sp>
        <p:sp>
          <p:nvSpPr>
            <p:cNvPr id="175" name="Google Shape;175;p15"/>
            <p:cNvSpPr txBox="1"/>
            <p:nvPr/>
          </p:nvSpPr>
          <p:spPr>
            <a:xfrm>
              <a:off x="4452122" y="1967608"/>
              <a:ext cx="3020602"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400">
                  <a:solidFill>
                    <a:schemeClr val="dk1"/>
                  </a:solidFill>
                  <a:latin typeface="Calibri"/>
                  <a:ea typeface="Calibri"/>
                  <a:cs typeface="Calibri"/>
                  <a:sym typeface="Calibri"/>
                </a:rPr>
                <a:t>Se renferme facilement sur lui-même, a du mal à aller vers les autres</a:t>
              </a:r>
              <a:endParaRPr/>
            </a:p>
          </p:txBody>
        </p:sp>
        <p:sp>
          <p:nvSpPr>
            <p:cNvPr id="176" name="Google Shape;176;p15"/>
            <p:cNvSpPr txBox="1"/>
            <p:nvPr/>
          </p:nvSpPr>
          <p:spPr>
            <a:xfrm>
              <a:off x="4440109" y="2717309"/>
              <a:ext cx="206354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400">
                  <a:solidFill>
                    <a:schemeClr val="dk1"/>
                  </a:solidFill>
                  <a:latin typeface="Calibri"/>
                  <a:ea typeface="Calibri"/>
                  <a:cs typeface="Calibri"/>
                  <a:sym typeface="Calibri"/>
                </a:rPr>
                <a:t>Buts d’expérience</a:t>
              </a:r>
              <a:endParaRPr/>
            </a:p>
          </p:txBody>
        </p:sp>
        <p:sp>
          <p:nvSpPr>
            <p:cNvPr id="177" name="Google Shape;177;p15"/>
            <p:cNvSpPr txBox="1"/>
            <p:nvPr/>
          </p:nvSpPr>
          <p:spPr>
            <a:xfrm>
              <a:off x="4440109" y="2983846"/>
              <a:ext cx="31230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400">
                  <a:solidFill>
                    <a:schemeClr val="dk1"/>
                  </a:solidFill>
                  <a:latin typeface="Calibri"/>
                  <a:ea typeface="Calibri"/>
                  <a:cs typeface="Calibri"/>
                  <a:sym typeface="Calibri"/>
                </a:rPr>
                <a:t>Activités le </a:t>
              </a:r>
              <a:r>
                <a:rPr lang="fr-FR" sz="1400">
                  <a:solidFill>
                    <a:schemeClr val="dk1"/>
                  </a:solidFill>
                  <a:latin typeface="Calibri"/>
                  <a:ea typeface="Calibri"/>
                  <a:cs typeface="Calibri"/>
                  <a:sym typeface="Calibri"/>
                </a:rPr>
                <a:t>maintenant </a:t>
              </a:r>
              <a:r>
                <a:rPr lang="fr-FR" sz="1400">
                  <a:solidFill>
                    <a:schemeClr val="dk1"/>
                  </a:solidFill>
                  <a:latin typeface="Calibri"/>
                  <a:ea typeface="Calibri"/>
                  <a:cs typeface="Calibri"/>
                  <a:sym typeface="Calibri"/>
                </a:rPr>
                <a:t>en forme</a:t>
              </a:r>
              <a:endParaRPr/>
            </a:p>
          </p:txBody>
        </p:sp>
      </p:grpSp>
      <p:cxnSp>
        <p:nvCxnSpPr>
          <p:cNvPr id="178" name="Google Shape;178;p15"/>
          <p:cNvCxnSpPr/>
          <p:nvPr/>
        </p:nvCxnSpPr>
        <p:spPr>
          <a:xfrm>
            <a:off x="7747173" y="1670130"/>
            <a:ext cx="0" cy="4803559"/>
          </a:xfrm>
          <a:prstGeom prst="straightConnector1">
            <a:avLst/>
          </a:prstGeom>
          <a:noFill/>
          <a:ln cap="flat" cmpd="sng" w="9525">
            <a:solidFill>
              <a:srgbClr val="01998D"/>
            </a:solidFill>
            <a:prstDash val="solid"/>
            <a:miter lim="800000"/>
            <a:headEnd len="sm" w="sm" type="none"/>
            <a:tailEnd len="sm" w="sm" type="none"/>
          </a:ln>
        </p:spPr>
      </p:cxnSp>
      <p:sp>
        <p:nvSpPr>
          <p:cNvPr id="179" name="Google Shape;179;p15"/>
          <p:cNvSpPr txBox="1"/>
          <p:nvPr/>
        </p:nvSpPr>
        <p:spPr>
          <a:xfrm>
            <a:off x="8075622" y="2232946"/>
            <a:ext cx="401089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dk1"/>
                </a:solidFill>
                <a:latin typeface="Calibri"/>
                <a:ea typeface="Calibri"/>
                <a:cs typeface="Calibri"/>
                <a:sym typeface="Calibri"/>
              </a:rPr>
              <a:t>Compétences technologiques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0" name="Google Shape;180;p15"/>
          <p:cNvSpPr txBox="1"/>
          <p:nvPr/>
        </p:nvSpPr>
        <p:spPr>
          <a:xfrm rot="-5400000">
            <a:off x="-377554" y="1927241"/>
            <a:ext cx="1923006" cy="5539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3000">
                <a:solidFill>
                  <a:schemeClr val="lt1"/>
                </a:solidFill>
                <a:latin typeface="Calibri"/>
                <a:ea typeface="Calibri"/>
                <a:cs typeface="Calibri"/>
                <a:sym typeface="Calibri"/>
              </a:rPr>
              <a:t>PERSONA</a:t>
            </a:r>
            <a:endParaRPr/>
          </a:p>
        </p:txBody>
      </p:sp>
      <p:pic>
        <p:nvPicPr>
          <p:cNvPr descr="Une image contenant Visage humain, personne, habits, intérieur&#10;&#10;Description générée automatiquement" id="181" name="Google Shape;181;p15"/>
          <p:cNvPicPr preferRelativeResize="0"/>
          <p:nvPr/>
        </p:nvPicPr>
        <p:blipFill rotWithShape="1">
          <a:blip r:embed="rId3">
            <a:alphaModFix/>
          </a:blip>
          <a:srcRect b="0" l="11889" r="31986" t="0"/>
          <a:stretch/>
        </p:blipFill>
        <p:spPr>
          <a:xfrm>
            <a:off x="1925620" y="1702118"/>
            <a:ext cx="1995055" cy="2369791"/>
          </a:xfrm>
          <a:prstGeom prst="rect">
            <a:avLst/>
          </a:prstGeom>
          <a:noFill/>
          <a:ln cap="flat" cmpd="sng" w="57150">
            <a:solidFill>
              <a:srgbClr val="E2B190"/>
            </a:solidFill>
            <a:prstDash val="solid"/>
            <a:miter lim="800000"/>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5" name="Shape 185"/>
        <p:cNvGrpSpPr/>
        <p:nvPr/>
      </p:nvGrpSpPr>
      <p:grpSpPr>
        <a:xfrm>
          <a:off x="0" y="0"/>
          <a:ext cx="0" cy="0"/>
          <a:chOff x="0" y="0"/>
          <a:chExt cx="0" cy="0"/>
        </a:xfrm>
      </p:grpSpPr>
      <p:sp>
        <p:nvSpPr>
          <p:cNvPr id="186" name="Google Shape;186;p16"/>
          <p:cNvSpPr/>
          <p:nvPr/>
        </p:nvSpPr>
        <p:spPr>
          <a:xfrm>
            <a:off x="0" y="0"/>
            <a:ext cx="1133061" cy="4662535"/>
          </a:xfrm>
          <a:prstGeom prst="rect">
            <a:avLst/>
          </a:prstGeom>
          <a:solidFill>
            <a:srgbClr val="E2B190"/>
          </a:solidFill>
          <a:ln cap="flat" cmpd="sng" w="12700">
            <a:solidFill>
              <a:srgbClr val="E2B1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7" name="Google Shape;187;p16"/>
          <p:cNvSpPr/>
          <p:nvPr/>
        </p:nvSpPr>
        <p:spPr>
          <a:xfrm>
            <a:off x="-1" y="4662535"/>
            <a:ext cx="1133061" cy="2195465"/>
          </a:xfrm>
          <a:prstGeom prst="rect">
            <a:avLst/>
          </a:prstGeom>
          <a:solidFill>
            <a:srgbClr val="E5DBD2"/>
          </a:solidFill>
          <a:ln cap="flat" cmpd="sng" w="12700">
            <a:solidFill>
              <a:srgbClr val="E5DBD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8" name="Google Shape;188;p16"/>
          <p:cNvSpPr/>
          <p:nvPr/>
        </p:nvSpPr>
        <p:spPr>
          <a:xfrm>
            <a:off x="414625" y="5411202"/>
            <a:ext cx="45719" cy="45719"/>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9" name="Google Shape;189;p16"/>
          <p:cNvSpPr/>
          <p:nvPr/>
        </p:nvSpPr>
        <p:spPr>
          <a:xfrm>
            <a:off x="627284" y="5411200"/>
            <a:ext cx="45719" cy="45719"/>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0" name="Google Shape;190;p16"/>
          <p:cNvSpPr/>
          <p:nvPr/>
        </p:nvSpPr>
        <p:spPr>
          <a:xfrm>
            <a:off x="410555" y="5610167"/>
            <a:ext cx="49789" cy="45721"/>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1" name="Google Shape;191;p16"/>
          <p:cNvSpPr/>
          <p:nvPr/>
        </p:nvSpPr>
        <p:spPr>
          <a:xfrm>
            <a:off x="627284" y="5610167"/>
            <a:ext cx="45719" cy="45719"/>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2" name="Google Shape;192;p16"/>
          <p:cNvSpPr/>
          <p:nvPr/>
        </p:nvSpPr>
        <p:spPr>
          <a:xfrm>
            <a:off x="410555" y="5809136"/>
            <a:ext cx="45719" cy="45719"/>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3" name="Google Shape;193;p16"/>
          <p:cNvSpPr/>
          <p:nvPr/>
        </p:nvSpPr>
        <p:spPr>
          <a:xfrm>
            <a:off x="627284" y="5809134"/>
            <a:ext cx="45719" cy="45719"/>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4" name="Google Shape;194;p16"/>
          <p:cNvSpPr/>
          <p:nvPr/>
        </p:nvSpPr>
        <p:spPr>
          <a:xfrm>
            <a:off x="1133060" y="0"/>
            <a:ext cx="11058940" cy="1372397"/>
          </a:xfrm>
          <a:prstGeom prst="rect">
            <a:avLst/>
          </a:prstGeom>
          <a:solidFill>
            <a:srgbClr val="01998D"/>
          </a:solidFill>
          <a:ln cap="flat" cmpd="sng" w="12700">
            <a:solidFill>
              <a:srgbClr val="01998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5" name="Google Shape;195;p16"/>
          <p:cNvSpPr txBox="1"/>
          <p:nvPr/>
        </p:nvSpPr>
        <p:spPr>
          <a:xfrm>
            <a:off x="2410691" y="55990"/>
            <a:ext cx="8832272" cy="124649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fr-FR" sz="3500">
                <a:solidFill>
                  <a:schemeClr val="lt1"/>
                </a:solidFill>
                <a:latin typeface="Calibri"/>
                <a:ea typeface="Calibri"/>
                <a:cs typeface="Calibri"/>
                <a:sym typeface="Calibri"/>
              </a:rPr>
              <a:t>Francescu  </a:t>
            </a:r>
            <a:endParaRPr/>
          </a:p>
          <a:p>
            <a:pPr indent="0" lvl="0" marL="0" marR="0" rtl="0" algn="ctr">
              <a:spcBef>
                <a:spcPts val="0"/>
              </a:spcBef>
              <a:spcAft>
                <a:spcPts val="0"/>
              </a:spcAft>
              <a:buNone/>
            </a:pPr>
            <a:r>
              <a:rPr i="1" lang="fr-FR" sz="2000">
                <a:solidFill>
                  <a:schemeClr val="lt1"/>
                </a:solidFill>
                <a:latin typeface="Calibri"/>
                <a:ea typeface="Calibri"/>
                <a:cs typeface="Calibri"/>
                <a:sym typeface="Calibri"/>
              </a:rPr>
              <a:t>« J’aime beaucoup les activités proposées par mon accueil de jour, particulièrement quand celles-ci sont adaptées à mes problèmes d’audition. »</a:t>
            </a:r>
            <a:endParaRPr i="1" sz="3000">
              <a:solidFill>
                <a:schemeClr val="lt1"/>
              </a:solidFill>
              <a:latin typeface="Calibri"/>
              <a:ea typeface="Calibri"/>
              <a:cs typeface="Calibri"/>
              <a:sym typeface="Calibri"/>
            </a:endParaRPr>
          </a:p>
        </p:txBody>
      </p:sp>
      <p:sp>
        <p:nvSpPr>
          <p:cNvPr id="196" name="Google Shape;196;p16"/>
          <p:cNvSpPr txBox="1"/>
          <p:nvPr/>
        </p:nvSpPr>
        <p:spPr>
          <a:xfrm>
            <a:off x="1257179" y="4563085"/>
            <a:ext cx="3140100" cy="20088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fr-FR" sz="1300">
                <a:solidFill>
                  <a:schemeClr val="dk1"/>
                </a:solidFill>
                <a:latin typeface="Calibri"/>
                <a:ea typeface="Calibri"/>
                <a:cs typeface="Calibri"/>
                <a:sym typeface="Calibri"/>
              </a:rPr>
              <a:t>Homme de 95 ans</a:t>
            </a:r>
            <a:endParaRPr/>
          </a:p>
          <a:p>
            <a:pPr indent="0" lvl="0" marL="0" marR="0" rtl="0" algn="ctr">
              <a:spcBef>
                <a:spcPts val="0"/>
              </a:spcBef>
              <a:spcAft>
                <a:spcPts val="0"/>
              </a:spcAft>
              <a:buNone/>
            </a:pPr>
            <a:r>
              <a:rPr lang="fr-FR" sz="1300">
                <a:solidFill>
                  <a:schemeClr val="dk1"/>
                </a:solidFill>
                <a:latin typeface="Calibri"/>
                <a:ea typeface="Calibri"/>
                <a:cs typeface="Calibri"/>
                <a:sym typeface="Calibri"/>
              </a:rPr>
              <a:t>Retraité, ancien berger</a:t>
            </a:r>
            <a:endParaRPr/>
          </a:p>
          <a:p>
            <a:pPr indent="0" lvl="0" marL="0" marR="0" rtl="0" algn="ctr">
              <a:lnSpc>
                <a:spcPct val="150000"/>
              </a:lnSpc>
              <a:spcBef>
                <a:spcPts val="0"/>
              </a:spcBef>
              <a:spcAft>
                <a:spcPts val="0"/>
              </a:spcAft>
              <a:buNone/>
            </a:pPr>
            <a:r>
              <a:t/>
            </a:r>
            <a:endParaRPr sz="500">
              <a:solidFill>
                <a:schemeClr val="dk1"/>
              </a:solidFill>
              <a:latin typeface="Calibri"/>
              <a:ea typeface="Calibri"/>
              <a:cs typeface="Calibri"/>
              <a:sym typeface="Calibri"/>
            </a:endParaRPr>
          </a:p>
          <a:p>
            <a:pPr indent="0" lvl="0" marL="0" marR="0" rtl="0" algn="ctr">
              <a:lnSpc>
                <a:spcPct val="150000"/>
              </a:lnSpc>
              <a:spcBef>
                <a:spcPts val="0"/>
              </a:spcBef>
              <a:spcAft>
                <a:spcPts val="0"/>
              </a:spcAft>
              <a:buNone/>
            </a:pPr>
            <a:r>
              <a:rPr b="1" lang="fr-FR" sz="1300">
                <a:solidFill>
                  <a:schemeClr val="dk1"/>
                </a:solidFill>
                <a:latin typeface="Calibri"/>
                <a:ea typeface="Calibri"/>
                <a:cs typeface="Calibri"/>
                <a:sym typeface="Calibri"/>
              </a:rPr>
              <a:t>Loisirs : </a:t>
            </a:r>
            <a:r>
              <a:rPr lang="fr-FR" sz="1300">
                <a:solidFill>
                  <a:schemeClr val="dk1"/>
                </a:solidFill>
                <a:latin typeface="Calibri"/>
                <a:ea typeface="Calibri"/>
                <a:cs typeface="Calibri"/>
                <a:sym typeface="Calibri"/>
              </a:rPr>
              <a:t>Passionné de pêche, aime regarder la télé</a:t>
            </a:r>
            <a:endParaRPr/>
          </a:p>
          <a:p>
            <a:pPr indent="0" lvl="0" marL="0" marR="0" rtl="0" algn="ctr">
              <a:lnSpc>
                <a:spcPct val="150000"/>
              </a:lnSpc>
              <a:spcBef>
                <a:spcPts val="0"/>
              </a:spcBef>
              <a:spcAft>
                <a:spcPts val="0"/>
              </a:spcAft>
              <a:buNone/>
            </a:pPr>
            <a:r>
              <a:rPr b="1" lang="fr-FR" sz="1300">
                <a:solidFill>
                  <a:schemeClr val="dk1"/>
                </a:solidFill>
                <a:latin typeface="Calibri"/>
                <a:ea typeface="Calibri"/>
                <a:cs typeface="Calibri"/>
                <a:sym typeface="Calibri"/>
              </a:rPr>
              <a:t>Pathologie :</a:t>
            </a:r>
            <a:r>
              <a:rPr lang="fr-FR" sz="1300">
                <a:solidFill>
                  <a:schemeClr val="dk1"/>
                </a:solidFill>
                <a:latin typeface="Calibri"/>
                <a:ea typeface="Calibri"/>
                <a:cs typeface="Calibri"/>
                <a:sym typeface="Calibri"/>
              </a:rPr>
              <a:t> GIR4, surdité moyenne et stade de démence initial</a:t>
            </a:r>
            <a:endParaRPr/>
          </a:p>
          <a:p>
            <a:pPr indent="0" lvl="0" marL="0" marR="0" rtl="0" algn="ctr">
              <a:lnSpc>
                <a:spcPct val="150000"/>
              </a:lnSpc>
              <a:spcBef>
                <a:spcPts val="0"/>
              </a:spcBef>
              <a:spcAft>
                <a:spcPts val="0"/>
              </a:spcAft>
              <a:buNone/>
            </a:pPr>
            <a:r>
              <a:t/>
            </a:r>
            <a:endParaRPr b="1" sz="1300">
              <a:solidFill>
                <a:schemeClr val="dk1"/>
              </a:solidFill>
              <a:latin typeface="Calibri"/>
              <a:ea typeface="Calibri"/>
              <a:cs typeface="Calibri"/>
              <a:sym typeface="Calibri"/>
            </a:endParaRPr>
          </a:p>
        </p:txBody>
      </p:sp>
      <p:grpSp>
        <p:nvGrpSpPr>
          <p:cNvPr id="197" name="Google Shape;197;p16"/>
          <p:cNvGrpSpPr/>
          <p:nvPr/>
        </p:nvGrpSpPr>
        <p:grpSpPr>
          <a:xfrm>
            <a:off x="8075623" y="2784941"/>
            <a:ext cx="3898916" cy="2236068"/>
            <a:chOff x="7818861" y="2272978"/>
            <a:chExt cx="3223860" cy="2236068"/>
          </a:xfrm>
        </p:grpSpPr>
        <p:sp>
          <p:nvSpPr>
            <p:cNvPr id="198" name="Google Shape;198;p16"/>
            <p:cNvSpPr txBox="1"/>
            <p:nvPr/>
          </p:nvSpPr>
          <p:spPr>
            <a:xfrm>
              <a:off x="7821540" y="2272978"/>
              <a:ext cx="322118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400">
                  <a:solidFill>
                    <a:schemeClr val="dk1"/>
                  </a:solidFill>
                  <a:latin typeface="Calibri"/>
                  <a:ea typeface="Calibri"/>
                  <a:cs typeface="Calibri"/>
                  <a:sym typeface="Calibri"/>
                </a:rPr>
                <a:t>Connaissance/expérience des technologies</a:t>
              </a:r>
              <a:r>
                <a:rPr lang="fr-FR" sz="2400">
                  <a:solidFill>
                    <a:schemeClr val="dk1"/>
                  </a:solidFill>
                  <a:latin typeface="Calibri"/>
                  <a:ea typeface="Calibri"/>
                  <a:cs typeface="Calibri"/>
                  <a:sym typeface="Calibri"/>
                </a:rPr>
                <a:t> </a:t>
              </a:r>
              <a:endParaRPr/>
            </a:p>
          </p:txBody>
        </p:sp>
        <p:sp>
          <p:nvSpPr>
            <p:cNvPr id="199" name="Google Shape;199;p16"/>
            <p:cNvSpPr txBox="1"/>
            <p:nvPr/>
          </p:nvSpPr>
          <p:spPr>
            <a:xfrm>
              <a:off x="7821540" y="2615739"/>
              <a:ext cx="3020700" cy="30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400">
                  <a:solidFill>
                    <a:schemeClr val="dk1"/>
                  </a:solidFill>
                  <a:latin typeface="Calibri"/>
                  <a:ea typeface="Calibri"/>
                  <a:cs typeface="Calibri"/>
                  <a:sym typeface="Calibri"/>
                </a:rPr>
                <a:t>Très peu de connaissances </a:t>
              </a:r>
              <a:endParaRPr/>
            </a:p>
          </p:txBody>
        </p:sp>
        <p:sp>
          <p:nvSpPr>
            <p:cNvPr id="200" name="Google Shape;200;p16"/>
            <p:cNvSpPr txBox="1"/>
            <p:nvPr/>
          </p:nvSpPr>
          <p:spPr>
            <a:xfrm>
              <a:off x="7818862" y="3132749"/>
              <a:ext cx="322118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400">
                  <a:solidFill>
                    <a:schemeClr val="dk1"/>
                  </a:solidFill>
                  <a:latin typeface="Calibri"/>
                  <a:ea typeface="Calibri"/>
                  <a:cs typeface="Calibri"/>
                  <a:sym typeface="Calibri"/>
                </a:rPr>
                <a:t>Usage des technologies</a:t>
              </a:r>
              <a:endParaRPr sz="2400">
                <a:solidFill>
                  <a:schemeClr val="dk1"/>
                </a:solidFill>
                <a:latin typeface="Calibri"/>
                <a:ea typeface="Calibri"/>
                <a:cs typeface="Calibri"/>
                <a:sym typeface="Calibri"/>
              </a:endParaRPr>
            </a:p>
          </p:txBody>
        </p:sp>
        <p:sp>
          <p:nvSpPr>
            <p:cNvPr id="201" name="Google Shape;201;p16"/>
            <p:cNvSpPr txBox="1"/>
            <p:nvPr/>
          </p:nvSpPr>
          <p:spPr>
            <a:xfrm>
              <a:off x="7818862" y="3426370"/>
              <a:ext cx="3020602"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400">
                  <a:solidFill>
                    <a:schemeClr val="dk1"/>
                  </a:solidFill>
                  <a:latin typeface="Calibri"/>
                  <a:ea typeface="Calibri"/>
                  <a:cs typeface="Calibri"/>
                  <a:sym typeface="Calibri"/>
                </a:rPr>
                <a:t>N’utilise ni téléphone portable, ni ordinateur.</a:t>
              </a:r>
              <a:endParaRPr/>
            </a:p>
          </p:txBody>
        </p:sp>
        <p:sp>
          <p:nvSpPr>
            <p:cNvPr id="202" name="Google Shape;202;p16"/>
            <p:cNvSpPr txBox="1"/>
            <p:nvPr/>
          </p:nvSpPr>
          <p:spPr>
            <a:xfrm>
              <a:off x="7818862" y="3895623"/>
              <a:ext cx="322118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400">
                  <a:solidFill>
                    <a:schemeClr val="dk1"/>
                  </a:solidFill>
                  <a:latin typeface="Calibri"/>
                  <a:ea typeface="Calibri"/>
                  <a:cs typeface="Calibri"/>
                  <a:sym typeface="Calibri"/>
                </a:rPr>
                <a:t>Attitude à l’égard des technologies</a:t>
              </a:r>
              <a:endParaRPr sz="2400">
                <a:solidFill>
                  <a:schemeClr val="dk1"/>
                </a:solidFill>
                <a:latin typeface="Calibri"/>
                <a:ea typeface="Calibri"/>
                <a:cs typeface="Calibri"/>
                <a:sym typeface="Calibri"/>
              </a:endParaRPr>
            </a:p>
          </p:txBody>
        </p:sp>
        <p:sp>
          <p:nvSpPr>
            <p:cNvPr id="203" name="Google Shape;203;p16"/>
            <p:cNvSpPr txBox="1"/>
            <p:nvPr/>
          </p:nvSpPr>
          <p:spPr>
            <a:xfrm>
              <a:off x="7818861" y="4201269"/>
              <a:ext cx="3020602"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400">
                  <a:solidFill>
                    <a:schemeClr val="dk1"/>
                  </a:solidFill>
                  <a:latin typeface="Calibri"/>
                  <a:ea typeface="Calibri"/>
                  <a:cs typeface="Calibri"/>
                  <a:sym typeface="Calibri"/>
                </a:rPr>
                <a:t>Réticent, évite le plus possible leur utilisation</a:t>
              </a:r>
              <a:endParaRPr/>
            </a:p>
          </p:txBody>
        </p:sp>
      </p:grpSp>
      <p:grpSp>
        <p:nvGrpSpPr>
          <p:cNvPr id="204" name="Google Shape;204;p16"/>
          <p:cNvGrpSpPr/>
          <p:nvPr/>
        </p:nvGrpSpPr>
        <p:grpSpPr>
          <a:xfrm>
            <a:off x="4381496" y="2331267"/>
            <a:ext cx="3233194" cy="3278900"/>
            <a:chOff x="4440109" y="1694393"/>
            <a:chExt cx="3233194" cy="3278900"/>
          </a:xfrm>
        </p:grpSpPr>
        <p:sp>
          <p:nvSpPr>
            <p:cNvPr id="205" name="Google Shape;205;p16"/>
            <p:cNvSpPr txBox="1"/>
            <p:nvPr/>
          </p:nvSpPr>
          <p:spPr>
            <a:xfrm>
              <a:off x="4440109" y="3644750"/>
              <a:ext cx="3020602"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400">
                  <a:solidFill>
                    <a:schemeClr val="dk1"/>
                  </a:solidFill>
                  <a:latin typeface="Calibri"/>
                  <a:ea typeface="Calibri"/>
                  <a:cs typeface="Calibri"/>
                  <a:sym typeface="Calibri"/>
                </a:rPr>
                <a:t>Rôle </a:t>
              </a:r>
              <a:endParaRPr/>
            </a:p>
            <a:p>
              <a:pPr indent="0" lvl="0" marL="0" marR="0" rtl="0" algn="l">
                <a:spcBef>
                  <a:spcPts val="0"/>
                </a:spcBef>
                <a:spcAft>
                  <a:spcPts val="0"/>
                </a:spcAft>
                <a:buNone/>
              </a:pPr>
              <a:r>
                <a:rPr lang="fr-FR" sz="1400">
                  <a:solidFill>
                    <a:schemeClr val="dk1"/>
                  </a:solidFill>
                  <a:latin typeface="Calibri"/>
                  <a:ea typeface="Calibri"/>
                  <a:cs typeface="Calibri"/>
                  <a:sym typeface="Calibri"/>
                </a:rPr>
                <a:t>Patient en accueil de jour</a:t>
              </a:r>
              <a:endParaRPr/>
            </a:p>
          </p:txBody>
        </p:sp>
        <p:sp>
          <p:nvSpPr>
            <p:cNvPr id="206" name="Google Shape;206;p16"/>
            <p:cNvSpPr txBox="1"/>
            <p:nvPr/>
          </p:nvSpPr>
          <p:spPr>
            <a:xfrm>
              <a:off x="4440109" y="4205133"/>
              <a:ext cx="206354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400">
                  <a:solidFill>
                    <a:schemeClr val="dk1"/>
                  </a:solidFill>
                  <a:latin typeface="Calibri"/>
                  <a:ea typeface="Calibri"/>
                  <a:cs typeface="Calibri"/>
                  <a:sym typeface="Calibri"/>
                </a:rPr>
                <a:t>Buts et tâches</a:t>
              </a:r>
              <a:endParaRPr/>
            </a:p>
          </p:txBody>
        </p:sp>
        <p:sp>
          <p:nvSpPr>
            <p:cNvPr id="207" name="Google Shape;207;p16"/>
            <p:cNvSpPr txBox="1"/>
            <p:nvPr/>
          </p:nvSpPr>
          <p:spPr>
            <a:xfrm>
              <a:off x="4440109" y="4450073"/>
              <a:ext cx="3020602"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400">
                  <a:solidFill>
                    <a:schemeClr val="dk1"/>
                  </a:solidFill>
                  <a:latin typeface="Calibri"/>
                  <a:ea typeface="Calibri"/>
                  <a:cs typeface="Calibri"/>
                  <a:sym typeface="Calibri"/>
                </a:rPr>
                <a:t>Profiter d’une activité qui le maintienne en forme</a:t>
              </a:r>
              <a:endParaRPr/>
            </a:p>
          </p:txBody>
        </p:sp>
        <p:sp>
          <p:nvSpPr>
            <p:cNvPr id="208" name="Google Shape;208;p16"/>
            <p:cNvSpPr txBox="1"/>
            <p:nvPr/>
          </p:nvSpPr>
          <p:spPr>
            <a:xfrm>
              <a:off x="4452122" y="1694393"/>
              <a:ext cx="322118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400">
                  <a:solidFill>
                    <a:schemeClr val="dk1"/>
                  </a:solidFill>
                  <a:latin typeface="Calibri"/>
                  <a:ea typeface="Calibri"/>
                  <a:cs typeface="Calibri"/>
                  <a:sym typeface="Calibri"/>
                </a:rPr>
                <a:t>Communication</a:t>
              </a:r>
              <a:endParaRPr sz="2400">
                <a:solidFill>
                  <a:schemeClr val="dk1"/>
                </a:solidFill>
                <a:latin typeface="Calibri"/>
                <a:ea typeface="Calibri"/>
                <a:cs typeface="Calibri"/>
                <a:sym typeface="Calibri"/>
              </a:endParaRPr>
            </a:p>
          </p:txBody>
        </p:sp>
        <p:sp>
          <p:nvSpPr>
            <p:cNvPr id="209" name="Google Shape;209;p16"/>
            <p:cNvSpPr txBox="1"/>
            <p:nvPr/>
          </p:nvSpPr>
          <p:spPr>
            <a:xfrm>
              <a:off x="4452122" y="1967608"/>
              <a:ext cx="300858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400">
                  <a:solidFill>
                    <a:schemeClr val="dk1"/>
                  </a:solidFill>
                  <a:latin typeface="Calibri"/>
                  <a:ea typeface="Calibri"/>
                  <a:cs typeface="Calibri"/>
                  <a:sym typeface="Calibri"/>
                </a:rPr>
                <a:t>Toujours souriant et agréable, la sociabilité est très importante pour lui</a:t>
              </a:r>
              <a:endParaRPr/>
            </a:p>
          </p:txBody>
        </p:sp>
        <p:sp>
          <p:nvSpPr>
            <p:cNvPr id="210" name="Google Shape;210;p16"/>
            <p:cNvSpPr txBox="1"/>
            <p:nvPr/>
          </p:nvSpPr>
          <p:spPr>
            <a:xfrm>
              <a:off x="4440109" y="2717309"/>
              <a:ext cx="206354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400">
                  <a:solidFill>
                    <a:schemeClr val="dk1"/>
                  </a:solidFill>
                  <a:latin typeface="Calibri"/>
                  <a:ea typeface="Calibri"/>
                  <a:cs typeface="Calibri"/>
                  <a:sym typeface="Calibri"/>
                </a:rPr>
                <a:t>Buts d’expérience</a:t>
              </a:r>
              <a:endParaRPr/>
            </a:p>
          </p:txBody>
        </p:sp>
        <p:sp>
          <p:nvSpPr>
            <p:cNvPr id="211" name="Google Shape;211;p16"/>
            <p:cNvSpPr txBox="1"/>
            <p:nvPr/>
          </p:nvSpPr>
          <p:spPr>
            <a:xfrm>
              <a:off x="4440109" y="2983846"/>
              <a:ext cx="312309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400">
                  <a:solidFill>
                    <a:schemeClr val="dk1"/>
                  </a:solidFill>
                  <a:latin typeface="Calibri"/>
                  <a:ea typeface="Calibri"/>
                  <a:cs typeface="Calibri"/>
                  <a:sym typeface="Calibri"/>
                </a:rPr>
                <a:t>Faire des activités ludiques qui permettent de ralentir la maladie</a:t>
              </a:r>
              <a:endParaRPr/>
            </a:p>
          </p:txBody>
        </p:sp>
      </p:grpSp>
      <p:cxnSp>
        <p:nvCxnSpPr>
          <p:cNvPr id="212" name="Google Shape;212;p16"/>
          <p:cNvCxnSpPr/>
          <p:nvPr/>
        </p:nvCxnSpPr>
        <p:spPr>
          <a:xfrm>
            <a:off x="7747173" y="1670130"/>
            <a:ext cx="0" cy="4803559"/>
          </a:xfrm>
          <a:prstGeom prst="straightConnector1">
            <a:avLst/>
          </a:prstGeom>
          <a:noFill/>
          <a:ln cap="flat" cmpd="sng" w="9525">
            <a:solidFill>
              <a:srgbClr val="01998D"/>
            </a:solidFill>
            <a:prstDash val="solid"/>
            <a:miter lim="800000"/>
            <a:headEnd len="sm" w="sm" type="none"/>
            <a:tailEnd len="sm" w="sm" type="none"/>
          </a:ln>
        </p:spPr>
      </p:cxnSp>
      <p:sp>
        <p:nvSpPr>
          <p:cNvPr id="213" name="Google Shape;213;p16"/>
          <p:cNvSpPr txBox="1"/>
          <p:nvPr/>
        </p:nvSpPr>
        <p:spPr>
          <a:xfrm>
            <a:off x="8075622" y="2232946"/>
            <a:ext cx="401089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dk1"/>
                </a:solidFill>
                <a:latin typeface="Calibri"/>
                <a:ea typeface="Calibri"/>
                <a:cs typeface="Calibri"/>
                <a:sym typeface="Calibri"/>
              </a:rPr>
              <a:t>Compétences technologiques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4" name="Google Shape;214;p16"/>
          <p:cNvSpPr txBox="1"/>
          <p:nvPr/>
        </p:nvSpPr>
        <p:spPr>
          <a:xfrm rot="-5400000">
            <a:off x="-377554" y="1927241"/>
            <a:ext cx="1923006" cy="5539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3000">
                <a:solidFill>
                  <a:schemeClr val="lt1"/>
                </a:solidFill>
                <a:latin typeface="Calibri"/>
                <a:ea typeface="Calibri"/>
                <a:cs typeface="Calibri"/>
                <a:sym typeface="Calibri"/>
              </a:rPr>
              <a:t>PERSONA</a:t>
            </a:r>
            <a:endParaRPr/>
          </a:p>
        </p:txBody>
      </p:sp>
      <p:pic>
        <p:nvPicPr>
          <p:cNvPr descr="Une image contenant Visage humain, personne, ride, habits&#10;&#10;Description générée automatiquement" id="215" name="Google Shape;215;p16"/>
          <p:cNvPicPr preferRelativeResize="0"/>
          <p:nvPr/>
        </p:nvPicPr>
        <p:blipFill rotWithShape="1">
          <a:blip r:embed="rId3">
            <a:alphaModFix/>
          </a:blip>
          <a:srcRect b="21096" l="0" r="0" t="3698"/>
          <a:stretch/>
        </p:blipFill>
        <p:spPr>
          <a:xfrm>
            <a:off x="1854857" y="1712696"/>
            <a:ext cx="1944755" cy="2417290"/>
          </a:xfrm>
          <a:prstGeom prst="rect">
            <a:avLst/>
          </a:prstGeom>
          <a:noFill/>
          <a:ln cap="flat" cmpd="sng" w="57150">
            <a:solidFill>
              <a:srgbClr val="E2B190"/>
            </a:solidFill>
            <a:prstDash val="solid"/>
            <a:miter lim="800000"/>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7"/>
          <p:cNvSpPr/>
          <p:nvPr/>
        </p:nvSpPr>
        <p:spPr>
          <a:xfrm>
            <a:off x="0" y="0"/>
            <a:ext cx="1133061" cy="4662535"/>
          </a:xfrm>
          <a:prstGeom prst="rect">
            <a:avLst/>
          </a:prstGeom>
          <a:solidFill>
            <a:srgbClr val="E2B190"/>
          </a:solidFill>
          <a:ln cap="flat" cmpd="sng" w="12700">
            <a:solidFill>
              <a:srgbClr val="E2B1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1" name="Google Shape;221;p17"/>
          <p:cNvSpPr/>
          <p:nvPr/>
        </p:nvSpPr>
        <p:spPr>
          <a:xfrm>
            <a:off x="-1" y="4662535"/>
            <a:ext cx="1133061" cy="2195465"/>
          </a:xfrm>
          <a:prstGeom prst="rect">
            <a:avLst/>
          </a:prstGeom>
          <a:solidFill>
            <a:srgbClr val="E5DBD2"/>
          </a:solidFill>
          <a:ln cap="flat" cmpd="sng" w="12700">
            <a:solidFill>
              <a:srgbClr val="E5DBD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2" name="Google Shape;222;p17"/>
          <p:cNvSpPr/>
          <p:nvPr/>
        </p:nvSpPr>
        <p:spPr>
          <a:xfrm>
            <a:off x="414625" y="5411202"/>
            <a:ext cx="45719" cy="45719"/>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3" name="Google Shape;223;p17"/>
          <p:cNvSpPr/>
          <p:nvPr/>
        </p:nvSpPr>
        <p:spPr>
          <a:xfrm>
            <a:off x="627284" y="5411200"/>
            <a:ext cx="45719" cy="45719"/>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4" name="Google Shape;224;p17"/>
          <p:cNvSpPr/>
          <p:nvPr/>
        </p:nvSpPr>
        <p:spPr>
          <a:xfrm>
            <a:off x="410555" y="5610167"/>
            <a:ext cx="49789" cy="45721"/>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5" name="Google Shape;225;p17"/>
          <p:cNvSpPr/>
          <p:nvPr/>
        </p:nvSpPr>
        <p:spPr>
          <a:xfrm>
            <a:off x="627284" y="5610167"/>
            <a:ext cx="45719" cy="45719"/>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6" name="Google Shape;226;p17"/>
          <p:cNvSpPr/>
          <p:nvPr/>
        </p:nvSpPr>
        <p:spPr>
          <a:xfrm>
            <a:off x="410555" y="5809136"/>
            <a:ext cx="45719" cy="45719"/>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7" name="Google Shape;227;p17"/>
          <p:cNvSpPr/>
          <p:nvPr/>
        </p:nvSpPr>
        <p:spPr>
          <a:xfrm>
            <a:off x="627284" y="5809134"/>
            <a:ext cx="45719" cy="45719"/>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8" name="Google Shape;228;p17"/>
          <p:cNvSpPr/>
          <p:nvPr/>
        </p:nvSpPr>
        <p:spPr>
          <a:xfrm>
            <a:off x="1133060" y="0"/>
            <a:ext cx="11058940" cy="1372397"/>
          </a:xfrm>
          <a:prstGeom prst="rect">
            <a:avLst/>
          </a:prstGeom>
          <a:solidFill>
            <a:srgbClr val="01998D"/>
          </a:solidFill>
          <a:ln cap="flat" cmpd="sng" w="12700">
            <a:solidFill>
              <a:srgbClr val="01998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9" name="Google Shape;229;p17"/>
          <p:cNvSpPr txBox="1"/>
          <p:nvPr/>
        </p:nvSpPr>
        <p:spPr>
          <a:xfrm rot="-5400000">
            <a:off x="-377554" y="1927241"/>
            <a:ext cx="1923006" cy="5539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3000">
                <a:solidFill>
                  <a:schemeClr val="lt1"/>
                </a:solidFill>
                <a:latin typeface="Calibri"/>
                <a:ea typeface="Calibri"/>
                <a:cs typeface="Calibri"/>
                <a:sym typeface="Calibri"/>
              </a:rPr>
              <a:t>SCÉNARIO</a:t>
            </a:r>
            <a:endParaRPr/>
          </a:p>
        </p:txBody>
      </p:sp>
      <p:sp>
        <p:nvSpPr>
          <p:cNvPr id="230" name="Google Shape;230;p17"/>
          <p:cNvSpPr txBox="1"/>
          <p:nvPr/>
        </p:nvSpPr>
        <p:spPr>
          <a:xfrm>
            <a:off x="2246394" y="370727"/>
            <a:ext cx="8832272" cy="63094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fr-FR" sz="3500">
                <a:solidFill>
                  <a:schemeClr val="lt1"/>
                </a:solidFill>
                <a:latin typeface="Calibri"/>
                <a:ea typeface="Calibri"/>
                <a:cs typeface="Calibri"/>
                <a:sym typeface="Calibri"/>
              </a:rPr>
              <a:t>Ajout d’un accueilli</a:t>
            </a:r>
            <a:endParaRPr i="1" sz="3000">
              <a:solidFill>
                <a:schemeClr val="lt1"/>
              </a:solidFill>
              <a:latin typeface="Calibri"/>
              <a:ea typeface="Calibri"/>
              <a:cs typeface="Calibri"/>
              <a:sym typeface="Calibri"/>
            </a:endParaRPr>
          </a:p>
        </p:txBody>
      </p:sp>
      <p:sp>
        <p:nvSpPr>
          <p:cNvPr id="231" name="Google Shape;231;p17"/>
          <p:cNvSpPr txBox="1"/>
          <p:nvPr/>
        </p:nvSpPr>
        <p:spPr>
          <a:xfrm>
            <a:off x="1767118" y="2438814"/>
            <a:ext cx="581760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600">
                <a:solidFill>
                  <a:schemeClr val="dk1"/>
                </a:solidFill>
                <a:latin typeface="Calibri"/>
                <a:ea typeface="Calibri"/>
                <a:cs typeface="Calibri"/>
                <a:sym typeface="Calibri"/>
              </a:rPr>
              <a:t>Utilisateur : </a:t>
            </a:r>
            <a:r>
              <a:rPr lang="fr-FR" sz="1600">
                <a:solidFill>
                  <a:schemeClr val="dk1"/>
                </a:solidFill>
                <a:latin typeface="Calibri"/>
                <a:ea typeface="Calibri"/>
                <a:cs typeface="Calibri"/>
                <a:sym typeface="Calibri"/>
              </a:rPr>
              <a:t>Persona Anne, aide-soignante de l’accueil de jour</a:t>
            </a:r>
            <a:endParaRPr/>
          </a:p>
        </p:txBody>
      </p:sp>
      <p:sp>
        <p:nvSpPr>
          <p:cNvPr id="232" name="Google Shape;232;p17"/>
          <p:cNvSpPr txBox="1"/>
          <p:nvPr/>
        </p:nvSpPr>
        <p:spPr>
          <a:xfrm>
            <a:off x="2605027" y="3141091"/>
            <a:ext cx="8796900" cy="21858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fr-FR" sz="1600">
                <a:solidFill>
                  <a:schemeClr val="dk1"/>
                </a:solidFill>
                <a:latin typeface="Calibri"/>
                <a:ea typeface="Calibri"/>
                <a:cs typeface="Calibri"/>
                <a:sym typeface="Calibri"/>
              </a:rPr>
              <a:t>« J'accueille Bernard, un nouvel arrivant, pour cela, je réalise un premier rendez-vous. Bernard est dans mon bureau avec sa famille pour cet entretien et ils me communiquent toutes les informations nécessaires à la création de son dossier. Je réalise un bilan psychomoteur, les raccompagne lui et sa famille, et retourne ensuite dans mon bureau terminer le dossier. Je l’ajoute dans la base de données de QuizFlash. Pour cela, je rentre son nom, son prénom, certaines de ses pathologies, le stade de sa maladie et ses différents centres d’intérêts pour obtenir des tests adaptés. »</a:t>
            </a:r>
            <a:endParaRPr/>
          </a:p>
        </p:txBody>
      </p:sp>
      <p:sp>
        <p:nvSpPr>
          <p:cNvPr id="233" name="Google Shape;233;p17"/>
          <p:cNvSpPr txBox="1"/>
          <p:nvPr/>
        </p:nvSpPr>
        <p:spPr>
          <a:xfrm>
            <a:off x="1767121" y="3141100"/>
            <a:ext cx="8448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600">
                <a:solidFill>
                  <a:schemeClr val="dk1"/>
                </a:solidFill>
                <a:latin typeface="Calibri"/>
                <a:ea typeface="Calibri"/>
                <a:cs typeface="Calibri"/>
                <a:sym typeface="Calibri"/>
              </a:rPr>
              <a:t>Anne :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8"/>
          <p:cNvSpPr/>
          <p:nvPr/>
        </p:nvSpPr>
        <p:spPr>
          <a:xfrm>
            <a:off x="0" y="0"/>
            <a:ext cx="1133061" cy="4662535"/>
          </a:xfrm>
          <a:prstGeom prst="rect">
            <a:avLst/>
          </a:prstGeom>
          <a:solidFill>
            <a:srgbClr val="E2B190"/>
          </a:solidFill>
          <a:ln cap="flat" cmpd="sng" w="12700">
            <a:solidFill>
              <a:srgbClr val="E2B1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9" name="Google Shape;239;p18"/>
          <p:cNvSpPr/>
          <p:nvPr/>
        </p:nvSpPr>
        <p:spPr>
          <a:xfrm>
            <a:off x="-1" y="4662535"/>
            <a:ext cx="1133061" cy="2195465"/>
          </a:xfrm>
          <a:prstGeom prst="rect">
            <a:avLst/>
          </a:prstGeom>
          <a:solidFill>
            <a:srgbClr val="E5DBD2"/>
          </a:solidFill>
          <a:ln cap="flat" cmpd="sng" w="12700">
            <a:solidFill>
              <a:srgbClr val="E5DBD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0" name="Google Shape;240;p18"/>
          <p:cNvSpPr/>
          <p:nvPr/>
        </p:nvSpPr>
        <p:spPr>
          <a:xfrm>
            <a:off x="414625" y="5411202"/>
            <a:ext cx="45719" cy="45719"/>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1" name="Google Shape;241;p18"/>
          <p:cNvSpPr/>
          <p:nvPr/>
        </p:nvSpPr>
        <p:spPr>
          <a:xfrm>
            <a:off x="627284" y="5411200"/>
            <a:ext cx="45719" cy="45719"/>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2" name="Google Shape;242;p18"/>
          <p:cNvSpPr/>
          <p:nvPr/>
        </p:nvSpPr>
        <p:spPr>
          <a:xfrm>
            <a:off x="410555" y="5610167"/>
            <a:ext cx="49789" cy="45721"/>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3" name="Google Shape;243;p18"/>
          <p:cNvSpPr/>
          <p:nvPr/>
        </p:nvSpPr>
        <p:spPr>
          <a:xfrm>
            <a:off x="627284" y="5610167"/>
            <a:ext cx="45719" cy="45719"/>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4" name="Google Shape;244;p18"/>
          <p:cNvSpPr/>
          <p:nvPr/>
        </p:nvSpPr>
        <p:spPr>
          <a:xfrm>
            <a:off x="410555" y="5809136"/>
            <a:ext cx="45719" cy="45719"/>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5" name="Google Shape;245;p18"/>
          <p:cNvSpPr/>
          <p:nvPr/>
        </p:nvSpPr>
        <p:spPr>
          <a:xfrm>
            <a:off x="627284" y="5809134"/>
            <a:ext cx="45719" cy="45719"/>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6" name="Google Shape;246;p18"/>
          <p:cNvSpPr/>
          <p:nvPr/>
        </p:nvSpPr>
        <p:spPr>
          <a:xfrm>
            <a:off x="1133060" y="0"/>
            <a:ext cx="11058940" cy="1372397"/>
          </a:xfrm>
          <a:prstGeom prst="rect">
            <a:avLst/>
          </a:prstGeom>
          <a:solidFill>
            <a:srgbClr val="01998D"/>
          </a:solidFill>
          <a:ln cap="flat" cmpd="sng" w="12700">
            <a:solidFill>
              <a:srgbClr val="01998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7" name="Google Shape;247;p18"/>
          <p:cNvSpPr txBox="1"/>
          <p:nvPr/>
        </p:nvSpPr>
        <p:spPr>
          <a:xfrm rot="-5400000">
            <a:off x="-377554" y="1927241"/>
            <a:ext cx="1923006" cy="5539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3000">
                <a:solidFill>
                  <a:schemeClr val="lt1"/>
                </a:solidFill>
                <a:latin typeface="Calibri"/>
                <a:ea typeface="Calibri"/>
                <a:cs typeface="Calibri"/>
                <a:sym typeface="Calibri"/>
              </a:rPr>
              <a:t>SCÉNARIO</a:t>
            </a:r>
            <a:endParaRPr/>
          </a:p>
        </p:txBody>
      </p:sp>
      <p:sp>
        <p:nvSpPr>
          <p:cNvPr id="248" name="Google Shape;248;p18"/>
          <p:cNvSpPr txBox="1"/>
          <p:nvPr/>
        </p:nvSpPr>
        <p:spPr>
          <a:xfrm>
            <a:off x="2246394" y="370727"/>
            <a:ext cx="8832272" cy="63094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fr-FR" sz="3500">
                <a:solidFill>
                  <a:schemeClr val="lt1"/>
                </a:solidFill>
                <a:latin typeface="Calibri"/>
                <a:ea typeface="Calibri"/>
                <a:cs typeface="Calibri"/>
                <a:sym typeface="Calibri"/>
              </a:rPr>
              <a:t>Création d’une activité </a:t>
            </a:r>
            <a:endParaRPr i="1" sz="3000">
              <a:solidFill>
                <a:schemeClr val="lt1"/>
              </a:solidFill>
              <a:latin typeface="Calibri"/>
              <a:ea typeface="Calibri"/>
              <a:cs typeface="Calibri"/>
              <a:sym typeface="Calibri"/>
            </a:endParaRPr>
          </a:p>
        </p:txBody>
      </p:sp>
      <p:sp>
        <p:nvSpPr>
          <p:cNvPr id="249" name="Google Shape;249;p18"/>
          <p:cNvSpPr txBox="1"/>
          <p:nvPr/>
        </p:nvSpPr>
        <p:spPr>
          <a:xfrm>
            <a:off x="1767118" y="2438814"/>
            <a:ext cx="581760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600">
                <a:solidFill>
                  <a:schemeClr val="dk1"/>
                </a:solidFill>
                <a:latin typeface="Calibri"/>
                <a:ea typeface="Calibri"/>
                <a:cs typeface="Calibri"/>
                <a:sym typeface="Calibri"/>
              </a:rPr>
              <a:t>Utilisateur : </a:t>
            </a:r>
            <a:r>
              <a:rPr lang="fr-FR" sz="1600">
                <a:solidFill>
                  <a:schemeClr val="dk1"/>
                </a:solidFill>
                <a:latin typeface="Calibri"/>
                <a:ea typeface="Calibri"/>
                <a:cs typeface="Calibri"/>
                <a:sym typeface="Calibri"/>
              </a:rPr>
              <a:t>Persona Anne, aide-soignante de l’accueil de jour</a:t>
            </a:r>
            <a:endParaRPr/>
          </a:p>
        </p:txBody>
      </p:sp>
      <p:sp>
        <p:nvSpPr>
          <p:cNvPr id="250" name="Google Shape;250;p18"/>
          <p:cNvSpPr txBox="1"/>
          <p:nvPr/>
        </p:nvSpPr>
        <p:spPr>
          <a:xfrm>
            <a:off x="2605027" y="3141091"/>
            <a:ext cx="8796900" cy="21858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fr-FR" sz="1600">
                <a:solidFill>
                  <a:schemeClr val="dk1"/>
                </a:solidFill>
                <a:latin typeface="Calibri"/>
                <a:ea typeface="Calibri"/>
                <a:cs typeface="Calibri"/>
                <a:sym typeface="Calibri"/>
              </a:rPr>
              <a:t>« </a:t>
            </a:r>
            <a:r>
              <a:rPr lang="fr-FR" sz="1600">
                <a:solidFill>
                  <a:schemeClr val="dk1"/>
                </a:solidFill>
                <a:latin typeface="Calibri"/>
                <a:ea typeface="Calibri"/>
                <a:cs typeface="Calibri"/>
                <a:sym typeface="Calibri"/>
              </a:rPr>
              <a:t>Je suis sur un temps de création des activités pour les résidents. Francescu a réalisé toutes les activités qui pouvaient lui être proposées, je dois donc lui en créer de nouvelles. Je vais me servir de QuizFlash regroupant l’ensemble des accueillis avec de nombreuses informations les concernant. Je me lance dans la création d’un quiz sur le thème de la pêche, le site me propose différents types de questions (sonore, illustrée, etc.), j’ajoute un ensemble de questions en alternant les types. Ainsi, une activité sera disponible au moment où il faudra en proposer à Francescu. »</a:t>
            </a:r>
            <a:endParaRPr/>
          </a:p>
        </p:txBody>
      </p:sp>
      <p:sp>
        <p:nvSpPr>
          <p:cNvPr id="251" name="Google Shape;251;p18"/>
          <p:cNvSpPr txBox="1"/>
          <p:nvPr/>
        </p:nvSpPr>
        <p:spPr>
          <a:xfrm>
            <a:off x="1767121" y="3141100"/>
            <a:ext cx="7779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600">
                <a:solidFill>
                  <a:schemeClr val="dk1"/>
                </a:solidFill>
                <a:latin typeface="Calibri"/>
                <a:ea typeface="Calibri"/>
                <a:cs typeface="Calibri"/>
                <a:sym typeface="Calibri"/>
              </a:rPr>
              <a:t>Anne :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19"/>
          <p:cNvSpPr/>
          <p:nvPr/>
        </p:nvSpPr>
        <p:spPr>
          <a:xfrm>
            <a:off x="0" y="0"/>
            <a:ext cx="1133061" cy="4662535"/>
          </a:xfrm>
          <a:prstGeom prst="rect">
            <a:avLst/>
          </a:prstGeom>
          <a:solidFill>
            <a:srgbClr val="E2B190"/>
          </a:solidFill>
          <a:ln cap="flat" cmpd="sng" w="12700">
            <a:solidFill>
              <a:srgbClr val="E2B1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7" name="Google Shape;257;p19"/>
          <p:cNvSpPr/>
          <p:nvPr/>
        </p:nvSpPr>
        <p:spPr>
          <a:xfrm>
            <a:off x="-1" y="4662535"/>
            <a:ext cx="1133061" cy="2195465"/>
          </a:xfrm>
          <a:prstGeom prst="rect">
            <a:avLst/>
          </a:prstGeom>
          <a:solidFill>
            <a:srgbClr val="E5DBD2"/>
          </a:solidFill>
          <a:ln cap="flat" cmpd="sng" w="12700">
            <a:solidFill>
              <a:srgbClr val="E5DBD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8" name="Google Shape;258;p19"/>
          <p:cNvSpPr/>
          <p:nvPr/>
        </p:nvSpPr>
        <p:spPr>
          <a:xfrm>
            <a:off x="414625" y="5411202"/>
            <a:ext cx="45719" cy="45719"/>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9" name="Google Shape;259;p19"/>
          <p:cNvSpPr/>
          <p:nvPr/>
        </p:nvSpPr>
        <p:spPr>
          <a:xfrm>
            <a:off x="627283" y="5411200"/>
            <a:ext cx="45719" cy="45719"/>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0" name="Google Shape;260;p19"/>
          <p:cNvSpPr/>
          <p:nvPr/>
        </p:nvSpPr>
        <p:spPr>
          <a:xfrm>
            <a:off x="410555" y="5610167"/>
            <a:ext cx="49789" cy="45721"/>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1" name="Google Shape;261;p19"/>
          <p:cNvSpPr/>
          <p:nvPr/>
        </p:nvSpPr>
        <p:spPr>
          <a:xfrm>
            <a:off x="627284" y="5610167"/>
            <a:ext cx="45719" cy="45719"/>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2" name="Google Shape;262;p19"/>
          <p:cNvSpPr/>
          <p:nvPr/>
        </p:nvSpPr>
        <p:spPr>
          <a:xfrm>
            <a:off x="410555" y="5809136"/>
            <a:ext cx="45719" cy="45719"/>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3" name="Google Shape;263;p19"/>
          <p:cNvSpPr/>
          <p:nvPr/>
        </p:nvSpPr>
        <p:spPr>
          <a:xfrm>
            <a:off x="627284" y="5809134"/>
            <a:ext cx="45719" cy="45719"/>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4" name="Google Shape;264;p19"/>
          <p:cNvSpPr/>
          <p:nvPr/>
        </p:nvSpPr>
        <p:spPr>
          <a:xfrm>
            <a:off x="1133060" y="0"/>
            <a:ext cx="11058940" cy="1372397"/>
          </a:xfrm>
          <a:prstGeom prst="rect">
            <a:avLst/>
          </a:prstGeom>
          <a:solidFill>
            <a:srgbClr val="01998D"/>
          </a:solidFill>
          <a:ln cap="flat" cmpd="sng" w="12700">
            <a:solidFill>
              <a:srgbClr val="01998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5" name="Google Shape;265;p19"/>
          <p:cNvSpPr txBox="1"/>
          <p:nvPr/>
        </p:nvSpPr>
        <p:spPr>
          <a:xfrm rot="-5400000">
            <a:off x="-377554" y="1927241"/>
            <a:ext cx="1923006" cy="5539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3000">
                <a:solidFill>
                  <a:schemeClr val="lt1"/>
                </a:solidFill>
                <a:latin typeface="Calibri"/>
                <a:ea typeface="Calibri"/>
                <a:cs typeface="Calibri"/>
                <a:sym typeface="Calibri"/>
              </a:rPr>
              <a:t>SCÉNARIO</a:t>
            </a:r>
            <a:endParaRPr/>
          </a:p>
        </p:txBody>
      </p:sp>
      <p:sp>
        <p:nvSpPr>
          <p:cNvPr id="266" name="Google Shape;266;p19"/>
          <p:cNvSpPr txBox="1"/>
          <p:nvPr/>
        </p:nvSpPr>
        <p:spPr>
          <a:xfrm>
            <a:off x="2246394" y="370727"/>
            <a:ext cx="8832272" cy="63094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fr-FR" sz="3500">
                <a:solidFill>
                  <a:schemeClr val="lt1"/>
                </a:solidFill>
                <a:latin typeface="Calibri"/>
                <a:ea typeface="Calibri"/>
                <a:cs typeface="Calibri"/>
                <a:sym typeface="Calibri"/>
              </a:rPr>
              <a:t>Visualisation de l’évolution</a:t>
            </a:r>
            <a:endParaRPr i="1" sz="3000">
              <a:solidFill>
                <a:schemeClr val="lt1"/>
              </a:solidFill>
              <a:latin typeface="Calibri"/>
              <a:ea typeface="Calibri"/>
              <a:cs typeface="Calibri"/>
              <a:sym typeface="Calibri"/>
            </a:endParaRPr>
          </a:p>
        </p:txBody>
      </p:sp>
      <p:sp>
        <p:nvSpPr>
          <p:cNvPr id="267" name="Google Shape;267;p19"/>
          <p:cNvSpPr txBox="1"/>
          <p:nvPr/>
        </p:nvSpPr>
        <p:spPr>
          <a:xfrm>
            <a:off x="1767118" y="2438814"/>
            <a:ext cx="581760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600">
                <a:solidFill>
                  <a:schemeClr val="dk1"/>
                </a:solidFill>
                <a:latin typeface="Calibri"/>
                <a:ea typeface="Calibri"/>
                <a:cs typeface="Calibri"/>
                <a:sym typeface="Calibri"/>
              </a:rPr>
              <a:t>Utilisateur : </a:t>
            </a:r>
            <a:r>
              <a:rPr lang="fr-FR" sz="1600">
                <a:solidFill>
                  <a:schemeClr val="dk1"/>
                </a:solidFill>
                <a:latin typeface="Calibri"/>
                <a:ea typeface="Calibri"/>
                <a:cs typeface="Calibri"/>
                <a:sym typeface="Calibri"/>
              </a:rPr>
              <a:t>Persona Anne, aide-soignante de l’accueil de jour</a:t>
            </a:r>
            <a:endParaRPr/>
          </a:p>
        </p:txBody>
      </p:sp>
      <p:sp>
        <p:nvSpPr>
          <p:cNvPr id="268" name="Google Shape;268;p19"/>
          <p:cNvSpPr txBox="1"/>
          <p:nvPr/>
        </p:nvSpPr>
        <p:spPr>
          <a:xfrm>
            <a:off x="2605027" y="3141091"/>
            <a:ext cx="8796900" cy="18162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fr-FR" sz="1600">
                <a:solidFill>
                  <a:schemeClr val="dk1"/>
                </a:solidFill>
                <a:latin typeface="Calibri"/>
                <a:ea typeface="Calibri"/>
                <a:cs typeface="Calibri"/>
                <a:sym typeface="Calibri"/>
              </a:rPr>
              <a:t>« </a:t>
            </a:r>
            <a:r>
              <a:rPr lang="fr-FR" sz="1600">
                <a:solidFill>
                  <a:schemeClr val="dk1"/>
                </a:solidFill>
                <a:latin typeface="Calibri"/>
                <a:ea typeface="Calibri"/>
                <a:cs typeface="Calibri"/>
                <a:sym typeface="Calibri"/>
              </a:rPr>
              <a:t>Martine a réalisé plusieurs activités sur QuizFlash, je vais donc observer son évolution avec les résultats qui sont enregistrés dans le site. Durant chaque activité, les données de la session sont collectées afin que je puisse y accéder pour les analyser ultérieurement. Je peux alors visualiser l’évolution de Martine et ainsi adapter au mieux l’activité pour cette accueillie. Si j’observe qu’elle n’est plus en capacité de répondre à certaines questions, je les retire. »</a:t>
            </a:r>
            <a:endParaRPr/>
          </a:p>
        </p:txBody>
      </p:sp>
      <p:sp>
        <p:nvSpPr>
          <p:cNvPr id="269" name="Google Shape;269;p19"/>
          <p:cNvSpPr txBox="1"/>
          <p:nvPr/>
        </p:nvSpPr>
        <p:spPr>
          <a:xfrm>
            <a:off x="1767125" y="3141100"/>
            <a:ext cx="8379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600">
                <a:solidFill>
                  <a:schemeClr val="dk1"/>
                </a:solidFill>
                <a:latin typeface="Calibri"/>
                <a:ea typeface="Calibri"/>
                <a:cs typeface="Calibri"/>
                <a:sym typeface="Calibri"/>
              </a:rPr>
              <a:t>Anne :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0"/>
          <p:cNvSpPr/>
          <p:nvPr/>
        </p:nvSpPr>
        <p:spPr>
          <a:xfrm>
            <a:off x="0" y="0"/>
            <a:ext cx="1133061" cy="4662535"/>
          </a:xfrm>
          <a:prstGeom prst="rect">
            <a:avLst/>
          </a:prstGeom>
          <a:solidFill>
            <a:srgbClr val="E2B190"/>
          </a:solidFill>
          <a:ln cap="flat" cmpd="sng" w="12700">
            <a:solidFill>
              <a:srgbClr val="E2B1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5" name="Google Shape;275;p20"/>
          <p:cNvSpPr/>
          <p:nvPr/>
        </p:nvSpPr>
        <p:spPr>
          <a:xfrm>
            <a:off x="-1" y="4662535"/>
            <a:ext cx="1133061" cy="2195465"/>
          </a:xfrm>
          <a:prstGeom prst="rect">
            <a:avLst/>
          </a:prstGeom>
          <a:solidFill>
            <a:srgbClr val="E5DBD2"/>
          </a:solidFill>
          <a:ln cap="flat" cmpd="sng" w="12700">
            <a:solidFill>
              <a:srgbClr val="E5DBD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6" name="Google Shape;276;p20"/>
          <p:cNvSpPr/>
          <p:nvPr/>
        </p:nvSpPr>
        <p:spPr>
          <a:xfrm>
            <a:off x="414625" y="5411202"/>
            <a:ext cx="45719" cy="45719"/>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7" name="Google Shape;277;p20"/>
          <p:cNvSpPr/>
          <p:nvPr/>
        </p:nvSpPr>
        <p:spPr>
          <a:xfrm>
            <a:off x="627284" y="5411200"/>
            <a:ext cx="45719" cy="45719"/>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8" name="Google Shape;278;p20"/>
          <p:cNvSpPr/>
          <p:nvPr/>
        </p:nvSpPr>
        <p:spPr>
          <a:xfrm>
            <a:off x="410555" y="5610167"/>
            <a:ext cx="49789" cy="45721"/>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9" name="Google Shape;279;p20"/>
          <p:cNvSpPr/>
          <p:nvPr/>
        </p:nvSpPr>
        <p:spPr>
          <a:xfrm>
            <a:off x="627284" y="5610167"/>
            <a:ext cx="45719" cy="45719"/>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0" name="Google Shape;280;p20"/>
          <p:cNvSpPr/>
          <p:nvPr/>
        </p:nvSpPr>
        <p:spPr>
          <a:xfrm>
            <a:off x="410555" y="5809136"/>
            <a:ext cx="45719" cy="45719"/>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1" name="Google Shape;281;p20"/>
          <p:cNvSpPr/>
          <p:nvPr/>
        </p:nvSpPr>
        <p:spPr>
          <a:xfrm>
            <a:off x="627284" y="5809134"/>
            <a:ext cx="45719" cy="45719"/>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2" name="Google Shape;282;p20"/>
          <p:cNvSpPr/>
          <p:nvPr/>
        </p:nvSpPr>
        <p:spPr>
          <a:xfrm>
            <a:off x="1133060" y="0"/>
            <a:ext cx="11058940" cy="1372397"/>
          </a:xfrm>
          <a:prstGeom prst="rect">
            <a:avLst/>
          </a:prstGeom>
          <a:solidFill>
            <a:srgbClr val="01998D"/>
          </a:solidFill>
          <a:ln cap="flat" cmpd="sng" w="12700">
            <a:solidFill>
              <a:srgbClr val="01998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3" name="Google Shape;283;p20"/>
          <p:cNvSpPr txBox="1"/>
          <p:nvPr/>
        </p:nvSpPr>
        <p:spPr>
          <a:xfrm rot="-5400000">
            <a:off x="-377554" y="1927241"/>
            <a:ext cx="1923006" cy="5539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3000">
                <a:solidFill>
                  <a:schemeClr val="lt1"/>
                </a:solidFill>
                <a:latin typeface="Calibri"/>
                <a:ea typeface="Calibri"/>
                <a:cs typeface="Calibri"/>
                <a:sym typeface="Calibri"/>
              </a:rPr>
              <a:t>SCÉNARIO</a:t>
            </a:r>
            <a:endParaRPr/>
          </a:p>
        </p:txBody>
      </p:sp>
      <p:sp>
        <p:nvSpPr>
          <p:cNvPr id="284" name="Google Shape;284;p20"/>
          <p:cNvSpPr txBox="1"/>
          <p:nvPr/>
        </p:nvSpPr>
        <p:spPr>
          <a:xfrm>
            <a:off x="2246394" y="370727"/>
            <a:ext cx="8832272" cy="63094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fr-FR" sz="3500">
                <a:solidFill>
                  <a:schemeClr val="lt1"/>
                </a:solidFill>
                <a:latin typeface="Calibri"/>
                <a:ea typeface="Calibri"/>
                <a:cs typeface="Calibri"/>
                <a:sym typeface="Calibri"/>
              </a:rPr>
              <a:t>Faire l’activité</a:t>
            </a:r>
            <a:endParaRPr/>
          </a:p>
        </p:txBody>
      </p:sp>
      <p:sp>
        <p:nvSpPr>
          <p:cNvPr id="285" name="Google Shape;285;p20"/>
          <p:cNvSpPr txBox="1"/>
          <p:nvPr/>
        </p:nvSpPr>
        <p:spPr>
          <a:xfrm>
            <a:off x="1767118" y="2438814"/>
            <a:ext cx="581760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600">
                <a:solidFill>
                  <a:schemeClr val="dk1"/>
                </a:solidFill>
                <a:latin typeface="Calibri"/>
                <a:ea typeface="Calibri"/>
                <a:cs typeface="Calibri"/>
                <a:sym typeface="Calibri"/>
              </a:rPr>
              <a:t>Utilisateur : </a:t>
            </a:r>
            <a:r>
              <a:rPr lang="fr-FR" sz="1600">
                <a:solidFill>
                  <a:schemeClr val="dk1"/>
                </a:solidFill>
                <a:latin typeface="Calibri"/>
                <a:ea typeface="Calibri"/>
                <a:cs typeface="Calibri"/>
                <a:sym typeface="Calibri"/>
              </a:rPr>
              <a:t>Persona Anne, aide-soignante de l’accueil de jour</a:t>
            </a:r>
            <a:endParaRPr/>
          </a:p>
        </p:txBody>
      </p:sp>
      <p:sp>
        <p:nvSpPr>
          <p:cNvPr id="286" name="Google Shape;286;p20"/>
          <p:cNvSpPr txBox="1"/>
          <p:nvPr/>
        </p:nvSpPr>
        <p:spPr>
          <a:xfrm>
            <a:off x="2605027" y="3141091"/>
            <a:ext cx="8796900" cy="25551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fr-FR" sz="1600">
                <a:solidFill>
                  <a:schemeClr val="dk1"/>
                </a:solidFill>
                <a:latin typeface="Calibri"/>
                <a:ea typeface="Calibri"/>
                <a:cs typeface="Calibri"/>
                <a:sym typeface="Calibri"/>
              </a:rPr>
              <a:t>« </a:t>
            </a:r>
            <a:r>
              <a:rPr lang="fr-FR" sz="1600">
                <a:solidFill>
                  <a:schemeClr val="dk1"/>
                </a:solidFill>
                <a:latin typeface="Calibri"/>
                <a:ea typeface="Calibri"/>
                <a:cs typeface="Calibri"/>
                <a:sym typeface="Calibri"/>
              </a:rPr>
              <a:t>Un accueilli présente un trouble du comportement. Je tente de le rassurer, mais le trouble persiste. Je lui propose donc de faire une activité flash (de moins de quinze minutes). Pour cela, je l’installe à l’ordinateur et je démarre QuizFlash. Je sélectionne son profil, et je lance un quiz sur un thème qu’il apprécie. Des questions musicales, illustrées et textuelles lui sont posées. Lorsqu’il se trompe, la proposition qu’il avait sélectionnée disparaît, de sorte qu'il trouve la réponse de lui-même, sans lui donner </a:t>
            </a:r>
            <a:r>
              <a:rPr lang="fr-FR" sz="1600">
                <a:solidFill>
                  <a:schemeClr val="dk1"/>
                </a:solidFill>
                <a:latin typeface="Calibri"/>
                <a:ea typeface="Calibri"/>
                <a:cs typeface="Calibri"/>
                <a:sym typeface="Calibri"/>
              </a:rPr>
              <a:t>l'impression</a:t>
            </a:r>
            <a:r>
              <a:rPr lang="fr-FR" sz="1600">
                <a:solidFill>
                  <a:schemeClr val="dk1"/>
                </a:solidFill>
                <a:latin typeface="Calibri"/>
                <a:ea typeface="Calibri"/>
                <a:cs typeface="Calibri"/>
                <a:sym typeface="Calibri"/>
              </a:rPr>
              <a:t> d'échec. Il est encouragé à chaque bonne réponse et une fois l’activité terminée, il est félicité quelle que soit sa performance. »</a:t>
            </a:r>
            <a:endParaRPr/>
          </a:p>
        </p:txBody>
      </p:sp>
      <p:sp>
        <p:nvSpPr>
          <p:cNvPr id="287" name="Google Shape;287;p20"/>
          <p:cNvSpPr txBox="1"/>
          <p:nvPr/>
        </p:nvSpPr>
        <p:spPr>
          <a:xfrm>
            <a:off x="1767121" y="3141100"/>
            <a:ext cx="7800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600">
                <a:solidFill>
                  <a:schemeClr val="dk1"/>
                </a:solidFill>
                <a:latin typeface="Calibri"/>
                <a:ea typeface="Calibri"/>
                <a:cs typeface="Calibri"/>
                <a:sym typeface="Calibri"/>
              </a:rPr>
              <a:t>Anne :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1"/>
          <p:cNvSpPr/>
          <p:nvPr/>
        </p:nvSpPr>
        <p:spPr>
          <a:xfrm>
            <a:off x="0" y="0"/>
            <a:ext cx="1133061" cy="4662535"/>
          </a:xfrm>
          <a:prstGeom prst="rect">
            <a:avLst/>
          </a:prstGeom>
          <a:solidFill>
            <a:srgbClr val="E2B190"/>
          </a:solidFill>
          <a:ln cap="flat" cmpd="sng" w="12700">
            <a:solidFill>
              <a:srgbClr val="E2B1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3" name="Google Shape;293;p21"/>
          <p:cNvSpPr/>
          <p:nvPr/>
        </p:nvSpPr>
        <p:spPr>
          <a:xfrm>
            <a:off x="-1" y="4662535"/>
            <a:ext cx="1133061" cy="2195465"/>
          </a:xfrm>
          <a:prstGeom prst="rect">
            <a:avLst/>
          </a:prstGeom>
          <a:solidFill>
            <a:srgbClr val="E5DBD2"/>
          </a:solidFill>
          <a:ln cap="flat" cmpd="sng" w="12700">
            <a:solidFill>
              <a:srgbClr val="E5DBD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4" name="Google Shape;294;p21"/>
          <p:cNvSpPr/>
          <p:nvPr/>
        </p:nvSpPr>
        <p:spPr>
          <a:xfrm>
            <a:off x="414625" y="5411202"/>
            <a:ext cx="45719" cy="45719"/>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5" name="Google Shape;295;p21"/>
          <p:cNvSpPr/>
          <p:nvPr/>
        </p:nvSpPr>
        <p:spPr>
          <a:xfrm>
            <a:off x="627284" y="5411200"/>
            <a:ext cx="45719" cy="45719"/>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6" name="Google Shape;296;p21"/>
          <p:cNvSpPr/>
          <p:nvPr/>
        </p:nvSpPr>
        <p:spPr>
          <a:xfrm>
            <a:off x="410555" y="5610167"/>
            <a:ext cx="49789" cy="45721"/>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7" name="Google Shape;297;p21"/>
          <p:cNvSpPr/>
          <p:nvPr/>
        </p:nvSpPr>
        <p:spPr>
          <a:xfrm>
            <a:off x="627284" y="5610167"/>
            <a:ext cx="45719" cy="45719"/>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8" name="Google Shape;298;p21"/>
          <p:cNvSpPr/>
          <p:nvPr/>
        </p:nvSpPr>
        <p:spPr>
          <a:xfrm>
            <a:off x="410555" y="5809136"/>
            <a:ext cx="45719" cy="45719"/>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9" name="Google Shape;299;p21"/>
          <p:cNvSpPr/>
          <p:nvPr/>
        </p:nvSpPr>
        <p:spPr>
          <a:xfrm>
            <a:off x="627284" y="5809134"/>
            <a:ext cx="45719" cy="45719"/>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0" name="Google Shape;300;p21"/>
          <p:cNvSpPr/>
          <p:nvPr/>
        </p:nvSpPr>
        <p:spPr>
          <a:xfrm>
            <a:off x="1133060" y="0"/>
            <a:ext cx="11058940" cy="1372397"/>
          </a:xfrm>
          <a:prstGeom prst="rect">
            <a:avLst/>
          </a:prstGeom>
          <a:solidFill>
            <a:srgbClr val="01998D"/>
          </a:solidFill>
          <a:ln cap="flat" cmpd="sng" w="12700">
            <a:solidFill>
              <a:srgbClr val="01998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1" name="Google Shape;301;p21"/>
          <p:cNvSpPr txBox="1"/>
          <p:nvPr/>
        </p:nvSpPr>
        <p:spPr>
          <a:xfrm rot="-5400000">
            <a:off x="-377554" y="1927241"/>
            <a:ext cx="1923006" cy="5539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3000">
                <a:solidFill>
                  <a:schemeClr val="lt1"/>
                </a:solidFill>
                <a:latin typeface="Calibri"/>
                <a:ea typeface="Calibri"/>
                <a:cs typeface="Calibri"/>
                <a:sym typeface="Calibri"/>
              </a:rPr>
              <a:t>SCÉNARIO</a:t>
            </a:r>
            <a:endParaRPr/>
          </a:p>
        </p:txBody>
      </p:sp>
      <p:sp>
        <p:nvSpPr>
          <p:cNvPr id="302" name="Google Shape;302;p21"/>
          <p:cNvSpPr txBox="1"/>
          <p:nvPr/>
        </p:nvSpPr>
        <p:spPr>
          <a:xfrm>
            <a:off x="2246394" y="370727"/>
            <a:ext cx="8832272" cy="63094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fr-FR" sz="3500">
                <a:solidFill>
                  <a:schemeClr val="lt1"/>
                </a:solidFill>
                <a:latin typeface="Calibri"/>
                <a:ea typeface="Calibri"/>
                <a:cs typeface="Calibri"/>
                <a:sym typeface="Calibri"/>
              </a:rPr>
              <a:t>Faire l’activité</a:t>
            </a:r>
            <a:endParaRPr/>
          </a:p>
        </p:txBody>
      </p:sp>
      <p:sp>
        <p:nvSpPr>
          <p:cNvPr id="303" name="Google Shape;303;p21"/>
          <p:cNvSpPr txBox="1"/>
          <p:nvPr/>
        </p:nvSpPr>
        <p:spPr>
          <a:xfrm>
            <a:off x="1767118" y="2438814"/>
            <a:ext cx="58176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600">
                <a:solidFill>
                  <a:schemeClr val="dk1"/>
                </a:solidFill>
                <a:latin typeface="Calibri"/>
                <a:ea typeface="Calibri"/>
                <a:cs typeface="Calibri"/>
                <a:sym typeface="Calibri"/>
              </a:rPr>
              <a:t>Utilisateur : </a:t>
            </a:r>
            <a:r>
              <a:rPr lang="fr-FR" sz="1600">
                <a:solidFill>
                  <a:schemeClr val="dk1"/>
                </a:solidFill>
                <a:latin typeface="Calibri"/>
                <a:ea typeface="Calibri"/>
                <a:cs typeface="Calibri"/>
                <a:sym typeface="Calibri"/>
              </a:rPr>
              <a:t>Persona Martine, résidente de l’accueil de jour</a:t>
            </a:r>
            <a:endParaRPr/>
          </a:p>
        </p:txBody>
      </p:sp>
      <p:sp>
        <p:nvSpPr>
          <p:cNvPr id="304" name="Google Shape;304;p21"/>
          <p:cNvSpPr txBox="1"/>
          <p:nvPr/>
        </p:nvSpPr>
        <p:spPr>
          <a:xfrm>
            <a:off x="2715427" y="3141091"/>
            <a:ext cx="8796900" cy="18162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fr-FR" sz="1600">
                <a:solidFill>
                  <a:schemeClr val="dk1"/>
                </a:solidFill>
                <a:latin typeface="Calibri"/>
                <a:ea typeface="Calibri"/>
                <a:cs typeface="Calibri"/>
                <a:sym typeface="Calibri"/>
              </a:rPr>
              <a:t>« </a:t>
            </a:r>
            <a:r>
              <a:rPr lang="fr-FR" sz="1600">
                <a:solidFill>
                  <a:schemeClr val="dk1"/>
                </a:solidFill>
                <a:latin typeface="Calibri"/>
                <a:ea typeface="Calibri"/>
                <a:cs typeface="Calibri"/>
                <a:sym typeface="Calibri"/>
              </a:rPr>
              <a:t>Je suis anxieuse durant un temps de repos, alors Anne me propose de réaliser un quiz sur QuizFlash. Anne me signale que l’activité parlera de culture et de théâtre. J</a:t>
            </a:r>
            <a:r>
              <a:rPr lang="fr-FR" sz="1600">
                <a:solidFill>
                  <a:schemeClr val="dk1"/>
                </a:solidFill>
                <a:latin typeface="Calibri"/>
                <a:ea typeface="Calibri"/>
                <a:cs typeface="Calibri"/>
                <a:sym typeface="Calibri"/>
              </a:rPr>
              <a:t>e</a:t>
            </a:r>
            <a:r>
              <a:rPr lang="fr-FR" sz="1600">
                <a:solidFill>
                  <a:schemeClr val="dk1"/>
                </a:solidFill>
                <a:latin typeface="Calibri"/>
                <a:ea typeface="Calibri"/>
                <a:cs typeface="Calibri"/>
                <a:sym typeface="Calibri"/>
              </a:rPr>
              <a:t> commence ce quiz, il y a plein de questions différentes, certaines avec du son et d’autres avec du texte ou des images. Mais dans tous les cas</a:t>
            </a:r>
            <a:r>
              <a:rPr lang="fr-FR" sz="1600">
                <a:solidFill>
                  <a:schemeClr val="dk1"/>
                </a:solidFill>
                <a:latin typeface="Calibri"/>
                <a:ea typeface="Calibri"/>
                <a:cs typeface="Calibri"/>
                <a:sym typeface="Calibri"/>
              </a:rPr>
              <a:t>, elles</a:t>
            </a:r>
            <a:r>
              <a:rPr lang="fr-FR" sz="1600">
                <a:solidFill>
                  <a:schemeClr val="dk1"/>
                </a:solidFill>
                <a:latin typeface="Calibri"/>
                <a:ea typeface="Calibri"/>
                <a:cs typeface="Calibri"/>
                <a:sym typeface="Calibri"/>
              </a:rPr>
              <a:t> sont toutes adaptées à ma vision. Je termine cette activité, le site me félicite</a:t>
            </a:r>
            <a:r>
              <a:rPr lang="fr-FR" sz="1600">
                <a:solidFill>
                  <a:schemeClr val="dk1"/>
                </a:solidFill>
                <a:latin typeface="Calibri"/>
                <a:ea typeface="Calibri"/>
                <a:cs typeface="Calibri"/>
                <a:sym typeface="Calibri"/>
              </a:rPr>
              <a:t>, car</a:t>
            </a:r>
            <a:r>
              <a:rPr lang="fr-FR" sz="1600">
                <a:solidFill>
                  <a:schemeClr val="dk1"/>
                </a:solidFill>
                <a:latin typeface="Calibri"/>
                <a:ea typeface="Calibri"/>
                <a:cs typeface="Calibri"/>
                <a:sym typeface="Calibri"/>
              </a:rPr>
              <a:t> j’ai réussi à répondre à </a:t>
            </a:r>
            <a:r>
              <a:rPr lang="fr-FR" sz="1600">
                <a:solidFill>
                  <a:schemeClr val="dk1"/>
                </a:solidFill>
                <a:latin typeface="Calibri"/>
                <a:ea typeface="Calibri"/>
                <a:cs typeface="Calibri"/>
                <a:sym typeface="Calibri"/>
              </a:rPr>
              <a:t>toutes</a:t>
            </a:r>
            <a:r>
              <a:rPr lang="fr-FR" sz="1600">
                <a:solidFill>
                  <a:schemeClr val="dk1"/>
                </a:solidFill>
                <a:latin typeface="Calibri"/>
                <a:ea typeface="Calibri"/>
                <a:cs typeface="Calibri"/>
                <a:sym typeface="Calibri"/>
              </a:rPr>
              <a:t> les questions et je me sens apaisée. »</a:t>
            </a:r>
            <a:endParaRPr/>
          </a:p>
        </p:txBody>
      </p:sp>
      <p:sp>
        <p:nvSpPr>
          <p:cNvPr id="305" name="Google Shape;305;p21"/>
          <p:cNvSpPr txBox="1"/>
          <p:nvPr/>
        </p:nvSpPr>
        <p:spPr>
          <a:xfrm>
            <a:off x="1767131" y="3141100"/>
            <a:ext cx="9483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600">
                <a:solidFill>
                  <a:schemeClr val="dk1"/>
                </a:solidFill>
                <a:latin typeface="Calibri"/>
                <a:ea typeface="Calibri"/>
                <a:cs typeface="Calibri"/>
                <a:sym typeface="Calibri"/>
              </a:rPr>
              <a:t>Martine :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