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5"/>
  </p:notesMasterIdLst>
  <p:sldIdLst>
    <p:sldId id="256" r:id="rId3"/>
    <p:sldId id="263" r:id="rId4"/>
    <p:sldId id="264" r:id="rId5"/>
    <p:sldId id="270" r:id="rId6"/>
    <p:sldId id="262" r:id="rId7"/>
    <p:sldId id="265" r:id="rId8"/>
    <p:sldId id="269" r:id="rId9"/>
    <p:sldId id="268" r:id="rId10"/>
    <p:sldId id="266" r:id="rId11"/>
    <p:sldId id="267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D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65" autoAdjust="0"/>
  </p:normalViewPr>
  <p:slideViewPr>
    <p:cSldViewPr snapToGrid="0" snapToObjects="1">
      <p:cViewPr>
        <p:scale>
          <a:sx n="103" d="100"/>
          <a:sy n="103" d="100"/>
        </p:scale>
        <p:origin x="-9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5105;&#30340;&#30005;&#33041;Mac:Users:guoxiaodong:Documents:&#25968;&#25454;&#24211;&#25805;&#20316;:coredata-sqlite3&#27979;&#35797;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5105;&#30340;&#30005;&#33041;Mac:Users:guoxiaodong:Documents:&#25968;&#25454;&#24211;&#25805;&#20316;:coredata-sqlite3&#27979;&#35797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core_data写</c:v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numRef>
              <c:f>工作表1!$A$4:$A$22</c:f>
              <c:numCache>
                <c:formatCode>General</c:formatCode>
                <c:ptCount val="19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</c:numCache>
            </c:numRef>
          </c:cat>
          <c:val>
            <c:numRef>
              <c:f>工作表1!$D$4:$D$22</c:f>
              <c:numCache>
                <c:formatCode>@</c:formatCode>
                <c:ptCount val="19"/>
                <c:pt idx="0">
                  <c:v>0.0228</c:v>
                </c:pt>
                <c:pt idx="1">
                  <c:v>0.0357</c:v>
                </c:pt>
                <c:pt idx="2">
                  <c:v>0.0499</c:v>
                </c:pt>
                <c:pt idx="3">
                  <c:v>0.0649</c:v>
                </c:pt>
                <c:pt idx="4">
                  <c:v>0.0779</c:v>
                </c:pt>
                <c:pt idx="5">
                  <c:v>0.0911</c:v>
                </c:pt>
                <c:pt idx="6">
                  <c:v>0.1055</c:v>
                </c:pt>
                <c:pt idx="7">
                  <c:v>0.1185</c:v>
                </c:pt>
                <c:pt idx="8">
                  <c:v>0.1344</c:v>
                </c:pt>
                <c:pt idx="9">
                  <c:v>0.1468</c:v>
                </c:pt>
                <c:pt idx="10">
                  <c:v>0.2906</c:v>
                </c:pt>
                <c:pt idx="11">
                  <c:v>0.4204</c:v>
                </c:pt>
                <c:pt idx="12">
                  <c:v>0.5586</c:v>
                </c:pt>
                <c:pt idx="13">
                  <c:v>0.6956</c:v>
                </c:pt>
                <c:pt idx="14">
                  <c:v>0.8299</c:v>
                </c:pt>
                <c:pt idx="15">
                  <c:v>0.9837</c:v>
                </c:pt>
                <c:pt idx="16">
                  <c:v>1.1427</c:v>
                </c:pt>
                <c:pt idx="17">
                  <c:v>1.2461</c:v>
                </c:pt>
                <c:pt idx="18">
                  <c:v>1.3907</c:v>
                </c:pt>
              </c:numCache>
            </c:numRef>
          </c:val>
          <c:smooth val="0"/>
        </c:ser>
        <c:ser>
          <c:idx val="1"/>
          <c:order val="1"/>
          <c:tx>
            <c:v>sqlite3写</c:v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工作表1!$A$4:$A$22</c:f>
              <c:numCache>
                <c:formatCode>General</c:formatCode>
                <c:ptCount val="19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</c:numCache>
            </c:numRef>
          </c:cat>
          <c:val>
            <c:numRef>
              <c:f>工作表1!$E$4:$E$22</c:f>
              <c:numCache>
                <c:formatCode>@</c:formatCode>
                <c:ptCount val="19"/>
                <c:pt idx="0">
                  <c:v>0.027</c:v>
                </c:pt>
                <c:pt idx="1">
                  <c:v>0.0296</c:v>
                </c:pt>
                <c:pt idx="2">
                  <c:v>0.0339</c:v>
                </c:pt>
                <c:pt idx="3">
                  <c:v>0.0387</c:v>
                </c:pt>
                <c:pt idx="4">
                  <c:v>0.0355</c:v>
                </c:pt>
                <c:pt idx="5">
                  <c:v>0.0418</c:v>
                </c:pt>
                <c:pt idx="6">
                  <c:v>0.0451</c:v>
                </c:pt>
                <c:pt idx="7">
                  <c:v>0.0448</c:v>
                </c:pt>
                <c:pt idx="8">
                  <c:v>0.0496</c:v>
                </c:pt>
                <c:pt idx="9">
                  <c:v>0.0508</c:v>
                </c:pt>
                <c:pt idx="10">
                  <c:v>0.0812</c:v>
                </c:pt>
                <c:pt idx="11">
                  <c:v>0.0987</c:v>
                </c:pt>
                <c:pt idx="12">
                  <c:v>0.1243</c:v>
                </c:pt>
                <c:pt idx="13">
                  <c:v>0.1473</c:v>
                </c:pt>
                <c:pt idx="14">
                  <c:v>0.1742</c:v>
                </c:pt>
                <c:pt idx="15">
                  <c:v>0.1984</c:v>
                </c:pt>
                <c:pt idx="16">
                  <c:v>0.2402</c:v>
                </c:pt>
                <c:pt idx="17">
                  <c:v>0.2453</c:v>
                </c:pt>
                <c:pt idx="18">
                  <c:v>0.2631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7212248"/>
        <c:axId val="2076311912"/>
      </c:lineChart>
      <c:catAx>
        <c:axId val="2077212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6311912"/>
        <c:crosses val="autoZero"/>
        <c:auto val="1"/>
        <c:lblAlgn val="ctr"/>
        <c:lblOffset val="100"/>
        <c:noMultiLvlLbl val="0"/>
      </c:catAx>
      <c:valAx>
        <c:axId val="2076311912"/>
        <c:scaling>
          <c:orientation val="minMax"/>
        </c:scaling>
        <c:delete val="0"/>
        <c:axPos val="l"/>
        <c:majorGridlines/>
        <c:numFmt formatCode="@" sourceLinked="1"/>
        <c:majorTickMark val="out"/>
        <c:minorTickMark val="none"/>
        <c:tickLblPos val="nextTo"/>
        <c:crossAx val="2077212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3GS</c:v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工作表1!$A$26:$A$44</c:f>
              <c:numCache>
                <c:formatCode>General</c:formatCode>
                <c:ptCount val="19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</c:numCache>
            </c:numRef>
          </c:cat>
          <c:val>
            <c:numRef>
              <c:f>工作表1!$B$26:$B$44</c:f>
              <c:numCache>
                <c:formatCode>General</c:formatCode>
                <c:ptCount val="19"/>
                <c:pt idx="0">
                  <c:v>0.0366</c:v>
                </c:pt>
                <c:pt idx="1">
                  <c:v>0.0667</c:v>
                </c:pt>
                <c:pt idx="2">
                  <c:v>0.0717</c:v>
                </c:pt>
                <c:pt idx="3">
                  <c:v>0.1003</c:v>
                </c:pt>
                <c:pt idx="4">
                  <c:v>0.1206</c:v>
                </c:pt>
                <c:pt idx="5">
                  <c:v>0.1375</c:v>
                </c:pt>
                <c:pt idx="6">
                  <c:v>0.1619</c:v>
                </c:pt>
                <c:pt idx="7">
                  <c:v>0.1786</c:v>
                </c:pt>
                <c:pt idx="8">
                  <c:v>0.2003</c:v>
                </c:pt>
                <c:pt idx="9">
                  <c:v>0.2172</c:v>
                </c:pt>
                <c:pt idx="10">
                  <c:v>0.4065</c:v>
                </c:pt>
                <c:pt idx="11">
                  <c:v>0.5963</c:v>
                </c:pt>
                <c:pt idx="12">
                  <c:v>0.7891</c:v>
                </c:pt>
                <c:pt idx="13">
                  <c:v>0.9891</c:v>
                </c:pt>
                <c:pt idx="14">
                  <c:v>1.1738</c:v>
                </c:pt>
                <c:pt idx="15">
                  <c:v>1.3621</c:v>
                </c:pt>
                <c:pt idx="16">
                  <c:v>1.5589</c:v>
                </c:pt>
                <c:pt idx="17">
                  <c:v>1.7545</c:v>
                </c:pt>
                <c:pt idx="18">
                  <c:v>1.9501</c:v>
                </c:pt>
              </c:numCache>
            </c:numRef>
          </c:val>
          <c:smooth val="0"/>
        </c:ser>
        <c:ser>
          <c:idx val="1"/>
          <c:order val="1"/>
          <c:tx>
            <c:v>iPhone4</c:v>
          </c:tx>
          <c:spPr>
            <a:ln>
              <a:solidFill>
                <a:srgbClr val="FB2DFF"/>
              </a:solidFill>
            </a:ln>
          </c:spPr>
          <c:marker>
            <c:symbol val="none"/>
          </c:marker>
          <c:cat>
            <c:numRef>
              <c:f>工作表1!$A$26:$A$44</c:f>
              <c:numCache>
                <c:formatCode>General</c:formatCode>
                <c:ptCount val="19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</c:numCache>
            </c:numRef>
          </c:cat>
          <c:val>
            <c:numRef>
              <c:f>工作表1!$C$26:$C$44</c:f>
              <c:numCache>
                <c:formatCode>@</c:formatCode>
                <c:ptCount val="19"/>
                <c:pt idx="0">
                  <c:v>0.0228</c:v>
                </c:pt>
                <c:pt idx="1">
                  <c:v>0.0357</c:v>
                </c:pt>
                <c:pt idx="2">
                  <c:v>0.0499</c:v>
                </c:pt>
                <c:pt idx="3">
                  <c:v>0.0649</c:v>
                </c:pt>
                <c:pt idx="4">
                  <c:v>0.0779</c:v>
                </c:pt>
                <c:pt idx="5">
                  <c:v>0.0911</c:v>
                </c:pt>
                <c:pt idx="6">
                  <c:v>0.1055</c:v>
                </c:pt>
                <c:pt idx="7">
                  <c:v>0.1185</c:v>
                </c:pt>
                <c:pt idx="8">
                  <c:v>0.1344</c:v>
                </c:pt>
                <c:pt idx="9">
                  <c:v>0.1468</c:v>
                </c:pt>
                <c:pt idx="10">
                  <c:v>0.2906</c:v>
                </c:pt>
                <c:pt idx="11">
                  <c:v>0.4204</c:v>
                </c:pt>
                <c:pt idx="12">
                  <c:v>0.5586</c:v>
                </c:pt>
                <c:pt idx="13">
                  <c:v>0.6956</c:v>
                </c:pt>
                <c:pt idx="14">
                  <c:v>0.8299</c:v>
                </c:pt>
                <c:pt idx="15">
                  <c:v>0.9837</c:v>
                </c:pt>
                <c:pt idx="16">
                  <c:v>1.1427</c:v>
                </c:pt>
                <c:pt idx="17">
                  <c:v>1.2461</c:v>
                </c:pt>
                <c:pt idx="18">
                  <c:v>1.3907</c:v>
                </c:pt>
              </c:numCache>
            </c:numRef>
          </c:val>
          <c:smooth val="0"/>
        </c:ser>
        <c:ser>
          <c:idx val="2"/>
          <c:order val="2"/>
          <c:tx>
            <c:v>4s</c:v>
          </c:tx>
          <c:spPr>
            <a:ln>
              <a:solidFill>
                <a:srgbClr val="008000"/>
              </a:solidFill>
            </a:ln>
          </c:spPr>
          <c:marker>
            <c:symbol val="none"/>
          </c:marker>
          <c:cat>
            <c:numRef>
              <c:f>工作表1!$A$26:$A$44</c:f>
              <c:numCache>
                <c:formatCode>General</c:formatCode>
                <c:ptCount val="19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</c:numCache>
            </c:numRef>
          </c:cat>
          <c:val>
            <c:numRef>
              <c:f>工作表1!$D$26:$D$44</c:f>
              <c:numCache>
                <c:formatCode>General</c:formatCode>
                <c:ptCount val="19"/>
                <c:pt idx="0">
                  <c:v>0.0136</c:v>
                </c:pt>
                <c:pt idx="1">
                  <c:v>0.0267</c:v>
                </c:pt>
                <c:pt idx="2">
                  <c:v>0.0365</c:v>
                </c:pt>
                <c:pt idx="3">
                  <c:v>0.0479</c:v>
                </c:pt>
                <c:pt idx="4">
                  <c:v>0.0574</c:v>
                </c:pt>
                <c:pt idx="5">
                  <c:v>0.0682</c:v>
                </c:pt>
                <c:pt idx="6">
                  <c:v>0.0773</c:v>
                </c:pt>
                <c:pt idx="7">
                  <c:v>0.0873</c:v>
                </c:pt>
                <c:pt idx="8">
                  <c:v>0.0972</c:v>
                </c:pt>
                <c:pt idx="9">
                  <c:v>0.1072</c:v>
                </c:pt>
                <c:pt idx="10">
                  <c:v>0.2057</c:v>
                </c:pt>
                <c:pt idx="11">
                  <c:v>0.3045</c:v>
                </c:pt>
                <c:pt idx="12">
                  <c:v>0.3991</c:v>
                </c:pt>
                <c:pt idx="13">
                  <c:v>0.4945</c:v>
                </c:pt>
                <c:pt idx="14">
                  <c:v>0.5951</c:v>
                </c:pt>
                <c:pt idx="15">
                  <c:v>0.6911</c:v>
                </c:pt>
                <c:pt idx="16">
                  <c:v>0.7896</c:v>
                </c:pt>
                <c:pt idx="17">
                  <c:v>0.8903</c:v>
                </c:pt>
                <c:pt idx="18">
                  <c:v>0.9847</c:v>
                </c:pt>
              </c:numCache>
            </c:numRef>
          </c:val>
          <c:smooth val="0"/>
        </c:ser>
        <c:ser>
          <c:idx val="3"/>
          <c:order val="3"/>
          <c:tx>
            <c:v>iPhone5</c:v>
          </c:tx>
          <c:marker>
            <c:symbol val="none"/>
          </c:marker>
          <c:cat>
            <c:numRef>
              <c:f>工作表1!$A$26:$A$44</c:f>
              <c:numCache>
                <c:formatCode>General</c:formatCode>
                <c:ptCount val="19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200.0</c:v>
                </c:pt>
                <c:pt idx="11">
                  <c:v>300.0</c:v>
                </c:pt>
                <c:pt idx="12">
                  <c:v>400.0</c:v>
                </c:pt>
                <c:pt idx="13">
                  <c:v>500.0</c:v>
                </c:pt>
                <c:pt idx="14">
                  <c:v>600.0</c:v>
                </c:pt>
                <c:pt idx="15">
                  <c:v>700.0</c:v>
                </c:pt>
                <c:pt idx="16">
                  <c:v>800.0</c:v>
                </c:pt>
                <c:pt idx="17">
                  <c:v>900.0</c:v>
                </c:pt>
                <c:pt idx="18">
                  <c:v>1000.0</c:v>
                </c:pt>
              </c:numCache>
            </c:numRef>
          </c:cat>
          <c:val>
            <c:numRef>
              <c:f>工作表1!$E$26:$E$44</c:f>
              <c:numCache>
                <c:formatCode>General</c:formatCode>
                <c:ptCount val="19"/>
                <c:pt idx="0">
                  <c:v>0.0095</c:v>
                </c:pt>
                <c:pt idx="1">
                  <c:v>0.0173</c:v>
                </c:pt>
                <c:pt idx="2">
                  <c:v>0.0216</c:v>
                </c:pt>
                <c:pt idx="3">
                  <c:v>0.0273</c:v>
                </c:pt>
                <c:pt idx="4">
                  <c:v>0.0353</c:v>
                </c:pt>
                <c:pt idx="5">
                  <c:v>0.0421</c:v>
                </c:pt>
                <c:pt idx="6">
                  <c:v>0.0478</c:v>
                </c:pt>
                <c:pt idx="7">
                  <c:v>0.0543</c:v>
                </c:pt>
                <c:pt idx="8">
                  <c:v>0.0603</c:v>
                </c:pt>
                <c:pt idx="9">
                  <c:v>0.0664</c:v>
                </c:pt>
                <c:pt idx="10">
                  <c:v>0.1244</c:v>
                </c:pt>
                <c:pt idx="11">
                  <c:v>0.1759</c:v>
                </c:pt>
                <c:pt idx="12">
                  <c:v>0.2271</c:v>
                </c:pt>
                <c:pt idx="13">
                  <c:v>0.2755</c:v>
                </c:pt>
                <c:pt idx="14">
                  <c:v>0.3257</c:v>
                </c:pt>
                <c:pt idx="15">
                  <c:v>0.3766</c:v>
                </c:pt>
                <c:pt idx="16">
                  <c:v>0.4279</c:v>
                </c:pt>
                <c:pt idx="17">
                  <c:v>0.4782</c:v>
                </c:pt>
                <c:pt idx="18">
                  <c:v>0.5301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102792"/>
        <c:axId val="2106105912"/>
      </c:lineChart>
      <c:catAx>
        <c:axId val="2106102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6105912"/>
        <c:crosses val="autoZero"/>
        <c:auto val="1"/>
        <c:lblAlgn val="ctr"/>
        <c:lblOffset val="100"/>
        <c:noMultiLvlLbl val="0"/>
      </c:catAx>
      <c:valAx>
        <c:axId val="2106105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6102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34E2-D5DC-A442-8360-D1E845EC1E92}" type="datetimeFigureOut">
              <a:rPr kumimoji="1" lang="zh-CN" altLang="en-US" smtClean="0"/>
              <a:t>13-6-18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0082-1C69-3B4E-B29C-B9D50FF53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97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Data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将数据库行转换为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对象（托管对象）来实现，这样无需任何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知识就能操作他们。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Data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设计模式中的模型层，一般需要在设备上存储结构化数据时，考虑使用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或是序列化等方法，而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Data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是这两种方法的混合体，并增加了一些功能，提供了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强大威力，但是用起来又和序列化一样简单。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Data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能将应用程序中的对象直接保存到数据库中，无需进行复杂的查询，也无需确保对象的属性名和数据库字段名对应，这一切都由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Data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完成。</a:t>
            </a:r>
            <a:endParaRPr kumimoji="1" lang="zh-CN" altLang="en-US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0082-1C69-3B4E-B29C-B9D50FF5340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86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组是一个成员组织很好的中心。实习生也有、工作几年的也有、也不乏老油条啊。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两条信令，“创建讨论组”和“邀请讨论组的人”。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带着联系人一起创建，一条信令。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组是一个成员组织很好的中心。实习生也有、工作几年的也有、也不乏老油条啊。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两条信令，“创建讨论组”和“邀请讨论组的人”。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带着联系人一起创建，一条信令。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组是一个成员组织很好的中心。实习生也有、工作几年的也有、也不乏老油条啊。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两条信令，“创建讨论组”和“邀请讨论组的人”。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带着联系人一起创建，一条信令。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组是一个成员组织很好的中心。实习生也有、工作几年的也有、也不乏老油条啊。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两条信令，“创建讨论组”和“邀请讨论组的人”。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带着联系人一起创建，一条信令。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组是一个成员组织很好的中心。实习生也有、工作几年的也有、也不乏老油条啊。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两条信令，“创建讨论组”和“邀请讨论组的人”。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带着联系人一起创建，一条信令。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组是一个成员组织很好的中心。实习生也有、工作几年的也有、也不乏老油条啊。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两条信令，“创建讨论组”和“邀请讨论组的人”。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带着联系人一起创建，一条信令。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组是一个成员组织很好的中心。实习生也有、工作几年的也有、也不乏老油条啊。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两条信令，“创建讨论组”和“邀请讨论组的人”。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带着联系人一起创建，一条信令。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组是一个成员组织很好的中心。实习生也有、工作几年的也有、也不乏老油条啊。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两条信令，“创建讨论组”和“邀请讨论组的人”。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带着联系人一起创建，一条信令。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组是一个成员组织很好的中心。实习生也有、工作几年的也有、也不乏老油条啊。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两条信令，“创建讨论组”和“邀请讨论组的人”。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带着联系人一起创建，一条信令。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组是一个成员组织很好的中心。实习生也有、工作几年的也有、也不乏老油条啊。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两条信令，“创建讨论组”和“邀请讨论组的人”。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带着联系人一起创建，一条信令。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组是一个成员组织很好的中心。实习生也有、工作几年的也有、也不乏老油条啊。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两条信令，“创建讨论组”和“邀请讨论组的人”。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带着联系人一起创建，一条信令。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:\工作学习\PPT\PPT素材\121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75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2E0A-A557-4F07-9F9A-17E3A8B28816}" type="slidenum">
              <a:rPr lang="en-US" altLang="zh-CN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73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9015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176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06394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34247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1553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219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4964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389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14663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115888"/>
            <a:ext cx="2090737" cy="6010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119813" cy="6010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21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3" Type="http://schemas.openxmlformats.org/officeDocument/2006/relationships/image" Target="../media/image14.png"/><Relationship Id="rId14" Type="http://schemas.openxmlformats.org/officeDocument/2006/relationships/image" Target="../media/image15.jpeg"/><Relationship Id="rId15" Type="http://schemas.openxmlformats.org/officeDocument/2006/relationships/image" Target="../media/image16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13-6-18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87675" y="61658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399"/>
                </a:solidFill>
                <a:latin typeface="Arial" charset="0"/>
              </a:rPr>
              <a:t>&lt;</a:t>
            </a:r>
            <a:r>
              <a:rPr lang="zh-CN" altLang="en-US">
                <a:solidFill>
                  <a:srgbClr val="003399"/>
                </a:solidFill>
                <a:latin typeface="Arial" charset="0"/>
              </a:rPr>
              <a:t>第</a:t>
            </a:r>
            <a:r>
              <a:rPr lang="en-US" altLang="zh-CN">
                <a:solidFill>
                  <a:srgbClr val="003399"/>
                </a:solidFill>
                <a:latin typeface="Arial" charset="0"/>
              </a:rPr>
              <a:t>#</a:t>
            </a:r>
            <a:r>
              <a:rPr lang="zh-CN" altLang="en-US">
                <a:solidFill>
                  <a:srgbClr val="003399"/>
                </a:solidFill>
                <a:latin typeface="Arial" charset="0"/>
              </a:rPr>
              <a:t>页</a:t>
            </a:r>
            <a:r>
              <a:rPr lang="en-US" altLang="zh-CN">
                <a:solidFill>
                  <a:srgbClr val="003399"/>
                </a:solidFill>
                <a:latin typeface="Arial" charset="0"/>
              </a:rPr>
              <a:t>&gt;</a:t>
            </a:r>
          </a:p>
        </p:txBody>
      </p:sp>
      <p:sp>
        <p:nvSpPr>
          <p:cNvPr id="302082" name="Rectangle 2" descr="未命名"/>
          <p:cNvSpPr>
            <a:spLocks noChangeArrowheads="1"/>
          </p:cNvSpPr>
          <p:nvPr userDrawn="1"/>
        </p:nvSpPr>
        <p:spPr bwMode="auto">
          <a:xfrm>
            <a:off x="900113" y="115888"/>
            <a:ext cx="7993062" cy="873125"/>
          </a:xfrm>
          <a:prstGeom prst="rect">
            <a:avLst/>
          </a:prstGeom>
          <a:blipFill dpi="0" rotWithShape="0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82804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" name="Picture 24" descr="D:\工作学习\PPT\PPT素材\图片34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113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/>
    </p:bld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57319" y="471566"/>
            <a:ext cx="3562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 smtClean="0"/>
              <a:t>Sqlite3</a:t>
            </a:r>
            <a:r>
              <a:rPr kumimoji="1" lang="zh-CN" altLang="en-US" sz="2400" b="1" dirty="0" smtClean="0"/>
              <a:t>和</a:t>
            </a:r>
            <a:r>
              <a:rPr kumimoji="1" lang="en-US" altLang="zh-CN" sz="2400" b="1" dirty="0" smtClean="0"/>
              <a:t>Core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Data</a:t>
            </a:r>
            <a:r>
              <a:rPr kumimoji="1" lang="zh-CN" altLang="en-US" sz="2400" b="1" dirty="0" smtClean="0"/>
              <a:t>的比较</a:t>
            </a:r>
            <a:endParaRPr kumimoji="1"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76185" y="1522879"/>
            <a:ext cx="7110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◆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Core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是一个功能强大的层，位于</a:t>
            </a:r>
            <a:r>
              <a:rPr lang="en-US" altLang="zh-CN" dirty="0">
                <a:solidFill>
                  <a:schemeClr val="bg1"/>
                </a:solidFill>
              </a:rPr>
              <a:t>SQLite</a:t>
            </a:r>
            <a:r>
              <a:rPr lang="zh-CN" altLang="en-US" dirty="0">
                <a:solidFill>
                  <a:schemeClr val="bg1"/>
                </a:solidFill>
              </a:rPr>
              <a:t>数据库之上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  它避免</a:t>
            </a:r>
            <a:r>
              <a:rPr lang="zh-CN" altLang="en-US" dirty="0">
                <a:solidFill>
                  <a:schemeClr val="bg1"/>
                </a:solidFill>
              </a:rPr>
              <a:t>了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的复杂性，能让我们以更自然的方式与数据库进行交互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185" y="2967363"/>
            <a:ext cx="71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</a:rPr>
              <a:t>◆</a:t>
            </a:r>
            <a:r>
              <a:rPr lang="zh-CN" altLang="en-US" dirty="0"/>
              <a:t> </a:t>
            </a:r>
            <a:r>
              <a:rPr lang="zh-CN" altLang="en-US" dirty="0" smtClean="0"/>
              <a:t>这样</a:t>
            </a:r>
            <a:r>
              <a:rPr lang="zh-CN" altLang="en-US" dirty="0"/>
              <a:t>看来它跟</a:t>
            </a:r>
            <a:r>
              <a:rPr lang="en-US" altLang="zh-CN" dirty="0"/>
              <a:t>Sqltie3</a:t>
            </a:r>
            <a:r>
              <a:rPr lang="zh-CN" altLang="en-US" dirty="0"/>
              <a:t>在速度上是没有可比性的。</a:t>
            </a:r>
            <a:r>
              <a:rPr lang="en-US" altLang="zh-CN" dirty="0" smtClean="0"/>
              <a:t>Sqlite3</a:t>
            </a:r>
            <a:r>
              <a:rPr lang="zh-CN" altLang="en-US" dirty="0" smtClean="0"/>
              <a:t>肯定要快！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76185" y="4192869"/>
            <a:ext cx="554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</a:rPr>
              <a:t>◆</a:t>
            </a:r>
            <a:r>
              <a:rPr lang="zh-CN" altLang="en-US" dirty="0"/>
              <a:t> </a:t>
            </a:r>
            <a:r>
              <a:rPr lang="zh-CN" altLang="en-US" dirty="0" smtClean="0"/>
              <a:t>但是快多少？还有那些优劣，这是我们要研究的！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610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8897" y="798619"/>
            <a:ext cx="915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 smtClean="0"/>
              <a:t>总结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7723" y="1960309"/>
            <a:ext cx="7893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从性能上看：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r>
              <a:rPr kumimoji="1" lang="en-US" altLang="zh-CN" dirty="0">
                <a:solidFill>
                  <a:srgbClr val="000000"/>
                </a:solidFill>
              </a:rPr>
              <a:t>	</a:t>
            </a:r>
            <a:r>
              <a:rPr kumimoji="1" lang="en-US" altLang="zh-CN" dirty="0" smtClean="0">
                <a:solidFill>
                  <a:srgbClr val="000000"/>
                </a:solidFill>
              </a:rPr>
              <a:t>1.</a:t>
            </a:r>
            <a:r>
              <a:rPr kumimoji="1" lang="zh-CN" altLang="en-US" dirty="0" smtClean="0">
                <a:solidFill>
                  <a:srgbClr val="000000"/>
                </a:solidFill>
              </a:rPr>
              <a:t>小数据量的时候，</a:t>
            </a:r>
            <a:r>
              <a:rPr kumimoji="1" lang="en-US" altLang="zh-CN" dirty="0" smtClean="0">
                <a:solidFill>
                  <a:srgbClr val="2970FF"/>
                </a:solidFill>
              </a:rPr>
              <a:t>sqlite3</a:t>
            </a:r>
            <a:r>
              <a:rPr kumimoji="1" lang="zh-CN" altLang="en-US" dirty="0" smtClean="0">
                <a:solidFill>
                  <a:srgbClr val="000000"/>
                </a:solidFill>
              </a:rPr>
              <a:t>和</a:t>
            </a:r>
            <a:r>
              <a:rPr kumimoji="1" lang="en-US" altLang="zh-CN" dirty="0" smtClean="0">
                <a:solidFill>
                  <a:srgbClr val="2970FF"/>
                </a:solidFill>
              </a:rPr>
              <a:t>Core Data</a:t>
            </a:r>
            <a:r>
              <a:rPr kumimoji="1" lang="zh-CN" altLang="en-US" dirty="0" smtClean="0">
                <a:solidFill>
                  <a:srgbClr val="000000"/>
                </a:solidFill>
              </a:rPr>
              <a:t>还不算大。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r>
              <a:rPr kumimoji="1" lang="en-US" altLang="zh-CN" dirty="0">
                <a:solidFill>
                  <a:srgbClr val="000000"/>
                </a:solidFill>
              </a:rPr>
              <a:t>	</a:t>
            </a:r>
            <a:r>
              <a:rPr kumimoji="1" lang="en-US" altLang="zh-CN" dirty="0" smtClean="0">
                <a:solidFill>
                  <a:srgbClr val="000000"/>
                </a:solidFill>
              </a:rPr>
              <a:t>2.</a:t>
            </a:r>
            <a:r>
              <a:rPr kumimoji="1" lang="en-US" altLang="en-US" dirty="0" smtClean="0">
                <a:solidFill>
                  <a:srgbClr val="000000"/>
                </a:solidFill>
              </a:rPr>
              <a:t>大数据量500人左右时候，</a:t>
            </a:r>
            <a:r>
              <a:rPr kumimoji="1" lang="en-US" altLang="zh-CN" dirty="0" smtClean="0">
                <a:solidFill>
                  <a:srgbClr val="2970FF"/>
                </a:solidFill>
              </a:rPr>
              <a:t>sqlite3</a:t>
            </a:r>
            <a:r>
              <a:rPr kumimoji="1" lang="zh-CN" altLang="en-US" dirty="0" smtClean="0">
                <a:solidFill>
                  <a:srgbClr val="000000"/>
                </a:solidFill>
              </a:rPr>
              <a:t>要比</a:t>
            </a:r>
            <a:r>
              <a:rPr kumimoji="1" lang="en-US" altLang="zh-CN" dirty="0" smtClean="0">
                <a:solidFill>
                  <a:srgbClr val="2970FF"/>
                </a:solidFill>
              </a:rPr>
              <a:t>Core Data</a:t>
            </a:r>
            <a:r>
              <a:rPr kumimoji="1" lang="zh-CN" altLang="en-US" dirty="0" smtClean="0">
                <a:solidFill>
                  <a:srgbClr val="000000"/>
                </a:solidFill>
              </a:rPr>
              <a:t>快的多（</a:t>
            </a:r>
            <a:r>
              <a:rPr kumimoji="1" lang="en-US" altLang="zh-CN" dirty="0" smtClean="0">
                <a:solidFill>
                  <a:srgbClr val="000000"/>
                </a:solidFill>
              </a:rPr>
              <a:t>7-8</a:t>
            </a:r>
            <a:r>
              <a:rPr kumimoji="1" lang="zh-CN" altLang="en-US" dirty="0" smtClean="0">
                <a:solidFill>
                  <a:srgbClr val="000000"/>
                </a:solidFill>
              </a:rPr>
              <a:t>倍）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723" y="3920618"/>
            <a:ext cx="6328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问题：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	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Core D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</a:t>
            </a:r>
            <a:r>
              <a:rPr kumimoji="1" lang="zh-CN" altLang="en-US" dirty="0">
                <a:solidFill>
                  <a:srgbClr val="000000"/>
                </a:solidFill>
              </a:rPr>
              <a:t>支持</a:t>
            </a:r>
            <a:r>
              <a:rPr kumimoji="1" lang="en-US" altLang="zh-CN" dirty="0">
                <a:solidFill>
                  <a:srgbClr val="2970FF"/>
                </a:solidFill>
              </a:rPr>
              <a:t>SQLite</a:t>
            </a:r>
            <a:r>
              <a:rPr kumimoji="1" lang="zh-CN" altLang="en-US" dirty="0" smtClean="0">
                <a:solidFill>
                  <a:srgbClr val="000000"/>
                </a:solidFill>
              </a:rPr>
              <a:t>作为一种存储类型</a:t>
            </a:r>
            <a:r>
              <a:rPr kumimoji="1" lang="zh-CN" altLang="en-US" dirty="0" smtClean="0">
                <a:solidFill>
                  <a:srgbClr val="000000"/>
                </a:solidFill>
              </a:rPr>
              <a:t>？怎么理解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96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6529" y="845170"/>
            <a:ext cx="6330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2800" b="1" dirty="0" smtClean="0"/>
              <a:t>附： iPhone 3GS、4、4s，5性能比较</a:t>
            </a:r>
            <a:endParaRPr kumimoji="1" lang="zh-CN" altLang="en-US" sz="28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17974"/>
              </p:ext>
            </p:extLst>
          </p:nvPr>
        </p:nvGraphicFramePr>
        <p:xfrm>
          <a:off x="2737189" y="1809591"/>
          <a:ext cx="6246525" cy="4107180"/>
        </p:xfrm>
        <a:graphic>
          <a:graphicData uri="http://schemas.openxmlformats.org/drawingml/2006/table">
            <a:tbl>
              <a:tblPr/>
              <a:tblGrid>
                <a:gridCol w="854788"/>
                <a:gridCol w="1301907"/>
                <a:gridCol w="1315058"/>
                <a:gridCol w="1301907"/>
                <a:gridCol w="147286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3gs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iphone4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iphone5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人数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core data写(秒)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core data写(秒)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core data写(秒)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core data写(秒)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0.0366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0.0095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0.0667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0.0357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0.0717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0.0365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0.1003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0.0649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0.1206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0.0779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0.0574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0.0353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0.1375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0.0911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0.0682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0.1619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0.1055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0.0773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0.0478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0.1786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0.1185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0.0873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0.0543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0.2003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0.1344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0.0972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0.0603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0.2172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0.1468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0.1072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0.0664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0.4065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0.2906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0.2057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0.1244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0.5963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0.4204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0.3045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0.1759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0.7891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0.5586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0.3991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0.2271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0.6956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0.4945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0.2755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1.1738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0.8299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0.5951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0.3257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1.3621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0.9837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0.6911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0.3766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1.5589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1.1427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0.7896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0.4279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1.7545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1.2461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0.8903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1.9501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1.3907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0.5301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0391" y="2034283"/>
            <a:ext cx="1955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毫无疑问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iPhone5</a:t>
            </a:r>
          </a:p>
          <a:p>
            <a:endParaRPr kumimoji="1" lang="en-US" altLang="zh-CN" dirty="0" smtClean="0">
              <a:solidFill>
                <a:srgbClr val="000000"/>
              </a:solidFill>
            </a:endParaRPr>
          </a:p>
          <a:p>
            <a:r>
              <a:rPr kumimoji="1" lang="zh-CN" altLang="en-US" dirty="0" smtClean="0">
                <a:solidFill>
                  <a:srgbClr val="000000"/>
                </a:solidFill>
              </a:rPr>
              <a:t>数据最漂亮。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780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6529" y="845170"/>
            <a:ext cx="6330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2800" b="1" dirty="0" smtClean="0"/>
              <a:t>附： iPhone 3GS、4、4s，5性能比较</a:t>
            </a:r>
            <a:endParaRPr kumimoji="1" lang="zh-CN" altLang="en-US" sz="2800" b="1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090391"/>
              </p:ext>
            </p:extLst>
          </p:nvPr>
        </p:nvGraphicFramePr>
        <p:xfrm>
          <a:off x="285750" y="1393175"/>
          <a:ext cx="8160082" cy="5359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50747" y="1553453"/>
            <a:ext cx="5115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可以确定：每次提升都相差不多，以</a:t>
            </a:r>
            <a:r>
              <a:rPr kumimoji="1" lang="en-US" altLang="zh-CN" dirty="0" smtClean="0">
                <a:solidFill>
                  <a:srgbClr val="000000"/>
                </a:solidFill>
              </a:rPr>
              <a:t>1000</a:t>
            </a:r>
            <a:r>
              <a:rPr kumimoji="1" lang="zh-CN" altLang="en-US" dirty="0" smtClean="0">
                <a:solidFill>
                  <a:srgbClr val="000000"/>
                </a:solidFill>
              </a:rPr>
              <a:t>人为例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</a:rPr>
              <a:t>iPhone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zh-CN" altLang="zh-CN" sz="1400" dirty="0" smtClean="0">
                <a:solidFill>
                  <a:srgbClr val="000000"/>
                </a:solidFill>
              </a:rPr>
              <a:t>4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：相比提升了</a:t>
            </a:r>
            <a:r>
              <a:rPr kumimoji="1" lang="en-US" altLang="zh-CN" sz="1400" b="1" dirty="0" smtClean="0">
                <a:solidFill>
                  <a:srgbClr val="FF0000"/>
                </a:solidFill>
              </a:rPr>
              <a:t>0.5594</a:t>
            </a:r>
            <a:r>
              <a:rPr kumimoji="1" lang="zh-CN" altLang="en-US" sz="1400" b="1" dirty="0" smtClean="0">
                <a:solidFill>
                  <a:srgbClr val="FF0000"/>
                </a:solidFill>
              </a:rPr>
              <a:t>秒</a:t>
            </a:r>
            <a:endParaRPr kumimoji="1" lang="en-US" altLang="zh-CN" sz="1400" b="1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</a:rPr>
              <a:t>iPhone4s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：相比提升了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0.4060</a:t>
            </a:r>
            <a:r>
              <a:rPr kumimoji="1" lang="zh-CN" altLang="en-US" sz="1400" b="1" dirty="0">
                <a:solidFill>
                  <a:srgbClr val="FF0000"/>
                </a:solidFill>
              </a:rPr>
              <a:t>秒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</a:rPr>
              <a:t>iPhone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5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：相比提升了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0.4543</a:t>
            </a:r>
            <a:r>
              <a:rPr kumimoji="1" lang="zh-CN" altLang="en-US" sz="1400" b="1" dirty="0">
                <a:solidFill>
                  <a:srgbClr val="FF0000"/>
                </a:solidFill>
              </a:rPr>
              <a:t>秒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364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0993" y="733176"/>
            <a:ext cx="595086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kumimoji="1" sz="2800" b="1"/>
            </a:lvl1pPr>
          </a:lstStyle>
          <a:p>
            <a:r>
              <a:rPr lang="en-US" altLang="en-US" dirty="0" smtClean="0"/>
              <a:t>sqlite3和Core </a:t>
            </a:r>
            <a:r>
              <a:rPr lang="en-US" altLang="en-US" dirty="0" err="1" smtClean="0"/>
              <a:t>Data使用的数</a:t>
            </a:r>
            <a:r>
              <a:rPr lang="en-US" altLang="en-US" dirty="0" err="1"/>
              <a:t>据结构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3777" y="1587364"/>
            <a:ext cx="4000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◆</a:t>
            </a:r>
            <a:r>
              <a:rPr lang="zh-CN" altLang="en-US" dirty="0" smtClean="0">
                <a:solidFill>
                  <a:srgbClr val="000000"/>
                </a:solidFill>
              </a:rPr>
              <a:t>用飞信联系人作为测试载体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/>
              <a:t>◆</a:t>
            </a:r>
            <a:r>
              <a:rPr lang="zh-CN" altLang="en-US" dirty="0" smtClean="0">
                <a:solidFill>
                  <a:srgbClr val="000000"/>
                </a:solidFill>
              </a:rPr>
              <a:t>飞信联</a:t>
            </a:r>
            <a:r>
              <a:rPr lang="zh-CN" altLang="en-US" dirty="0">
                <a:solidFill>
                  <a:srgbClr val="000000"/>
                </a:solidFill>
              </a:rPr>
              <a:t>系人有</a:t>
            </a:r>
            <a:r>
              <a:rPr lang="en-US" altLang="zh-CN" dirty="0">
                <a:solidFill>
                  <a:srgbClr val="000000"/>
                </a:solidFill>
              </a:rPr>
              <a:t>27</a:t>
            </a:r>
            <a:r>
              <a:rPr lang="zh-CN" altLang="en-US" dirty="0">
                <a:solidFill>
                  <a:srgbClr val="000000"/>
                </a:solidFill>
              </a:rPr>
              <a:t>个</a:t>
            </a:r>
            <a:r>
              <a:rPr lang="zh-CN" altLang="en-US" dirty="0" smtClean="0">
                <a:solidFill>
                  <a:srgbClr val="000000"/>
                </a:solidFill>
              </a:rPr>
              <a:t>字段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/>
              <a:t>◆</a:t>
            </a:r>
            <a:r>
              <a:rPr lang="zh-CN" altLang="en-US" dirty="0" smtClean="0">
                <a:solidFill>
                  <a:srgbClr val="000000"/>
                </a:solidFill>
              </a:rPr>
              <a:t>包括</a:t>
            </a:r>
            <a:r>
              <a:rPr lang="en-US" altLang="zh-CN" dirty="0">
                <a:solidFill>
                  <a:srgbClr val="000000"/>
                </a:solidFill>
              </a:rPr>
              <a:t>text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int</a:t>
            </a:r>
            <a:r>
              <a:rPr lang="zh-CN" altLang="en-US" dirty="0">
                <a:solidFill>
                  <a:srgbClr val="000000"/>
                </a:solidFill>
              </a:rPr>
              <a:t>类型。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56" y="1318791"/>
            <a:ext cx="4064000" cy="5549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9890" y="3760342"/>
            <a:ext cx="484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Core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2970FF"/>
                </a:solidFill>
              </a:rPr>
              <a:t>Data</a:t>
            </a:r>
            <a:r>
              <a:rPr kumimoji="1" lang="zh-CN" altLang="en-US" dirty="0" smtClean="0">
                <a:solidFill>
                  <a:srgbClr val="000000"/>
                </a:solidFill>
              </a:rPr>
              <a:t>持久化的方式是后缀</a:t>
            </a:r>
            <a:r>
              <a:rPr kumimoji="1" lang="en-US" altLang="zh-CN" dirty="0" smtClean="0">
                <a:solidFill>
                  <a:srgbClr val="000000"/>
                </a:solidFill>
              </a:rPr>
              <a:t>.</a:t>
            </a:r>
            <a:r>
              <a:rPr kumimoji="1" lang="en-US" altLang="zh-CN" dirty="0" err="1" smtClean="0">
                <a:solidFill>
                  <a:srgbClr val="2970FF"/>
                </a:solidFill>
              </a:rPr>
              <a:t>plist</a:t>
            </a:r>
            <a:r>
              <a:rPr kumimoji="1" lang="zh-CN" altLang="en-US" dirty="0" smtClean="0">
                <a:solidFill>
                  <a:srgbClr val="000000"/>
                </a:solidFill>
              </a:rPr>
              <a:t>的</a:t>
            </a:r>
            <a:r>
              <a:rPr kumimoji="1" lang="en-US" altLang="zh-CN" dirty="0" smtClean="0">
                <a:solidFill>
                  <a:srgbClr val="2970FF"/>
                </a:solidFill>
              </a:rPr>
              <a:t>xml</a:t>
            </a:r>
            <a:r>
              <a:rPr kumimoji="1" lang="zh-CN" altLang="en-US" dirty="0" smtClean="0">
                <a:solidFill>
                  <a:srgbClr val="000000"/>
                </a:solidFill>
              </a:rPr>
              <a:t>格式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67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4102" y="798619"/>
            <a:ext cx="2638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2800" b="1" dirty="0" smtClean="0"/>
              <a:t>实测(iPhone 4)</a:t>
            </a:r>
            <a:endParaRPr kumimoji="1"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33408"/>
              </p:ext>
            </p:extLst>
          </p:nvPr>
        </p:nvGraphicFramePr>
        <p:xfrm>
          <a:off x="3111500" y="1705867"/>
          <a:ext cx="6032500" cy="4107180"/>
        </p:xfrm>
        <a:graphic>
          <a:graphicData uri="http://schemas.openxmlformats.org/drawingml/2006/table">
            <a:tbl>
              <a:tblPr/>
              <a:tblGrid>
                <a:gridCol w="825500"/>
                <a:gridCol w="1257300"/>
                <a:gridCol w="1270000"/>
                <a:gridCol w="1257300"/>
                <a:gridCol w="1422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iphone4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测试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次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人数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core data</a:t>
                      </a: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读</a:t>
                      </a:r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秒</a:t>
                      </a:r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sqlite3</a:t>
                      </a: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读</a:t>
                      </a:r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秒</a:t>
                      </a:r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core data写(秒)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sqlite3写(秒)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0.0056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0.0084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0.0099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0.0357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0.0339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0.0649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0.0387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0.0779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0.0355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0.0301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0.0911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0.0351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0.1055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0.1185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0.1344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0.1468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0.0508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0.0991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0.2906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0.0812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0.1499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0.0574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0.4204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0.0987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0.1997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0.0737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0.5586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0.1243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0.2486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0.0906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0.6956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0.1473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0.1074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0.8299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0.1742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0.3511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0.1241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0.9837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0.1984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0.3994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0.1406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1.1427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0.2402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0.4491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0.1578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1.2461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0.2453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0.5013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0.1743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1.3907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0.2631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43869" y="2194560"/>
            <a:ext cx="2390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在</a:t>
            </a:r>
            <a:r>
              <a:rPr kumimoji="1" lang="en-US" altLang="zh-CN" dirty="0" smtClean="0">
                <a:solidFill>
                  <a:srgbClr val="000000"/>
                </a:solidFill>
              </a:rPr>
              <a:t>10</a:t>
            </a:r>
            <a:r>
              <a:rPr kumimoji="1" lang="en-US" altLang="en-US" dirty="0" smtClean="0">
                <a:solidFill>
                  <a:srgbClr val="000000"/>
                </a:solidFill>
              </a:rPr>
              <a:t>人多有的时候</a:t>
            </a:r>
          </a:p>
          <a:p>
            <a:endParaRPr kumimoji="1" lang="en-US" altLang="zh-CN" dirty="0">
              <a:solidFill>
                <a:srgbClr val="000000"/>
              </a:solidFill>
            </a:endParaRPr>
          </a:p>
          <a:p>
            <a:r>
              <a:rPr kumimoji="1"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Core Data</a:t>
            </a:r>
            <a:r>
              <a:rPr kumimoji="1" lang="zh-CN" altLang="en-US" dirty="0" smtClean="0">
                <a:solidFill>
                  <a:srgbClr val="000000"/>
                </a:solidFill>
              </a:rPr>
              <a:t>要快一点点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endParaRPr kumimoji="1" lang="en-US" altLang="zh-CN" dirty="0">
              <a:solidFill>
                <a:srgbClr val="000000"/>
              </a:solidFill>
            </a:endParaRPr>
          </a:p>
          <a:p>
            <a:r>
              <a:rPr kumimoji="1" lang="zh-CN" altLang="en-US" dirty="0" smtClean="0">
                <a:solidFill>
                  <a:srgbClr val="000000"/>
                </a:solidFill>
              </a:rPr>
              <a:t>之后是</a:t>
            </a:r>
            <a:r>
              <a:rPr kumimoji="1" lang="en-US" altLang="zh-CN" dirty="0" smtClean="0">
                <a:solidFill>
                  <a:srgbClr val="2970FF"/>
                </a:solidFill>
              </a:rPr>
              <a:t>sqltie3</a:t>
            </a:r>
            <a:r>
              <a:rPr kumimoji="1" lang="en-US" altLang="en-US" dirty="0" smtClean="0">
                <a:solidFill>
                  <a:srgbClr val="000000"/>
                </a:solidFill>
              </a:rPr>
              <a:t>快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99104" y="1837019"/>
            <a:ext cx="2720236" cy="4080896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6864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737" y="773961"/>
            <a:ext cx="5151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2800" b="1" dirty="0" smtClean="0"/>
              <a:t>实测(iPhone 4)</a:t>
            </a:r>
            <a:r>
              <a:rPr kumimoji="1" lang="zh-CN" altLang="en-US" sz="2800" b="1" dirty="0" smtClean="0"/>
              <a:t>基本呈线性增长</a:t>
            </a:r>
            <a:endParaRPr kumimoji="1" lang="zh-CN" altLang="en-US" sz="2800" b="1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345451"/>
              </p:ext>
            </p:extLst>
          </p:nvPr>
        </p:nvGraphicFramePr>
        <p:xfrm>
          <a:off x="390737" y="1375622"/>
          <a:ext cx="8559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0353" y="6275455"/>
            <a:ext cx="349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人之后，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单位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已经变化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52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6696" y="798619"/>
            <a:ext cx="1633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/>
              <a:t>结果分析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1561" y="1728463"/>
            <a:ext cx="8996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en-US" dirty="0" smtClean="0">
                <a:solidFill>
                  <a:srgbClr val="000000"/>
                </a:solidFill>
              </a:rPr>
              <a:t>在</a:t>
            </a:r>
            <a:r>
              <a:rPr lang="en-US" altLang="en-US" dirty="0" smtClean="0"/>
              <a:t>10</a:t>
            </a:r>
            <a:r>
              <a:rPr lang="en-US" altLang="en-US" dirty="0" smtClean="0">
                <a:solidFill>
                  <a:srgbClr val="000000"/>
                </a:solidFill>
              </a:rPr>
              <a:t>个联系人</a:t>
            </a:r>
            <a:r>
              <a:rPr lang="en-US" altLang="en-US" dirty="0">
                <a:solidFill>
                  <a:srgbClr val="000000"/>
                </a:solidFill>
              </a:rPr>
              <a:t>之前是</a:t>
            </a:r>
            <a:r>
              <a:rPr lang="en-US" altLang="en-US" dirty="0"/>
              <a:t>Core Data</a:t>
            </a:r>
            <a:r>
              <a:rPr lang="en-US" altLang="en-US" dirty="0">
                <a:solidFill>
                  <a:srgbClr val="000000"/>
                </a:solidFill>
              </a:rPr>
              <a:t>快</a:t>
            </a:r>
            <a:r>
              <a:rPr lang="en-US" altLang="en-US" dirty="0"/>
              <a:t>，</a:t>
            </a:r>
            <a:r>
              <a:rPr lang="en-US" altLang="en-US" dirty="0">
                <a:solidFill>
                  <a:srgbClr val="000000"/>
                </a:solidFill>
              </a:rPr>
              <a:t>之后是</a:t>
            </a:r>
            <a:r>
              <a:rPr lang="en-US" altLang="en-US" dirty="0"/>
              <a:t>Sqlite3</a:t>
            </a:r>
            <a:r>
              <a:rPr lang="en-US" altLang="en-US" dirty="0">
                <a:solidFill>
                  <a:srgbClr val="000000"/>
                </a:solidFill>
              </a:rPr>
              <a:t>快。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err="1" smtClean="0">
                <a:solidFill>
                  <a:srgbClr val="000000"/>
                </a:solidFill>
              </a:rPr>
              <a:t>这个结果恐怕，不</a:t>
            </a:r>
            <a:r>
              <a:rPr lang="en-US" altLang="en-US" dirty="0" err="1">
                <a:solidFill>
                  <a:srgbClr val="000000"/>
                </a:solidFill>
              </a:rPr>
              <a:t>能证明</a:t>
            </a:r>
            <a:r>
              <a:rPr lang="en-US" altLang="en-US" dirty="0" err="1"/>
              <a:t>Core</a:t>
            </a:r>
            <a:r>
              <a:rPr lang="en-US" altLang="en-US" dirty="0"/>
              <a:t> </a:t>
            </a:r>
            <a:r>
              <a:rPr lang="en-US" altLang="en-US" dirty="0" smtClean="0"/>
              <a:t>Data</a:t>
            </a:r>
            <a:r>
              <a:rPr lang="en-US" altLang="en-US" dirty="0" smtClean="0">
                <a:solidFill>
                  <a:srgbClr val="000000"/>
                </a:solidFill>
              </a:rPr>
              <a:t>是</a:t>
            </a:r>
            <a:r>
              <a:rPr lang="en-US" altLang="en-US" dirty="0"/>
              <a:t>Sqlite3</a:t>
            </a:r>
            <a:r>
              <a:rPr lang="en-US" altLang="en-US" dirty="0">
                <a:solidFill>
                  <a:srgbClr val="000000"/>
                </a:solidFill>
              </a:rPr>
              <a:t>实现的</a:t>
            </a:r>
            <a:r>
              <a:rPr lang="en-US" altLang="en-US" dirty="0" smtClean="0">
                <a:solidFill>
                  <a:srgbClr val="000000"/>
                </a:solidFill>
              </a:rPr>
              <a:t>？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/>
          </a:p>
          <a:p>
            <a:r>
              <a:rPr lang="en-US" altLang="en-US" dirty="0" smtClean="0">
                <a:solidFill>
                  <a:srgbClr val="000000"/>
                </a:solidFill>
              </a:rPr>
              <a:t>但是，</a:t>
            </a:r>
            <a:r>
              <a:rPr lang="en-US" altLang="en-US" dirty="0">
                <a:solidFill>
                  <a:srgbClr val="000000"/>
                </a:solidFill>
              </a:rPr>
              <a:t>我</a:t>
            </a:r>
            <a:r>
              <a:rPr lang="en-US" altLang="en-US" dirty="0" smtClean="0">
                <a:solidFill>
                  <a:srgbClr val="000000"/>
                </a:solidFill>
              </a:rPr>
              <a:t>们又没</a:t>
            </a:r>
            <a:r>
              <a:rPr lang="en-US" altLang="en-US" dirty="0">
                <a:solidFill>
                  <a:srgbClr val="000000"/>
                </a:solidFill>
              </a:rPr>
              <a:t>有</a:t>
            </a:r>
            <a:r>
              <a:rPr lang="en-US" altLang="en-US" dirty="0"/>
              <a:t>Core Data</a:t>
            </a:r>
            <a:r>
              <a:rPr lang="en-US" altLang="en-US" dirty="0">
                <a:solidFill>
                  <a:srgbClr val="000000"/>
                </a:solidFill>
              </a:rPr>
              <a:t>的源码</a:t>
            </a:r>
            <a:r>
              <a:rPr lang="en-US" altLang="en-US" dirty="0" smtClean="0">
                <a:solidFill>
                  <a:srgbClr val="000000"/>
                </a:solidFill>
              </a:rPr>
              <a:t>，具体实现不</a:t>
            </a:r>
            <a:r>
              <a:rPr lang="en-US" altLang="en-US" dirty="0">
                <a:solidFill>
                  <a:srgbClr val="000000"/>
                </a:solidFill>
              </a:rPr>
              <a:t>得而知！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7221" y="733176"/>
            <a:ext cx="2598939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kumimoji="1" sz="2800" b="1"/>
            </a:lvl1pPr>
          </a:lstStyle>
          <a:p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简介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1914" y="1754327"/>
            <a:ext cx="78902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 smtClean="0">
                <a:solidFill>
                  <a:srgbClr val="000000"/>
                </a:solidFill>
              </a:rPr>
              <a:t>◇</a:t>
            </a:r>
            <a:r>
              <a:rPr lang="en-US" altLang="zh-CN" dirty="0"/>
              <a:t>Core Data</a:t>
            </a:r>
            <a:r>
              <a:rPr lang="zh-CN" altLang="en-US" dirty="0">
                <a:solidFill>
                  <a:srgbClr val="000000"/>
                </a:solidFill>
              </a:rPr>
              <a:t>是一个</a:t>
            </a:r>
            <a:r>
              <a:rPr lang="en-US" altLang="zh-CN" dirty="0"/>
              <a:t>Cocoa</a:t>
            </a:r>
            <a:r>
              <a:rPr lang="zh-CN" altLang="en-US" dirty="0">
                <a:solidFill>
                  <a:srgbClr val="000000"/>
                </a:solidFill>
              </a:rPr>
              <a:t>框架，用于为管理对象图提供基础实现，以及为多种文件格式的持久化提供支持。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◇</a:t>
            </a:r>
            <a:r>
              <a:rPr lang="zh-CN" altLang="en-US" dirty="0" smtClean="0">
                <a:solidFill>
                  <a:srgbClr val="000000"/>
                </a:solidFill>
              </a:rPr>
              <a:t>对</a:t>
            </a:r>
            <a:r>
              <a:rPr lang="zh-CN" altLang="en-US" dirty="0">
                <a:solidFill>
                  <a:srgbClr val="000000"/>
                </a:solidFill>
              </a:rPr>
              <a:t>象的持久化意味着</a:t>
            </a:r>
            <a:r>
              <a:rPr lang="en-US" altLang="zh-CN" dirty="0"/>
              <a:t>Core Data</a:t>
            </a:r>
            <a:r>
              <a:rPr lang="zh-CN" altLang="en-US" dirty="0" smtClean="0">
                <a:solidFill>
                  <a:srgbClr val="000000"/>
                </a:solidFill>
              </a:rPr>
              <a:t>可以将模型对象保存到持久化存储中。</a:t>
            </a:r>
            <a:r>
              <a:rPr lang="en-US" altLang="zh-CN" dirty="0"/>
              <a:t>Core Data</a:t>
            </a:r>
            <a:r>
              <a:rPr lang="zh-CN" altLang="en-US" dirty="0">
                <a:solidFill>
                  <a:srgbClr val="000000"/>
                </a:solidFill>
              </a:rPr>
              <a:t>应用程序</a:t>
            </a:r>
            <a:r>
              <a:rPr lang="zh-CN" altLang="en-US" dirty="0" smtClean="0">
                <a:solidFill>
                  <a:srgbClr val="000000"/>
                </a:solidFill>
              </a:rPr>
              <a:t>的持久化存储的范围可以从</a:t>
            </a:r>
            <a:r>
              <a:rPr lang="en-US" altLang="zh-CN" dirty="0"/>
              <a:t>XML</a:t>
            </a:r>
            <a:r>
              <a:rPr lang="zh-CN" altLang="en-US" dirty="0">
                <a:solidFill>
                  <a:srgbClr val="000000"/>
                </a:solidFill>
              </a:rPr>
              <a:t>文件到</a:t>
            </a:r>
            <a:r>
              <a:rPr lang="en-US" altLang="zh-CN" dirty="0"/>
              <a:t>SQL</a:t>
            </a:r>
            <a:r>
              <a:rPr lang="zh-CN" altLang="en-US" dirty="0" smtClean="0">
                <a:solidFill>
                  <a:srgbClr val="000000"/>
                </a:solidFill>
              </a:rPr>
              <a:t>数据库</a:t>
            </a:r>
            <a:r>
              <a:rPr lang="en-US" altLang="en-US" dirty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9776" y="6416538"/>
            <a:ext cx="3802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http://www.cnblogs.com/mybkn/articles/2472881.html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92450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340" y="733176"/>
            <a:ext cx="269870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kumimoji="1" sz="2800" b="1"/>
            </a:lvl1pPr>
          </a:lstStyle>
          <a:p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 smtClean="0"/>
              <a:t>Data </a:t>
            </a:r>
            <a:r>
              <a:rPr lang="en-US" altLang="en-US" dirty="0" smtClean="0"/>
              <a:t>优劣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1914" y="1754327"/>
            <a:ext cx="7890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 smtClean="0">
                <a:solidFill>
                  <a:srgbClr val="000000"/>
                </a:solidFill>
              </a:rPr>
              <a:t>◇【</a:t>
            </a:r>
            <a:r>
              <a:rPr lang="zh-CN" altLang="en-US" dirty="0" smtClean="0">
                <a:solidFill>
                  <a:srgbClr val="000000"/>
                </a:solidFill>
              </a:rPr>
              <a:t>优势</a:t>
            </a:r>
            <a:r>
              <a:rPr lang="en-US" altLang="zh-CN" dirty="0" smtClean="0">
                <a:solidFill>
                  <a:srgbClr val="000000"/>
                </a:solidFill>
              </a:rPr>
              <a:t>】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   它能让你为</a:t>
            </a:r>
            <a:r>
              <a:rPr lang="en-US" altLang="zh-CN" dirty="0"/>
              <a:t>Model</a:t>
            </a:r>
            <a:r>
              <a:rPr lang="zh-CN" altLang="en-US" dirty="0">
                <a:solidFill>
                  <a:srgbClr val="000000"/>
                </a:solidFill>
              </a:rPr>
              <a:t>层写的代码的行数减少为原来的</a:t>
            </a:r>
            <a:r>
              <a:rPr lang="en-US" altLang="zh-CN" dirty="0">
                <a:solidFill>
                  <a:srgbClr val="000000"/>
                </a:solidFill>
              </a:rPr>
              <a:t>50</a:t>
            </a:r>
            <a:r>
              <a:rPr lang="zh-CN" altLang="en-US" dirty="0">
                <a:solidFill>
                  <a:srgbClr val="000000"/>
                </a:solidFill>
              </a:rPr>
              <a:t>％到</a:t>
            </a:r>
            <a:r>
              <a:rPr lang="en-US" altLang="zh-CN" dirty="0">
                <a:solidFill>
                  <a:srgbClr val="000000"/>
                </a:solidFill>
              </a:rPr>
              <a:t>70%</a:t>
            </a:r>
            <a:r>
              <a:rPr lang="zh-CN" altLang="en-US" dirty="0">
                <a:solidFill>
                  <a:srgbClr val="000000"/>
                </a:solidFill>
              </a:rPr>
              <a:t>。 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9776" y="6416538"/>
            <a:ext cx="4418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http://www.cocoachina.com/iphonedev/sdk/2010/1126/2397.html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881914" y="2859593"/>
            <a:ext cx="654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solidFill>
                  <a:srgbClr val="000000"/>
                </a:solidFill>
              </a:rPr>
              <a:t>◇【</a:t>
            </a:r>
            <a:r>
              <a:rPr lang="zh-CN" altLang="en-US" dirty="0">
                <a:solidFill>
                  <a:srgbClr val="000000"/>
                </a:solidFill>
              </a:rPr>
              <a:t>劣势</a:t>
            </a:r>
            <a:r>
              <a:rPr lang="en-US" altLang="zh-CN" dirty="0">
                <a:solidFill>
                  <a:srgbClr val="000000"/>
                </a:solidFill>
              </a:rPr>
              <a:t>】</a:t>
            </a:r>
          </a:p>
          <a:p>
            <a:r>
              <a:rPr lang="zh-CN" altLang="zh-CN" dirty="0"/>
              <a:t> </a:t>
            </a:r>
            <a:r>
              <a:rPr lang="zh-CN" altLang="en-US" dirty="0"/>
              <a:t>  </a:t>
            </a:r>
            <a:r>
              <a:rPr lang="en-US" altLang="zh-CN" dirty="0"/>
              <a:t>Core Data</a:t>
            </a:r>
            <a:r>
              <a:rPr lang="zh-CN" altLang="en-US" dirty="0">
                <a:solidFill>
                  <a:srgbClr val="000000"/>
                </a:solidFill>
              </a:rPr>
              <a:t>必须把对象放到内存里才能进行操作，哪怕是删除一条数据，就要把整个数据装载</a:t>
            </a:r>
            <a:r>
              <a:rPr lang="zh-CN" altLang="en-US" dirty="0" smtClean="0">
                <a:solidFill>
                  <a:srgbClr val="000000"/>
                </a:solidFill>
              </a:rPr>
              <a:t>到内存。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924" y="733176"/>
            <a:ext cx="3875505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kumimoji="1" sz="2800" b="1"/>
            </a:lvl1pPr>
          </a:lstStyle>
          <a:p>
            <a:r>
              <a:rPr lang="en-US" altLang="zh-CN" dirty="0"/>
              <a:t>Sqlite3</a:t>
            </a:r>
            <a:r>
              <a:rPr lang="zh-CN" altLang="en-US" dirty="0"/>
              <a:t>使用简</a:t>
            </a:r>
            <a:r>
              <a:rPr lang="zh-CN" altLang="en-US" dirty="0" smtClean="0"/>
              <a:t>介（一）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6185" y="1673956"/>
            <a:ext cx="8231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</a:rPr>
              <a:t>◇</a:t>
            </a:r>
            <a:r>
              <a:rPr lang="zh-CN" altLang="en-US" dirty="0" smtClean="0">
                <a:solidFill>
                  <a:srgbClr val="000000"/>
                </a:solidFill>
              </a:rPr>
              <a:t>首先、需要打开数据库: </a:t>
            </a:r>
            <a:r>
              <a:rPr lang="en-US" altLang="zh-CN" dirty="0" smtClean="0">
                <a:solidFill>
                  <a:schemeClr val="tx1"/>
                </a:solidFill>
              </a:rPr>
              <a:t>sqlite3_open</a:t>
            </a:r>
            <a:r>
              <a:rPr lang="zh-CN" alt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◇</a:t>
            </a:r>
            <a:r>
              <a:rPr lang="zh-CN" altLang="en-US" dirty="0" smtClean="0">
                <a:solidFill>
                  <a:srgbClr val="000000"/>
                </a:solidFill>
              </a:rPr>
              <a:t>执</a:t>
            </a:r>
            <a:r>
              <a:rPr lang="zh-CN" altLang="en-US" dirty="0">
                <a:solidFill>
                  <a:srgbClr val="000000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 smtClean="0">
                <a:solidFill>
                  <a:srgbClr val="000000"/>
                </a:solidFill>
              </a:rPr>
              <a:t>语句等操作时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</a:rPr>
              <a:t>有以下两种选择：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185" y="5299714"/>
            <a:ext cx="372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◇</a:t>
            </a:r>
            <a:r>
              <a:rPr lang="zh-CN" altLang="en-US" dirty="0" smtClean="0">
                <a:solidFill>
                  <a:srgbClr val="000000"/>
                </a:solidFill>
              </a:rPr>
              <a:t>最后、关闭数据库</a:t>
            </a:r>
            <a:r>
              <a:rPr lang="zh-CN" altLang="zh-CN" dirty="0">
                <a:solidFill>
                  <a:srgbClr val="F2F2F2"/>
                </a:solidFill>
              </a:rPr>
              <a:t> </a:t>
            </a:r>
            <a:r>
              <a:rPr lang="en-US" altLang="zh-CN" dirty="0" smtClean="0"/>
              <a:t>sqlite3_close()</a:t>
            </a:r>
            <a:endParaRPr lang="en-US" altLang="en-US" dirty="0">
              <a:solidFill>
                <a:srgbClr val="F2F2F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4823" y="2597287"/>
            <a:ext cx="5851679" cy="1224368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34823" y="4150531"/>
            <a:ext cx="5879397" cy="1013564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9228" y="4263014"/>
            <a:ext cx="5831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</a:rPr>
              <a:t>使用</a:t>
            </a:r>
            <a:r>
              <a:rPr lang="en-US" altLang="zh-CN" sz="1400" dirty="0"/>
              <a:t>sqlite3_exec</a:t>
            </a:r>
            <a:r>
              <a:rPr lang="zh-CN" altLang="en-US" sz="1400" dirty="0" smtClean="0">
                <a:solidFill>
                  <a:srgbClr val="000000"/>
                </a:solidFill>
              </a:rPr>
              <a:t>等，</a:t>
            </a:r>
            <a:r>
              <a:rPr lang="en-US" altLang="zh-CN" sz="1400" dirty="0" smtClean="0">
                <a:solidFill>
                  <a:srgbClr val="000000"/>
                </a:solidFill>
              </a:rPr>
              <a:t>sqlite3</a:t>
            </a:r>
            <a:r>
              <a:rPr lang="zh-CN" altLang="en-US" sz="1400" dirty="0" smtClean="0">
                <a:solidFill>
                  <a:srgbClr val="000000"/>
                </a:solidFill>
              </a:rPr>
              <a:t>封装</a:t>
            </a:r>
            <a:r>
              <a:rPr lang="zh-CN" altLang="en-US" sz="1400" dirty="0">
                <a:solidFill>
                  <a:srgbClr val="000000"/>
                </a:solidFill>
              </a:rPr>
              <a:t>好的函数。方便，但是需要回调函数</a:t>
            </a:r>
            <a:r>
              <a:rPr lang="zh-CN" altLang="en-US" sz="1400" dirty="0" smtClean="0">
                <a:solidFill>
                  <a:srgbClr val="000000"/>
                </a:solidFill>
              </a:rPr>
              <a:t>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en-US" altLang="zh-CN" sz="1400" dirty="0" smtClean="0"/>
              <a:t>sqlite3_exec()</a:t>
            </a:r>
            <a:r>
              <a:rPr lang="zh-CN" altLang="en-US" sz="1400" dirty="0" smtClean="0"/>
              <a:t>                               </a:t>
            </a:r>
            <a:r>
              <a:rPr lang="zh-CN" altLang="en-US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通常用于插入、更新，删除</a:t>
            </a:r>
            <a:r>
              <a:rPr lang="zh-CN" altLang="en-US" sz="1400" dirty="0" smtClean="0">
                <a:solidFill>
                  <a:srgbClr val="008000"/>
                </a:solidFill>
              </a:rPr>
              <a:t>操作</a:t>
            </a:r>
            <a:endParaRPr lang="en-US" altLang="zh-CN" sz="1400" dirty="0" smtClean="0">
              <a:solidFill>
                <a:srgbClr val="008000"/>
              </a:solidFill>
            </a:endParaRPr>
          </a:p>
          <a:p>
            <a:r>
              <a:rPr lang="en-US" altLang="zh-CN" sz="1400" dirty="0" smtClean="0"/>
              <a:t>sqlite3_get_table()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4823" y="2791581"/>
            <a:ext cx="44533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</a:rPr>
              <a:t> “</a:t>
            </a:r>
            <a:r>
              <a:rPr lang="zh-CN" altLang="en-US" sz="1400" dirty="0">
                <a:solidFill>
                  <a:srgbClr val="000000"/>
                </a:solidFill>
              </a:rPr>
              <a:t>编译</a:t>
            </a:r>
            <a:r>
              <a:rPr lang="en-US" altLang="zh-CN" sz="1400" dirty="0">
                <a:solidFill>
                  <a:srgbClr val="000000"/>
                </a:solidFill>
              </a:rPr>
              <a:t>-</a:t>
            </a:r>
            <a:r>
              <a:rPr lang="zh-CN" altLang="en-US" sz="1400" dirty="0">
                <a:solidFill>
                  <a:srgbClr val="000000"/>
                </a:solidFill>
              </a:rPr>
              <a:t>运行</a:t>
            </a:r>
            <a:r>
              <a:rPr lang="en-US" altLang="zh-CN" sz="1400" dirty="0">
                <a:solidFill>
                  <a:srgbClr val="000000"/>
                </a:solidFill>
              </a:rPr>
              <a:t>-</a:t>
            </a:r>
            <a:r>
              <a:rPr lang="zh-CN" altLang="en-US" sz="1400" dirty="0">
                <a:solidFill>
                  <a:srgbClr val="000000"/>
                </a:solidFill>
              </a:rPr>
              <a:t>完成</a:t>
            </a:r>
            <a:r>
              <a:rPr lang="en-US" altLang="zh-CN" sz="1400" dirty="0">
                <a:solidFill>
                  <a:srgbClr val="000000"/>
                </a:solidFill>
              </a:rPr>
              <a:t>”</a:t>
            </a:r>
            <a:r>
              <a:rPr lang="zh-CN" altLang="en-US" sz="1400" dirty="0">
                <a:solidFill>
                  <a:srgbClr val="000000"/>
                </a:solidFill>
              </a:rPr>
              <a:t>这套流程。   可以对</a:t>
            </a:r>
            <a:r>
              <a:rPr lang="en-US" altLang="zh-CN" sz="1400" dirty="0"/>
              <a:t>SQL</a:t>
            </a:r>
            <a:r>
              <a:rPr lang="zh-CN" altLang="en-US" sz="1400" dirty="0">
                <a:solidFill>
                  <a:srgbClr val="000000"/>
                </a:solidFill>
              </a:rPr>
              <a:t>提供参数</a:t>
            </a:r>
            <a:r>
              <a:rPr lang="zh-CN" altLang="en-US" sz="1400" dirty="0" smtClean="0">
                <a:solidFill>
                  <a:srgbClr val="000000"/>
                </a:solidFill>
              </a:rPr>
              <a:t>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en-US" altLang="zh-CN" sz="1400" dirty="0"/>
              <a:t>sqlite3_prepare_v2(…</a:t>
            </a:r>
            <a:r>
              <a:rPr lang="en-US" altLang="zh-CN" sz="1400" dirty="0" smtClean="0"/>
              <a:t>)	</a:t>
            </a:r>
            <a:r>
              <a:rPr lang="en-US" altLang="zh-CN" sz="1400" dirty="0">
                <a:solidFill>
                  <a:srgbClr val="000000"/>
                </a:solidFill>
              </a:rPr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//1.</a:t>
            </a:r>
            <a:r>
              <a:rPr lang="zh-CN" altLang="en-US" sz="1400" dirty="0">
                <a:solidFill>
                  <a:srgbClr val="008000"/>
                </a:solidFill>
              </a:rPr>
              <a:t>编译</a:t>
            </a:r>
            <a:r>
              <a:rPr lang="en-US" altLang="zh-CN" sz="1400" dirty="0">
                <a:solidFill>
                  <a:srgbClr val="008000"/>
                </a:solidFill>
              </a:rPr>
              <a:t>SQL</a:t>
            </a:r>
            <a:r>
              <a:rPr lang="zh-CN" altLang="en-US" sz="1400" dirty="0">
                <a:solidFill>
                  <a:srgbClr val="008000"/>
                </a:solidFill>
              </a:rPr>
              <a:t>语句 </a:t>
            </a:r>
            <a:endParaRPr lang="en-US" altLang="zh-CN" sz="1400" dirty="0">
              <a:solidFill>
                <a:srgbClr val="008000"/>
              </a:solidFill>
            </a:endParaRPr>
          </a:p>
          <a:p>
            <a:r>
              <a:rPr lang="zh-CN" altLang="en-US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/>
              <a:t>sqlite3_step()</a:t>
            </a:r>
            <a:r>
              <a:rPr lang="en-US" altLang="zh-CN" sz="1400" dirty="0">
                <a:solidFill>
                  <a:srgbClr val="000000"/>
                </a:solidFill>
              </a:rPr>
              <a:t>		</a:t>
            </a:r>
            <a:r>
              <a:rPr lang="en-US" altLang="zh-CN" sz="1400" dirty="0">
                <a:solidFill>
                  <a:srgbClr val="008000"/>
                </a:solidFill>
              </a:rPr>
              <a:t>//2.</a:t>
            </a:r>
            <a:r>
              <a:rPr lang="zh-CN" altLang="en-US" sz="1400" dirty="0">
                <a:solidFill>
                  <a:srgbClr val="008000"/>
                </a:solidFill>
              </a:rPr>
              <a:t>运行</a:t>
            </a:r>
            <a:endParaRPr lang="en-US" altLang="zh-CN" sz="1400" dirty="0">
              <a:solidFill>
                <a:srgbClr val="008000"/>
              </a:solidFill>
            </a:endParaRPr>
          </a:p>
          <a:p>
            <a:r>
              <a:rPr lang="zh-CN" altLang="en-US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/>
              <a:t>sqlite3_finalize()</a:t>
            </a:r>
            <a:r>
              <a:rPr lang="en-US" altLang="zh-CN" sz="1400" dirty="0">
                <a:solidFill>
                  <a:srgbClr val="000000"/>
                </a:solidFill>
              </a:rPr>
              <a:t>		</a:t>
            </a:r>
            <a:r>
              <a:rPr lang="en-US" altLang="zh-CN" sz="1400" dirty="0">
                <a:solidFill>
                  <a:srgbClr val="008000"/>
                </a:solidFill>
              </a:rPr>
              <a:t>//3.</a:t>
            </a:r>
            <a:r>
              <a:rPr lang="zh-CN" altLang="en-US" sz="1400" dirty="0">
                <a:solidFill>
                  <a:srgbClr val="008000"/>
                </a:solidFill>
              </a:rPr>
              <a:t>完成</a:t>
            </a:r>
            <a:endParaRPr lang="en-US" altLang="zh-CN" sz="1400" dirty="0">
              <a:solidFill>
                <a:srgbClr val="008000"/>
              </a:solidFill>
            </a:endParaRPr>
          </a:p>
          <a:p>
            <a:endParaRPr lang="en-US" altLang="zh-C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75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0"/>
            <a:ext cx="9144000" cy="417478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8071" y="733176"/>
            <a:ext cx="441411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kumimoji="1" sz="2800" b="1"/>
            </a:lvl1pPr>
          </a:lstStyle>
          <a:p>
            <a:r>
              <a:rPr lang="en-US" altLang="zh-CN" dirty="0"/>
              <a:t>Sqlite3</a:t>
            </a:r>
            <a:r>
              <a:rPr lang="zh-CN" altLang="en-US" dirty="0" smtClean="0"/>
              <a:t>使用实例（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张图）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349"/>
            <a:ext cx="8630777" cy="55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66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爆光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4">
      <a:dk1>
        <a:srgbClr val="003399"/>
      </a:dk1>
      <a:lt1>
        <a:srgbClr val="FFFFFF"/>
      </a:lt1>
      <a:dk2>
        <a:srgbClr val="003399"/>
      </a:dk2>
      <a:lt2>
        <a:srgbClr val="808080"/>
      </a:lt2>
      <a:accent1>
        <a:srgbClr val="FF6161"/>
      </a:accent1>
      <a:accent2>
        <a:srgbClr val="FF5F19"/>
      </a:accent2>
      <a:accent3>
        <a:srgbClr val="FFFFFF"/>
      </a:accent3>
      <a:accent4>
        <a:srgbClr val="002A82"/>
      </a:accent4>
      <a:accent5>
        <a:srgbClr val="FFB7B7"/>
      </a:accent5>
      <a:accent6>
        <a:srgbClr val="E75516"/>
      </a:accent6>
      <a:hlink>
        <a:srgbClr val="A8D02A"/>
      </a:hlink>
      <a:folHlink>
        <a:srgbClr val="5CB1FE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blipFill>
          <a:blip xmlns:r="http://schemas.openxmlformats.org/officeDocument/2006/relationships" r:embed="rId1"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3399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5F19"/>
        </a:accent2>
        <a:accent3>
          <a:srgbClr val="FFFFFF"/>
        </a:accent3>
        <a:accent4>
          <a:srgbClr val="002A82"/>
        </a:accent4>
        <a:accent5>
          <a:srgbClr val="FFB7B7"/>
        </a:accent5>
        <a:accent6>
          <a:srgbClr val="E755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3399"/>
        </a:dk1>
        <a:lt1>
          <a:srgbClr val="FFFFFF"/>
        </a:lt1>
        <a:dk2>
          <a:srgbClr val="003399"/>
        </a:dk2>
        <a:lt2>
          <a:srgbClr val="808080"/>
        </a:lt2>
        <a:accent1>
          <a:srgbClr val="FF6161"/>
        </a:accent1>
        <a:accent2>
          <a:srgbClr val="FF5F19"/>
        </a:accent2>
        <a:accent3>
          <a:srgbClr val="FFFFFF"/>
        </a:accent3>
        <a:accent4>
          <a:srgbClr val="002A82"/>
        </a:accent4>
        <a:accent5>
          <a:srgbClr val="FFB7B7"/>
        </a:accent5>
        <a:accent6>
          <a:srgbClr val="E755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爆光.thmx</Template>
  <TotalTime>417</TotalTime>
  <Words>1206</Words>
  <Application>Microsoft Macintosh PowerPoint</Application>
  <PresentationFormat>全屏显示(4:3)</PresentationFormat>
  <Paragraphs>322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爆光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192</cp:revision>
  <dcterms:created xsi:type="dcterms:W3CDTF">2013-06-08T02:35:59Z</dcterms:created>
  <dcterms:modified xsi:type="dcterms:W3CDTF">2013-06-18T06:03:42Z</dcterms:modified>
</cp:coreProperties>
</file>