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3" r:id="rId7"/>
    <p:sldId id="264" r:id="rId8"/>
    <p:sldId id="265" r:id="rId9"/>
    <p:sldId id="266" r:id="rId10"/>
    <p:sldId id="268" r:id="rId11"/>
    <p:sldId id="269" r:id="rId12"/>
    <p:sldId id="270" r:id="rId13"/>
    <p:sldId id="271" r:id="rId14"/>
    <p:sldId id="272" r:id="rId15"/>
    <p:sldId id="273"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FFA5"/>
    <a:srgbClr val="2DFF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264"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C85B8-5DC8-594A-916A-D4A57E2032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190F9C4-DF9D-3EE9-F05F-DCD8468CF7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60C833-06DD-A0FF-61C4-2F8EA8E7712A}"/>
              </a:ext>
            </a:extLst>
          </p:cNvPr>
          <p:cNvSpPr>
            <a:spLocks noGrp="1"/>
          </p:cNvSpPr>
          <p:nvPr>
            <p:ph type="dt" sz="half" idx="10"/>
          </p:nvPr>
        </p:nvSpPr>
        <p:spPr/>
        <p:txBody>
          <a:bodyPr/>
          <a:lstStyle/>
          <a:p>
            <a:fld id="{33AA2164-73FD-4A4D-8838-D3214AADE6E7}" type="datetimeFigureOut">
              <a:rPr lang="en-IN" smtClean="0"/>
              <a:t>30-09-2022</a:t>
            </a:fld>
            <a:endParaRPr lang="en-IN" dirty="0"/>
          </a:p>
        </p:txBody>
      </p:sp>
      <p:sp>
        <p:nvSpPr>
          <p:cNvPr id="5" name="Footer Placeholder 4">
            <a:extLst>
              <a:ext uri="{FF2B5EF4-FFF2-40B4-BE49-F238E27FC236}">
                <a16:creationId xmlns:a16="http://schemas.microsoft.com/office/drawing/2014/main" id="{230FF577-FA63-2D53-661F-0D88700DC11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BFB6904-0249-791C-4A1D-19F58023E046}"/>
              </a:ext>
            </a:extLst>
          </p:cNvPr>
          <p:cNvSpPr>
            <a:spLocks noGrp="1"/>
          </p:cNvSpPr>
          <p:nvPr>
            <p:ph type="sldNum" sz="quarter" idx="12"/>
          </p:nvPr>
        </p:nvSpPr>
        <p:spPr/>
        <p:txBody>
          <a:bodyPr/>
          <a:lstStyle/>
          <a:p>
            <a:fld id="{6FF414AA-F429-47E7-BC39-5C139561AB1D}" type="slidenum">
              <a:rPr lang="en-IN" smtClean="0"/>
              <a:t>‹#›</a:t>
            </a:fld>
            <a:endParaRPr lang="en-IN" dirty="0"/>
          </a:p>
        </p:txBody>
      </p:sp>
    </p:spTree>
    <p:extLst>
      <p:ext uri="{BB962C8B-B14F-4D97-AF65-F5344CB8AC3E}">
        <p14:creationId xmlns:p14="http://schemas.microsoft.com/office/powerpoint/2010/main" val="2677997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910D9-72B4-C737-D8D4-409289762E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0B2430-333E-B9D0-55E2-95008BC175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1C885B-6FE8-CEA4-BF2A-69B75E9A3CDA}"/>
              </a:ext>
            </a:extLst>
          </p:cNvPr>
          <p:cNvSpPr>
            <a:spLocks noGrp="1"/>
          </p:cNvSpPr>
          <p:nvPr>
            <p:ph type="dt" sz="half" idx="10"/>
          </p:nvPr>
        </p:nvSpPr>
        <p:spPr/>
        <p:txBody>
          <a:bodyPr/>
          <a:lstStyle/>
          <a:p>
            <a:fld id="{33AA2164-73FD-4A4D-8838-D3214AADE6E7}" type="datetimeFigureOut">
              <a:rPr lang="en-IN" smtClean="0"/>
              <a:t>30-09-2022</a:t>
            </a:fld>
            <a:endParaRPr lang="en-IN" dirty="0"/>
          </a:p>
        </p:txBody>
      </p:sp>
      <p:sp>
        <p:nvSpPr>
          <p:cNvPr id="5" name="Footer Placeholder 4">
            <a:extLst>
              <a:ext uri="{FF2B5EF4-FFF2-40B4-BE49-F238E27FC236}">
                <a16:creationId xmlns:a16="http://schemas.microsoft.com/office/drawing/2014/main" id="{E2EA9649-202B-BD46-3BEC-4F60A15462A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0A51BAC-95FB-E096-E8EE-4066B0F1A7D6}"/>
              </a:ext>
            </a:extLst>
          </p:cNvPr>
          <p:cNvSpPr>
            <a:spLocks noGrp="1"/>
          </p:cNvSpPr>
          <p:nvPr>
            <p:ph type="sldNum" sz="quarter" idx="12"/>
          </p:nvPr>
        </p:nvSpPr>
        <p:spPr/>
        <p:txBody>
          <a:bodyPr/>
          <a:lstStyle/>
          <a:p>
            <a:fld id="{6FF414AA-F429-47E7-BC39-5C139561AB1D}" type="slidenum">
              <a:rPr lang="en-IN" smtClean="0"/>
              <a:t>‹#›</a:t>
            </a:fld>
            <a:endParaRPr lang="en-IN" dirty="0"/>
          </a:p>
        </p:txBody>
      </p:sp>
    </p:spTree>
    <p:extLst>
      <p:ext uri="{BB962C8B-B14F-4D97-AF65-F5344CB8AC3E}">
        <p14:creationId xmlns:p14="http://schemas.microsoft.com/office/powerpoint/2010/main" val="21571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2A6546-5D8A-F827-E131-AD7CBC8DC0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8AB88E-2BF0-4C7D-E79F-97A3E9427F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3CDA44-6BC8-F4C9-FCA4-1D17B268D65E}"/>
              </a:ext>
            </a:extLst>
          </p:cNvPr>
          <p:cNvSpPr>
            <a:spLocks noGrp="1"/>
          </p:cNvSpPr>
          <p:nvPr>
            <p:ph type="dt" sz="half" idx="10"/>
          </p:nvPr>
        </p:nvSpPr>
        <p:spPr/>
        <p:txBody>
          <a:bodyPr/>
          <a:lstStyle/>
          <a:p>
            <a:fld id="{33AA2164-73FD-4A4D-8838-D3214AADE6E7}" type="datetimeFigureOut">
              <a:rPr lang="en-IN" smtClean="0"/>
              <a:t>30-09-2022</a:t>
            </a:fld>
            <a:endParaRPr lang="en-IN" dirty="0"/>
          </a:p>
        </p:txBody>
      </p:sp>
      <p:sp>
        <p:nvSpPr>
          <p:cNvPr id="5" name="Footer Placeholder 4">
            <a:extLst>
              <a:ext uri="{FF2B5EF4-FFF2-40B4-BE49-F238E27FC236}">
                <a16:creationId xmlns:a16="http://schemas.microsoft.com/office/drawing/2014/main" id="{0699A794-4AE5-272F-85FD-1557A055A28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D74B69B-CD08-4936-7651-823B0E0E0A82}"/>
              </a:ext>
            </a:extLst>
          </p:cNvPr>
          <p:cNvSpPr>
            <a:spLocks noGrp="1"/>
          </p:cNvSpPr>
          <p:nvPr>
            <p:ph type="sldNum" sz="quarter" idx="12"/>
          </p:nvPr>
        </p:nvSpPr>
        <p:spPr/>
        <p:txBody>
          <a:bodyPr/>
          <a:lstStyle/>
          <a:p>
            <a:fld id="{6FF414AA-F429-47E7-BC39-5C139561AB1D}" type="slidenum">
              <a:rPr lang="en-IN" smtClean="0"/>
              <a:t>‹#›</a:t>
            </a:fld>
            <a:endParaRPr lang="en-IN" dirty="0"/>
          </a:p>
        </p:txBody>
      </p:sp>
    </p:spTree>
    <p:extLst>
      <p:ext uri="{BB962C8B-B14F-4D97-AF65-F5344CB8AC3E}">
        <p14:creationId xmlns:p14="http://schemas.microsoft.com/office/powerpoint/2010/main" val="2740325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5884-87B2-4E85-55B6-81D4A6DED5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D7A5DD-E875-D8DA-EF04-3594E7B17A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AA5FCC-B9CF-2055-5376-ACC7624579A3}"/>
              </a:ext>
            </a:extLst>
          </p:cNvPr>
          <p:cNvSpPr>
            <a:spLocks noGrp="1"/>
          </p:cNvSpPr>
          <p:nvPr>
            <p:ph type="dt" sz="half" idx="10"/>
          </p:nvPr>
        </p:nvSpPr>
        <p:spPr/>
        <p:txBody>
          <a:bodyPr/>
          <a:lstStyle/>
          <a:p>
            <a:fld id="{33AA2164-73FD-4A4D-8838-D3214AADE6E7}" type="datetimeFigureOut">
              <a:rPr lang="en-IN" smtClean="0"/>
              <a:t>30-09-2022</a:t>
            </a:fld>
            <a:endParaRPr lang="en-IN" dirty="0"/>
          </a:p>
        </p:txBody>
      </p:sp>
      <p:sp>
        <p:nvSpPr>
          <p:cNvPr id="5" name="Footer Placeholder 4">
            <a:extLst>
              <a:ext uri="{FF2B5EF4-FFF2-40B4-BE49-F238E27FC236}">
                <a16:creationId xmlns:a16="http://schemas.microsoft.com/office/drawing/2014/main" id="{C3589D9B-0617-E256-67BE-6752B7A042E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43509E5-654C-9C7E-8AE1-41A1AE5C4E65}"/>
              </a:ext>
            </a:extLst>
          </p:cNvPr>
          <p:cNvSpPr>
            <a:spLocks noGrp="1"/>
          </p:cNvSpPr>
          <p:nvPr>
            <p:ph type="sldNum" sz="quarter" idx="12"/>
          </p:nvPr>
        </p:nvSpPr>
        <p:spPr/>
        <p:txBody>
          <a:bodyPr/>
          <a:lstStyle/>
          <a:p>
            <a:fld id="{6FF414AA-F429-47E7-BC39-5C139561AB1D}" type="slidenum">
              <a:rPr lang="en-IN" smtClean="0"/>
              <a:t>‹#›</a:t>
            </a:fld>
            <a:endParaRPr lang="en-IN" dirty="0"/>
          </a:p>
        </p:txBody>
      </p:sp>
    </p:spTree>
    <p:extLst>
      <p:ext uri="{BB962C8B-B14F-4D97-AF65-F5344CB8AC3E}">
        <p14:creationId xmlns:p14="http://schemas.microsoft.com/office/powerpoint/2010/main" val="452868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4312-0F18-53DB-0A6D-C1F40FDE70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36EF1D-4D80-589B-C7CD-D544356379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8E3A7A-DC4F-904C-7CA8-5D18F8BE467C}"/>
              </a:ext>
            </a:extLst>
          </p:cNvPr>
          <p:cNvSpPr>
            <a:spLocks noGrp="1"/>
          </p:cNvSpPr>
          <p:nvPr>
            <p:ph type="dt" sz="half" idx="10"/>
          </p:nvPr>
        </p:nvSpPr>
        <p:spPr/>
        <p:txBody>
          <a:bodyPr/>
          <a:lstStyle/>
          <a:p>
            <a:fld id="{33AA2164-73FD-4A4D-8838-D3214AADE6E7}" type="datetimeFigureOut">
              <a:rPr lang="en-IN" smtClean="0"/>
              <a:t>30-09-2022</a:t>
            </a:fld>
            <a:endParaRPr lang="en-IN" dirty="0"/>
          </a:p>
        </p:txBody>
      </p:sp>
      <p:sp>
        <p:nvSpPr>
          <p:cNvPr id="5" name="Footer Placeholder 4">
            <a:extLst>
              <a:ext uri="{FF2B5EF4-FFF2-40B4-BE49-F238E27FC236}">
                <a16:creationId xmlns:a16="http://schemas.microsoft.com/office/drawing/2014/main" id="{F543F284-A025-1E80-3B30-5BF74F395FF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939D18E-AC99-708D-9878-9E0B4EF0AE1F}"/>
              </a:ext>
            </a:extLst>
          </p:cNvPr>
          <p:cNvSpPr>
            <a:spLocks noGrp="1"/>
          </p:cNvSpPr>
          <p:nvPr>
            <p:ph type="sldNum" sz="quarter" idx="12"/>
          </p:nvPr>
        </p:nvSpPr>
        <p:spPr/>
        <p:txBody>
          <a:bodyPr/>
          <a:lstStyle/>
          <a:p>
            <a:fld id="{6FF414AA-F429-47E7-BC39-5C139561AB1D}" type="slidenum">
              <a:rPr lang="en-IN" smtClean="0"/>
              <a:t>‹#›</a:t>
            </a:fld>
            <a:endParaRPr lang="en-IN" dirty="0"/>
          </a:p>
        </p:txBody>
      </p:sp>
    </p:spTree>
    <p:extLst>
      <p:ext uri="{BB962C8B-B14F-4D97-AF65-F5344CB8AC3E}">
        <p14:creationId xmlns:p14="http://schemas.microsoft.com/office/powerpoint/2010/main" val="449776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B5EE2-F3C7-53D6-3403-D7086B7F74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8ADBAA-433A-ABCC-1676-6F7FA9704F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2A87D7-5270-9D44-76F2-A705EDBEF2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6818EA-1FF7-EF87-39E3-94357EF7DB62}"/>
              </a:ext>
            </a:extLst>
          </p:cNvPr>
          <p:cNvSpPr>
            <a:spLocks noGrp="1"/>
          </p:cNvSpPr>
          <p:nvPr>
            <p:ph type="dt" sz="half" idx="10"/>
          </p:nvPr>
        </p:nvSpPr>
        <p:spPr/>
        <p:txBody>
          <a:bodyPr/>
          <a:lstStyle/>
          <a:p>
            <a:fld id="{33AA2164-73FD-4A4D-8838-D3214AADE6E7}" type="datetimeFigureOut">
              <a:rPr lang="en-IN" smtClean="0"/>
              <a:t>30-09-2022</a:t>
            </a:fld>
            <a:endParaRPr lang="en-IN" dirty="0"/>
          </a:p>
        </p:txBody>
      </p:sp>
      <p:sp>
        <p:nvSpPr>
          <p:cNvPr id="6" name="Footer Placeholder 5">
            <a:extLst>
              <a:ext uri="{FF2B5EF4-FFF2-40B4-BE49-F238E27FC236}">
                <a16:creationId xmlns:a16="http://schemas.microsoft.com/office/drawing/2014/main" id="{BA58E3CE-6E76-1828-E163-4463A2F0B46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47C53C4-6C77-86BC-18A1-06F7C84939EF}"/>
              </a:ext>
            </a:extLst>
          </p:cNvPr>
          <p:cNvSpPr>
            <a:spLocks noGrp="1"/>
          </p:cNvSpPr>
          <p:nvPr>
            <p:ph type="sldNum" sz="quarter" idx="12"/>
          </p:nvPr>
        </p:nvSpPr>
        <p:spPr/>
        <p:txBody>
          <a:bodyPr/>
          <a:lstStyle/>
          <a:p>
            <a:fld id="{6FF414AA-F429-47E7-BC39-5C139561AB1D}" type="slidenum">
              <a:rPr lang="en-IN" smtClean="0"/>
              <a:t>‹#›</a:t>
            </a:fld>
            <a:endParaRPr lang="en-IN" dirty="0"/>
          </a:p>
        </p:txBody>
      </p:sp>
    </p:spTree>
    <p:extLst>
      <p:ext uri="{BB962C8B-B14F-4D97-AF65-F5344CB8AC3E}">
        <p14:creationId xmlns:p14="http://schemas.microsoft.com/office/powerpoint/2010/main" val="2082834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4F3F-8A43-CF39-F620-9BA3F25685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C39837-4935-756A-D253-E9E4B3F93E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A83775-DA23-9AF0-F043-A18FE4D09C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79FD8F-61E7-8A05-E484-7D17AA51A0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C2C94E-15FE-605E-EF74-87B6A7FCB4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C887D4-7D08-CB0B-42FD-AA96321C40DF}"/>
              </a:ext>
            </a:extLst>
          </p:cNvPr>
          <p:cNvSpPr>
            <a:spLocks noGrp="1"/>
          </p:cNvSpPr>
          <p:nvPr>
            <p:ph type="dt" sz="half" idx="10"/>
          </p:nvPr>
        </p:nvSpPr>
        <p:spPr/>
        <p:txBody>
          <a:bodyPr/>
          <a:lstStyle/>
          <a:p>
            <a:fld id="{33AA2164-73FD-4A4D-8838-D3214AADE6E7}" type="datetimeFigureOut">
              <a:rPr lang="en-IN" smtClean="0"/>
              <a:t>30-09-2022</a:t>
            </a:fld>
            <a:endParaRPr lang="en-IN" dirty="0"/>
          </a:p>
        </p:txBody>
      </p:sp>
      <p:sp>
        <p:nvSpPr>
          <p:cNvPr id="8" name="Footer Placeholder 7">
            <a:extLst>
              <a:ext uri="{FF2B5EF4-FFF2-40B4-BE49-F238E27FC236}">
                <a16:creationId xmlns:a16="http://schemas.microsoft.com/office/drawing/2014/main" id="{97FA4D3E-E7BE-578A-F425-2FFC6E3BDEB3}"/>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0369FFEA-AB01-605D-2F78-1F9F53F7B6AE}"/>
              </a:ext>
            </a:extLst>
          </p:cNvPr>
          <p:cNvSpPr>
            <a:spLocks noGrp="1"/>
          </p:cNvSpPr>
          <p:nvPr>
            <p:ph type="sldNum" sz="quarter" idx="12"/>
          </p:nvPr>
        </p:nvSpPr>
        <p:spPr/>
        <p:txBody>
          <a:bodyPr/>
          <a:lstStyle/>
          <a:p>
            <a:fld id="{6FF414AA-F429-47E7-BC39-5C139561AB1D}" type="slidenum">
              <a:rPr lang="en-IN" smtClean="0"/>
              <a:t>‹#›</a:t>
            </a:fld>
            <a:endParaRPr lang="en-IN" dirty="0"/>
          </a:p>
        </p:txBody>
      </p:sp>
    </p:spTree>
    <p:extLst>
      <p:ext uri="{BB962C8B-B14F-4D97-AF65-F5344CB8AC3E}">
        <p14:creationId xmlns:p14="http://schemas.microsoft.com/office/powerpoint/2010/main" val="881788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D242B-AB6F-03E2-C8F8-E9683DE6EB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188CA8-4080-D4E5-93F0-9270E9F6909C}"/>
              </a:ext>
            </a:extLst>
          </p:cNvPr>
          <p:cNvSpPr>
            <a:spLocks noGrp="1"/>
          </p:cNvSpPr>
          <p:nvPr>
            <p:ph type="dt" sz="half" idx="10"/>
          </p:nvPr>
        </p:nvSpPr>
        <p:spPr/>
        <p:txBody>
          <a:bodyPr/>
          <a:lstStyle/>
          <a:p>
            <a:fld id="{33AA2164-73FD-4A4D-8838-D3214AADE6E7}" type="datetimeFigureOut">
              <a:rPr lang="en-IN" smtClean="0"/>
              <a:t>30-09-2022</a:t>
            </a:fld>
            <a:endParaRPr lang="en-IN" dirty="0"/>
          </a:p>
        </p:txBody>
      </p:sp>
      <p:sp>
        <p:nvSpPr>
          <p:cNvPr id="4" name="Footer Placeholder 3">
            <a:extLst>
              <a:ext uri="{FF2B5EF4-FFF2-40B4-BE49-F238E27FC236}">
                <a16:creationId xmlns:a16="http://schemas.microsoft.com/office/drawing/2014/main" id="{869004CF-9A31-6478-818E-F93734D059BD}"/>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95EF93BA-AF97-F44B-F105-E121766CF4A3}"/>
              </a:ext>
            </a:extLst>
          </p:cNvPr>
          <p:cNvSpPr>
            <a:spLocks noGrp="1"/>
          </p:cNvSpPr>
          <p:nvPr>
            <p:ph type="sldNum" sz="quarter" idx="12"/>
          </p:nvPr>
        </p:nvSpPr>
        <p:spPr/>
        <p:txBody>
          <a:bodyPr/>
          <a:lstStyle/>
          <a:p>
            <a:fld id="{6FF414AA-F429-47E7-BC39-5C139561AB1D}" type="slidenum">
              <a:rPr lang="en-IN" smtClean="0"/>
              <a:t>‹#›</a:t>
            </a:fld>
            <a:endParaRPr lang="en-IN" dirty="0"/>
          </a:p>
        </p:txBody>
      </p:sp>
    </p:spTree>
    <p:extLst>
      <p:ext uri="{BB962C8B-B14F-4D97-AF65-F5344CB8AC3E}">
        <p14:creationId xmlns:p14="http://schemas.microsoft.com/office/powerpoint/2010/main" val="3002907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778BF8-96E6-B939-7CCA-9A357AA5F08A}"/>
              </a:ext>
            </a:extLst>
          </p:cNvPr>
          <p:cNvSpPr>
            <a:spLocks noGrp="1"/>
          </p:cNvSpPr>
          <p:nvPr>
            <p:ph type="dt" sz="half" idx="10"/>
          </p:nvPr>
        </p:nvSpPr>
        <p:spPr/>
        <p:txBody>
          <a:bodyPr/>
          <a:lstStyle/>
          <a:p>
            <a:fld id="{33AA2164-73FD-4A4D-8838-D3214AADE6E7}" type="datetimeFigureOut">
              <a:rPr lang="en-IN" smtClean="0"/>
              <a:t>30-09-2022</a:t>
            </a:fld>
            <a:endParaRPr lang="en-IN" dirty="0"/>
          </a:p>
        </p:txBody>
      </p:sp>
      <p:sp>
        <p:nvSpPr>
          <p:cNvPr id="3" name="Footer Placeholder 2">
            <a:extLst>
              <a:ext uri="{FF2B5EF4-FFF2-40B4-BE49-F238E27FC236}">
                <a16:creationId xmlns:a16="http://schemas.microsoft.com/office/drawing/2014/main" id="{64B66E45-53C1-F943-A50D-A0949AC11052}"/>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739CED3A-58F4-3F0C-0183-AFB564A2FDEC}"/>
              </a:ext>
            </a:extLst>
          </p:cNvPr>
          <p:cNvSpPr>
            <a:spLocks noGrp="1"/>
          </p:cNvSpPr>
          <p:nvPr>
            <p:ph type="sldNum" sz="quarter" idx="12"/>
          </p:nvPr>
        </p:nvSpPr>
        <p:spPr/>
        <p:txBody>
          <a:bodyPr/>
          <a:lstStyle/>
          <a:p>
            <a:fld id="{6FF414AA-F429-47E7-BC39-5C139561AB1D}" type="slidenum">
              <a:rPr lang="en-IN" smtClean="0"/>
              <a:t>‹#›</a:t>
            </a:fld>
            <a:endParaRPr lang="en-IN" dirty="0"/>
          </a:p>
        </p:txBody>
      </p:sp>
    </p:spTree>
    <p:extLst>
      <p:ext uri="{BB962C8B-B14F-4D97-AF65-F5344CB8AC3E}">
        <p14:creationId xmlns:p14="http://schemas.microsoft.com/office/powerpoint/2010/main" val="2293248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E4A9E-0782-AB3C-39CC-3849129E74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093839-11ED-96F0-F306-D7CD9947E4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D89F5E-EFC1-6D5F-9C7A-992924004F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B57857-7C77-1EE8-AEC1-29A52D1FFFC9}"/>
              </a:ext>
            </a:extLst>
          </p:cNvPr>
          <p:cNvSpPr>
            <a:spLocks noGrp="1"/>
          </p:cNvSpPr>
          <p:nvPr>
            <p:ph type="dt" sz="half" idx="10"/>
          </p:nvPr>
        </p:nvSpPr>
        <p:spPr/>
        <p:txBody>
          <a:bodyPr/>
          <a:lstStyle/>
          <a:p>
            <a:fld id="{33AA2164-73FD-4A4D-8838-D3214AADE6E7}" type="datetimeFigureOut">
              <a:rPr lang="en-IN" smtClean="0"/>
              <a:t>30-09-2022</a:t>
            </a:fld>
            <a:endParaRPr lang="en-IN" dirty="0"/>
          </a:p>
        </p:txBody>
      </p:sp>
      <p:sp>
        <p:nvSpPr>
          <p:cNvPr id="6" name="Footer Placeholder 5">
            <a:extLst>
              <a:ext uri="{FF2B5EF4-FFF2-40B4-BE49-F238E27FC236}">
                <a16:creationId xmlns:a16="http://schemas.microsoft.com/office/drawing/2014/main" id="{F89D34C9-1059-67D4-C9E5-7F6A24864B7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FC0480B-399F-74CB-6140-AF58E2AB60B5}"/>
              </a:ext>
            </a:extLst>
          </p:cNvPr>
          <p:cNvSpPr>
            <a:spLocks noGrp="1"/>
          </p:cNvSpPr>
          <p:nvPr>
            <p:ph type="sldNum" sz="quarter" idx="12"/>
          </p:nvPr>
        </p:nvSpPr>
        <p:spPr/>
        <p:txBody>
          <a:bodyPr/>
          <a:lstStyle/>
          <a:p>
            <a:fld id="{6FF414AA-F429-47E7-BC39-5C139561AB1D}" type="slidenum">
              <a:rPr lang="en-IN" smtClean="0"/>
              <a:t>‹#›</a:t>
            </a:fld>
            <a:endParaRPr lang="en-IN" dirty="0"/>
          </a:p>
        </p:txBody>
      </p:sp>
    </p:spTree>
    <p:extLst>
      <p:ext uri="{BB962C8B-B14F-4D97-AF65-F5344CB8AC3E}">
        <p14:creationId xmlns:p14="http://schemas.microsoft.com/office/powerpoint/2010/main" val="124281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4EDF4-CFE9-E1C2-4C91-06F83F366E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582AFA-DAA4-BB26-68A0-469AB5EBD3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F1B17DFD-29CE-FB38-EA73-E4F0EA4AF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E1602C-F38C-1769-30CF-BECC1F11E0F3}"/>
              </a:ext>
            </a:extLst>
          </p:cNvPr>
          <p:cNvSpPr>
            <a:spLocks noGrp="1"/>
          </p:cNvSpPr>
          <p:nvPr>
            <p:ph type="dt" sz="half" idx="10"/>
          </p:nvPr>
        </p:nvSpPr>
        <p:spPr/>
        <p:txBody>
          <a:bodyPr/>
          <a:lstStyle/>
          <a:p>
            <a:fld id="{33AA2164-73FD-4A4D-8838-D3214AADE6E7}" type="datetimeFigureOut">
              <a:rPr lang="en-IN" smtClean="0"/>
              <a:t>30-09-2022</a:t>
            </a:fld>
            <a:endParaRPr lang="en-IN" dirty="0"/>
          </a:p>
        </p:txBody>
      </p:sp>
      <p:sp>
        <p:nvSpPr>
          <p:cNvPr id="6" name="Footer Placeholder 5">
            <a:extLst>
              <a:ext uri="{FF2B5EF4-FFF2-40B4-BE49-F238E27FC236}">
                <a16:creationId xmlns:a16="http://schemas.microsoft.com/office/drawing/2014/main" id="{A3B6318E-337C-5A2E-958B-DEE444A197E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83B41E4-2FB2-35A0-23CC-B0122F60EB77}"/>
              </a:ext>
            </a:extLst>
          </p:cNvPr>
          <p:cNvSpPr>
            <a:spLocks noGrp="1"/>
          </p:cNvSpPr>
          <p:nvPr>
            <p:ph type="sldNum" sz="quarter" idx="12"/>
          </p:nvPr>
        </p:nvSpPr>
        <p:spPr/>
        <p:txBody>
          <a:bodyPr/>
          <a:lstStyle/>
          <a:p>
            <a:fld id="{6FF414AA-F429-47E7-BC39-5C139561AB1D}" type="slidenum">
              <a:rPr lang="en-IN" smtClean="0"/>
              <a:t>‹#›</a:t>
            </a:fld>
            <a:endParaRPr lang="en-IN" dirty="0"/>
          </a:p>
        </p:txBody>
      </p:sp>
    </p:spTree>
    <p:extLst>
      <p:ext uri="{BB962C8B-B14F-4D97-AF65-F5344CB8AC3E}">
        <p14:creationId xmlns:p14="http://schemas.microsoft.com/office/powerpoint/2010/main" val="350347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35D915-A81A-46CF-5BE3-B3269EBD4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9B7285-21D9-1653-497D-51C2C5560C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558985-9C20-FA4C-4CEA-E7CAEAE660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AA2164-73FD-4A4D-8838-D3214AADE6E7}" type="datetimeFigureOut">
              <a:rPr lang="en-IN" smtClean="0"/>
              <a:t>30-09-2022</a:t>
            </a:fld>
            <a:endParaRPr lang="en-IN" dirty="0"/>
          </a:p>
        </p:txBody>
      </p:sp>
      <p:sp>
        <p:nvSpPr>
          <p:cNvPr id="5" name="Footer Placeholder 4">
            <a:extLst>
              <a:ext uri="{FF2B5EF4-FFF2-40B4-BE49-F238E27FC236}">
                <a16:creationId xmlns:a16="http://schemas.microsoft.com/office/drawing/2014/main" id="{6EBF413A-55FE-351E-724B-C3B688B91B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E33786FE-F821-7E67-EA7B-4A44C6DF64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414AA-F429-47E7-BC39-5C139561AB1D}" type="slidenum">
              <a:rPr lang="en-IN" smtClean="0"/>
              <a:t>‹#›</a:t>
            </a:fld>
            <a:endParaRPr lang="en-IN" dirty="0"/>
          </a:p>
        </p:txBody>
      </p:sp>
    </p:spTree>
    <p:extLst>
      <p:ext uri="{BB962C8B-B14F-4D97-AF65-F5344CB8AC3E}">
        <p14:creationId xmlns:p14="http://schemas.microsoft.com/office/powerpoint/2010/main" val="212679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ongodb.com/docs/manual/core/document/" TargetMode="External"/><Relationship Id="rId2" Type="http://schemas.openxmlformats.org/officeDocument/2006/relationships/hyperlink" Target="https://www.mongodb.com/docs/manual/reference/glossary/#std-term-collection"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hyperlink" Target="https://damiandeluca.com.ar/como-hacer-un-insert-con-mongdb" TargetMode="External"/><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hyperlink" Target="https://nitayneeman.com/posts/standardizing-node.js-version-in-an-npm-package/" TargetMode="External"/><Relationship Id="rId5" Type="http://schemas.openxmlformats.org/officeDocument/2006/relationships/image" Target="../media/image14.png"/><Relationship Id="rId4" Type="http://schemas.openxmlformats.org/officeDocument/2006/relationships/hyperlink" Target="https://freesvg.org/js-logo"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www.who.int/emergencies/diseases/novel-coronavirus-2019/question-and-answers-hub/q-a-detail/coronavirus-disease-(covid-19)-vaccines?adgroupsurvey=%7badgroupsurvey%7d" TargetMode="External"/><Relationship Id="rId2" Type="http://schemas.openxmlformats.org/officeDocument/2006/relationships/hyperlink" Target="https://cdsco.gov.in/opencms/export/sites/CDSCO_WEB/Pdf-documents/biologicals/facilitiesLIST.pdf" TargetMode="External"/><Relationship Id="rId1" Type="http://schemas.openxmlformats.org/officeDocument/2006/relationships/slideLayout" Target="../slideLayouts/slideLayout2.xml"/><Relationship Id="rId6" Type="http://schemas.openxmlformats.org/officeDocument/2006/relationships/hyperlink" Target="https://www.mongodb.com/docs/manual/core/data-modeling-introduction/" TargetMode="External"/><Relationship Id="rId5" Type="http://schemas.openxmlformats.org/officeDocument/2006/relationships/hyperlink" Target="https://www2.deloitte.com/us/en/pages/public-sector/solutions/vaccine-management-system.htm" TargetMode="External"/><Relationship Id="rId4" Type="http://schemas.openxmlformats.org/officeDocument/2006/relationships/hyperlink" Target="https://www.servicenow.com/solutions/vaccine-management.ht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2.deloitte.com/us/en/pages/public-sector/solutions/vaccine-management-system.htm" TargetMode="External"/><Relationship Id="rId2" Type="http://schemas.openxmlformats.org/officeDocument/2006/relationships/hyperlink" Target="https://www.servicenow.com/solutions/vaccine-management.htm"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intelex.com/products/applications/vaccine-management%7d%7bIntelex%20Vaccine%20Solution" TargetMode="Externa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FF3B-D617-5947-395E-105956C66E77}"/>
              </a:ext>
            </a:extLst>
          </p:cNvPr>
          <p:cNvSpPr>
            <a:spLocks noGrp="1"/>
          </p:cNvSpPr>
          <p:nvPr>
            <p:ph type="ctrTitle"/>
          </p:nvPr>
        </p:nvSpPr>
        <p:spPr>
          <a:xfrm>
            <a:off x="6096000" y="1523995"/>
            <a:ext cx="5355538" cy="3075858"/>
          </a:xfrm>
          <a:solidFill>
            <a:schemeClr val="bg1">
              <a:alpha val="60000"/>
            </a:schemeClr>
          </a:solidFill>
          <a:ln w="22225">
            <a:solidFill>
              <a:schemeClr val="tx1"/>
            </a:solidFill>
          </a:ln>
        </p:spPr>
        <p:txBody>
          <a:bodyPr anchor="ctr">
            <a:normAutofit/>
          </a:bodyPr>
          <a:lstStyle/>
          <a:p>
            <a:pPr algn="l"/>
            <a:r>
              <a:rPr lang="en-IN" sz="4400" dirty="0">
                <a:latin typeface="Futura Md BT" panose="020B0602020204020303" pitchFamily="34" charset="0"/>
                <a:ea typeface="Sans Serif Collection" panose="020B0502040504020204" pitchFamily="34" charset="0"/>
                <a:cs typeface="Sans Serif Collection" panose="020B0502040504020204" pitchFamily="34" charset="0"/>
              </a:rPr>
              <a:t>Vaccine Management System</a:t>
            </a:r>
          </a:p>
        </p:txBody>
      </p:sp>
      <p:sp>
        <p:nvSpPr>
          <p:cNvPr id="3" name="Subtitle 2">
            <a:extLst>
              <a:ext uri="{FF2B5EF4-FFF2-40B4-BE49-F238E27FC236}">
                <a16:creationId xmlns:a16="http://schemas.microsoft.com/office/drawing/2014/main" id="{23230663-1C4C-BFE9-FD42-5A6F24AAC3F1}"/>
              </a:ext>
            </a:extLst>
          </p:cNvPr>
          <p:cNvSpPr>
            <a:spLocks noGrp="1"/>
          </p:cNvSpPr>
          <p:nvPr>
            <p:ph type="subTitle" idx="1"/>
          </p:nvPr>
        </p:nvSpPr>
        <p:spPr>
          <a:xfrm>
            <a:off x="6096000" y="4599853"/>
            <a:ext cx="5355540" cy="734152"/>
          </a:xfrm>
          <a:solidFill>
            <a:schemeClr val="bg1">
              <a:alpha val="60000"/>
            </a:schemeClr>
          </a:solidFill>
          <a:ln w="19050">
            <a:solidFill>
              <a:schemeClr val="tx1">
                <a:alpha val="98000"/>
              </a:schemeClr>
            </a:solidFill>
          </a:ln>
        </p:spPr>
        <p:txBody>
          <a:bodyPr>
            <a:normAutofit/>
          </a:bodyPr>
          <a:lstStyle/>
          <a:p>
            <a:pPr algn="l">
              <a:lnSpc>
                <a:spcPct val="150000"/>
              </a:lnSpc>
            </a:pPr>
            <a:r>
              <a:rPr lang="en-IN" sz="2000" dirty="0">
                <a:latin typeface="Futura Bk BT" panose="020B0502020204020303" pitchFamily="34" charset="0"/>
              </a:rPr>
              <a:t>(Drug_Lordv1.10)</a:t>
            </a:r>
          </a:p>
        </p:txBody>
      </p:sp>
    </p:spTree>
    <p:extLst>
      <p:ext uri="{BB962C8B-B14F-4D97-AF65-F5344CB8AC3E}">
        <p14:creationId xmlns:p14="http://schemas.microsoft.com/office/powerpoint/2010/main" val="3179747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A6093-4F6A-E401-6BB3-B4A2E6DC1502}"/>
              </a:ext>
            </a:extLst>
          </p:cNvPr>
          <p:cNvSpPr>
            <a:spLocks noGrp="1"/>
          </p:cNvSpPr>
          <p:nvPr>
            <p:ph type="title"/>
          </p:nvPr>
        </p:nvSpPr>
        <p:spPr>
          <a:xfrm>
            <a:off x="838200" y="517525"/>
            <a:ext cx="10515600" cy="1325563"/>
          </a:xfrm>
          <a:ln w="19050">
            <a:solidFill>
              <a:schemeClr val="tx1"/>
            </a:solidFill>
          </a:ln>
        </p:spPr>
        <p:txBody>
          <a:bodyPr/>
          <a:lstStyle/>
          <a:p>
            <a:r>
              <a:rPr lang="en-IN" dirty="0">
                <a:latin typeface="Futura Md BT" panose="020B0602020204020303" pitchFamily="34" charset="0"/>
              </a:rPr>
              <a:t>Description</a:t>
            </a:r>
          </a:p>
        </p:txBody>
      </p:sp>
      <p:sp>
        <p:nvSpPr>
          <p:cNvPr id="3" name="Content Placeholder 2">
            <a:extLst>
              <a:ext uri="{FF2B5EF4-FFF2-40B4-BE49-F238E27FC236}">
                <a16:creationId xmlns:a16="http://schemas.microsoft.com/office/drawing/2014/main" id="{EBA35EC0-68CA-E7AC-6C2B-2B298C9A638A}"/>
              </a:ext>
            </a:extLst>
          </p:cNvPr>
          <p:cNvSpPr>
            <a:spLocks noGrp="1"/>
          </p:cNvSpPr>
          <p:nvPr>
            <p:ph idx="1"/>
          </p:nvPr>
        </p:nvSpPr>
        <p:spPr>
          <a:xfrm>
            <a:off x="838199" y="1843088"/>
            <a:ext cx="6229351" cy="4351338"/>
          </a:xfrm>
          <a:ln w="19050">
            <a:solidFill>
              <a:schemeClr val="tx1"/>
            </a:solidFill>
          </a:ln>
        </p:spPr>
        <p:txBody>
          <a:bodyPr>
            <a:normAutofit lnSpcReduction="10000"/>
          </a:bodyPr>
          <a:lstStyle/>
          <a:p>
            <a:pPr>
              <a:lnSpc>
                <a:spcPct val="130000"/>
              </a:lnSpc>
            </a:pPr>
            <a:r>
              <a:rPr lang="en-IN" sz="1900" dirty="0">
                <a:effectLst/>
                <a:latin typeface="Futura Bk BT" panose="020B0502020204020303" pitchFamily="34" charset="0"/>
                <a:ea typeface="Times New Roman" panose="02020603050405020304" pitchFamily="18" charset="0"/>
                <a:cs typeface="Times New Roman" panose="02020603050405020304" pitchFamily="18" charset="0"/>
              </a:rPr>
              <a:t>The system should allow users to fill up for an appointment in their locality</a:t>
            </a:r>
          </a:p>
          <a:p>
            <a:pPr>
              <a:lnSpc>
                <a:spcPct val="130000"/>
              </a:lnSpc>
            </a:pPr>
            <a:r>
              <a:rPr lang="en-IN" sz="1900" dirty="0">
                <a:effectLst/>
                <a:latin typeface="Futura Bk BT" panose="020B0502020204020303" pitchFamily="34" charset="0"/>
                <a:ea typeface="Times New Roman" panose="02020603050405020304" pitchFamily="18" charset="0"/>
                <a:cs typeface="Times New Roman" panose="02020603050405020304" pitchFamily="18" charset="0"/>
              </a:rPr>
              <a:t>The system should keep a detailed record of user’s info </a:t>
            </a:r>
          </a:p>
          <a:p>
            <a:pPr>
              <a:lnSpc>
                <a:spcPct val="130000"/>
              </a:lnSpc>
            </a:pPr>
            <a:r>
              <a:rPr lang="en-IN" sz="1900" dirty="0">
                <a:effectLst/>
                <a:latin typeface="Futura Bk BT" panose="020B0502020204020303" pitchFamily="34" charset="0"/>
                <a:ea typeface="Times New Roman" panose="02020603050405020304" pitchFamily="18" charset="0"/>
                <a:cs typeface="Times New Roman" panose="02020603050405020304" pitchFamily="18" charset="0"/>
              </a:rPr>
              <a:t>The system should allow users to note any problems after vaccination is completed</a:t>
            </a:r>
          </a:p>
          <a:p>
            <a:pPr>
              <a:lnSpc>
                <a:spcPct val="130000"/>
              </a:lnSpc>
            </a:pPr>
            <a:r>
              <a:rPr lang="en-IN" sz="1900" dirty="0">
                <a:effectLst/>
                <a:latin typeface="Futura Bk BT" panose="020B0502020204020303" pitchFamily="34" charset="0"/>
                <a:ea typeface="Times New Roman" panose="02020603050405020304" pitchFamily="18" charset="0"/>
                <a:cs typeface="Times New Roman" panose="02020603050405020304" pitchFamily="18" charset="0"/>
              </a:rPr>
              <a:t>The system should provide Producers, NGOs, and Companies to order and sell their vaccines</a:t>
            </a:r>
          </a:p>
          <a:p>
            <a:pPr>
              <a:lnSpc>
                <a:spcPct val="130000"/>
              </a:lnSpc>
              <a:spcAft>
                <a:spcPts val="800"/>
              </a:spcAft>
            </a:pPr>
            <a:r>
              <a:rPr lang="en-IN" sz="1900" dirty="0">
                <a:effectLst/>
                <a:latin typeface="Futura Bk BT" panose="020B0502020204020303" pitchFamily="34" charset="0"/>
                <a:ea typeface="Times New Roman" panose="02020603050405020304" pitchFamily="18" charset="0"/>
                <a:cs typeface="Times New Roman" panose="02020603050405020304" pitchFamily="18" charset="0"/>
              </a:rPr>
              <a:t>The system should keep a detailed record of all domestic producers, providers and along with the info of users </a:t>
            </a:r>
          </a:p>
          <a:p>
            <a:pPr>
              <a:lnSpc>
                <a:spcPct val="130000"/>
              </a:lnSpc>
              <a:spcAft>
                <a:spcPts val="800"/>
              </a:spcAft>
            </a:pPr>
            <a:endParaRPr lang="en-IN" sz="1800" dirty="0">
              <a:effectLst/>
              <a:latin typeface="Futura Bk BT" panose="020B0502020204020303" pitchFamily="34" charset="0"/>
              <a:ea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19F25279-DEAC-0501-B95B-FE449A8E74AB}"/>
              </a:ext>
            </a:extLst>
          </p:cNvPr>
          <p:cNvGrpSpPr/>
          <p:nvPr/>
        </p:nvGrpSpPr>
        <p:grpSpPr>
          <a:xfrm>
            <a:off x="7762873" y="2957265"/>
            <a:ext cx="3590927" cy="2057648"/>
            <a:chOff x="7174000" y="2228602"/>
            <a:chExt cx="3932152" cy="2189569"/>
          </a:xfrm>
        </p:grpSpPr>
        <p:pic>
          <p:nvPicPr>
            <p:cNvPr id="5" name="Picture 4">
              <a:extLst>
                <a:ext uri="{FF2B5EF4-FFF2-40B4-BE49-F238E27FC236}">
                  <a16:creationId xmlns:a16="http://schemas.microsoft.com/office/drawing/2014/main" id="{C03B4E0F-C978-32D9-F75E-37011CEFF88A}"/>
                </a:ext>
              </a:extLst>
            </p:cNvPr>
            <p:cNvPicPr>
              <a:picLocks noChangeAspect="1"/>
            </p:cNvPicPr>
            <p:nvPr/>
          </p:nvPicPr>
          <p:blipFill rotWithShape="1">
            <a:blip r:embed="rId2">
              <a:extLst>
                <a:ext uri="{28A0092B-C50C-407E-A947-70E740481C1C}">
                  <a14:useLocalDpi xmlns:a14="http://schemas.microsoft.com/office/drawing/2010/main" val="0"/>
                </a:ext>
              </a:extLst>
            </a:blip>
            <a:srcRect t="7804" b="4335"/>
            <a:stretch/>
          </p:blipFill>
          <p:spPr>
            <a:xfrm>
              <a:off x="7174000" y="2228602"/>
              <a:ext cx="3932152" cy="1943348"/>
            </a:xfrm>
            <a:prstGeom prst="rect">
              <a:avLst/>
            </a:prstGeom>
          </p:spPr>
        </p:pic>
        <p:sp>
          <p:nvSpPr>
            <p:cNvPr id="6" name="TextBox 5">
              <a:extLst>
                <a:ext uri="{FF2B5EF4-FFF2-40B4-BE49-F238E27FC236}">
                  <a16:creationId xmlns:a16="http://schemas.microsoft.com/office/drawing/2014/main" id="{CE5A92A0-1E8A-AA79-CA7A-627C1BB4F0CA}"/>
                </a:ext>
              </a:extLst>
            </p:cNvPr>
            <p:cNvSpPr txBox="1"/>
            <p:nvPr/>
          </p:nvSpPr>
          <p:spPr>
            <a:xfrm>
              <a:off x="8734426" y="4171950"/>
              <a:ext cx="1009650" cy="246221"/>
            </a:xfrm>
            <a:prstGeom prst="rect">
              <a:avLst/>
            </a:prstGeom>
            <a:noFill/>
          </p:spPr>
          <p:txBody>
            <a:bodyPr wrap="square" rtlCol="0">
              <a:spAutoFit/>
            </a:bodyPr>
            <a:lstStyle/>
            <a:p>
              <a:r>
                <a:rPr lang="en-IN" sz="1000" dirty="0"/>
                <a:t>Concept idea</a:t>
              </a:r>
            </a:p>
          </p:txBody>
        </p:sp>
      </p:grpSp>
    </p:spTree>
    <p:extLst>
      <p:ext uri="{BB962C8B-B14F-4D97-AF65-F5344CB8AC3E}">
        <p14:creationId xmlns:p14="http://schemas.microsoft.com/office/powerpoint/2010/main" val="1171700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A6093-4F6A-E401-6BB3-B4A2E6DC1502}"/>
              </a:ext>
            </a:extLst>
          </p:cNvPr>
          <p:cNvSpPr>
            <a:spLocks noGrp="1"/>
          </p:cNvSpPr>
          <p:nvPr>
            <p:ph type="title"/>
          </p:nvPr>
        </p:nvSpPr>
        <p:spPr>
          <a:xfrm>
            <a:off x="838200" y="517525"/>
            <a:ext cx="10515600" cy="1325563"/>
          </a:xfrm>
          <a:ln w="19050">
            <a:solidFill>
              <a:schemeClr val="bg1"/>
            </a:solidFill>
          </a:ln>
        </p:spPr>
        <p:txBody>
          <a:bodyPr/>
          <a:lstStyle/>
          <a:p>
            <a:r>
              <a:rPr lang="en-IN" dirty="0">
                <a:solidFill>
                  <a:schemeClr val="bg1"/>
                </a:solidFill>
                <a:latin typeface="Futura Md BT" panose="020B0602020204020303" pitchFamily="34" charset="0"/>
              </a:rPr>
              <a:t>Scalability</a:t>
            </a:r>
          </a:p>
        </p:txBody>
      </p:sp>
      <p:sp>
        <p:nvSpPr>
          <p:cNvPr id="3" name="Content Placeholder 2">
            <a:extLst>
              <a:ext uri="{FF2B5EF4-FFF2-40B4-BE49-F238E27FC236}">
                <a16:creationId xmlns:a16="http://schemas.microsoft.com/office/drawing/2014/main" id="{EBA35EC0-68CA-E7AC-6C2B-2B298C9A638A}"/>
              </a:ext>
            </a:extLst>
          </p:cNvPr>
          <p:cNvSpPr>
            <a:spLocks noGrp="1"/>
          </p:cNvSpPr>
          <p:nvPr>
            <p:ph idx="1"/>
          </p:nvPr>
        </p:nvSpPr>
        <p:spPr>
          <a:xfrm>
            <a:off x="5124449" y="1847851"/>
            <a:ext cx="6229351" cy="4351338"/>
          </a:xfrm>
          <a:ln w="19050">
            <a:solidFill>
              <a:schemeClr val="bg1"/>
            </a:solidFill>
          </a:ln>
        </p:spPr>
        <p:txBody>
          <a:bodyPr>
            <a:normAutofit/>
          </a:bodyPr>
          <a:lstStyle/>
          <a:p>
            <a:pPr>
              <a:lnSpc>
                <a:spcPct val="130000"/>
              </a:lnSpc>
              <a:spcAft>
                <a:spcPts val="1200"/>
              </a:spcAft>
            </a:pPr>
            <a:r>
              <a:rPr lang="en-IN" sz="1800" dirty="0">
                <a:solidFill>
                  <a:schemeClr val="bg1"/>
                </a:solidFill>
                <a:effectLst/>
                <a:latin typeface="Futura Bk BT" panose="020B0502020204020303" pitchFamily="34" charset="0"/>
                <a:ea typeface="Times New Roman" panose="02020603050405020304" pitchFamily="18" charset="0"/>
                <a:cs typeface="Times New Roman" panose="02020603050405020304" pitchFamily="18" charset="0"/>
              </a:rPr>
              <a:t>Unlike SQL databases, where you must determine and declare a table's schema before inserting data, MongoDB's </a:t>
            </a:r>
            <a:r>
              <a:rPr lang="en-IN" sz="1800" u="sng" dirty="0">
                <a:solidFill>
                  <a:schemeClr val="bg1"/>
                </a:solidFill>
                <a:effectLst/>
                <a:latin typeface="Futura Bk BT" panose="020B0502020204020303" pitchFamily="34"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collections</a:t>
            </a:r>
            <a:r>
              <a:rPr lang="en-IN" sz="1800" dirty="0">
                <a:solidFill>
                  <a:schemeClr val="bg1"/>
                </a:solidFill>
                <a:effectLst/>
                <a:latin typeface="Futura Bk BT" panose="020B0502020204020303" pitchFamily="34" charset="0"/>
                <a:ea typeface="Times New Roman" panose="02020603050405020304" pitchFamily="18" charset="0"/>
                <a:cs typeface="Times New Roman" panose="02020603050405020304" pitchFamily="18" charset="0"/>
              </a:rPr>
              <a:t>, by default, do not require their </a:t>
            </a:r>
            <a:r>
              <a:rPr lang="en-IN" sz="1800" u="sng" dirty="0">
                <a:solidFill>
                  <a:schemeClr val="bg1"/>
                </a:solidFill>
                <a:effectLst/>
                <a:latin typeface="Futura Bk BT" panose="020B0502020204020303" pitchFamily="34"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documents</a:t>
            </a:r>
            <a:r>
              <a:rPr lang="en-IN" sz="1800" dirty="0">
                <a:solidFill>
                  <a:schemeClr val="bg1"/>
                </a:solidFill>
                <a:effectLst/>
                <a:latin typeface="Futura Bk BT" panose="020B0502020204020303" pitchFamily="34" charset="0"/>
                <a:ea typeface="Times New Roman" panose="02020603050405020304" pitchFamily="18" charset="0"/>
                <a:cs typeface="Times New Roman" panose="02020603050405020304" pitchFamily="18" charset="0"/>
              </a:rPr>
              <a:t> to have the same schema. That is:</a:t>
            </a:r>
            <a:endParaRPr lang="en-IN" sz="1800" dirty="0">
              <a:solidFill>
                <a:schemeClr val="bg1"/>
              </a:solidFill>
              <a:effectLst/>
              <a:latin typeface="Futura Bk BT" panose="020B0502020204020303" pitchFamily="34" charset="0"/>
              <a:ea typeface="Times New Roman" panose="02020603050405020304" pitchFamily="18" charset="0"/>
            </a:endParaRPr>
          </a:p>
          <a:p>
            <a:pPr marL="342900" lvl="0" indent="-342900">
              <a:lnSpc>
                <a:spcPct val="130000"/>
              </a:lnSpc>
              <a:spcBef>
                <a:spcPts val="500"/>
              </a:spcBef>
              <a:spcAft>
                <a:spcPts val="600"/>
              </a:spcAft>
              <a:buSzPts val="1000"/>
              <a:buFont typeface="Symbol" panose="05050102010706020507" pitchFamily="18" charset="2"/>
              <a:buChar char=""/>
              <a:tabLst>
                <a:tab pos="457200" algn="l"/>
              </a:tabLst>
            </a:pPr>
            <a:r>
              <a:rPr lang="en-IN" sz="1800" dirty="0">
                <a:solidFill>
                  <a:schemeClr val="bg1"/>
                </a:solidFill>
                <a:effectLst/>
                <a:latin typeface="Futura Bk BT" panose="020B0502020204020303" pitchFamily="34" charset="0"/>
                <a:ea typeface="Times New Roman" panose="02020603050405020304" pitchFamily="18" charset="0"/>
                <a:cs typeface="Times New Roman" panose="02020603050405020304" pitchFamily="18" charset="0"/>
              </a:rPr>
              <a:t>The documents in a single collection do not need to have the same set of fields and the data type for a field can differ across documents within a collection.</a:t>
            </a:r>
            <a:endParaRPr lang="en-IN" sz="1800" dirty="0">
              <a:solidFill>
                <a:schemeClr val="bg1"/>
              </a:solidFill>
              <a:effectLst/>
              <a:latin typeface="Futura Bk BT" panose="020B0502020204020303" pitchFamily="34" charset="0"/>
              <a:ea typeface="Times New Roman" panose="02020603050405020304" pitchFamily="18" charset="0"/>
            </a:endParaRPr>
          </a:p>
          <a:p>
            <a:pPr>
              <a:lnSpc>
                <a:spcPct val="130000"/>
              </a:lnSpc>
              <a:spcAft>
                <a:spcPts val="800"/>
              </a:spcAft>
            </a:pPr>
            <a:endParaRPr lang="en-IN" sz="1800" dirty="0">
              <a:solidFill>
                <a:schemeClr val="bg1"/>
              </a:solidFill>
              <a:effectLst/>
              <a:latin typeface="Futura Bk BT" panose="020B0502020204020303"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CA89367-C326-3D6E-A6A6-371141FF9D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820989"/>
            <a:ext cx="3958950" cy="2405062"/>
          </a:xfrm>
          <a:prstGeom prst="rect">
            <a:avLst/>
          </a:prstGeom>
        </p:spPr>
      </p:pic>
    </p:spTree>
    <p:extLst>
      <p:ext uri="{BB962C8B-B14F-4D97-AF65-F5344CB8AC3E}">
        <p14:creationId xmlns:p14="http://schemas.microsoft.com/office/powerpoint/2010/main" val="3665341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9FB94-3E66-30A2-11D1-5189D52B1F74}"/>
              </a:ext>
            </a:extLst>
          </p:cNvPr>
          <p:cNvSpPr>
            <a:spLocks noGrp="1"/>
          </p:cNvSpPr>
          <p:nvPr>
            <p:ph type="title"/>
          </p:nvPr>
        </p:nvSpPr>
        <p:spPr>
          <a:xfrm>
            <a:off x="831849" y="2876551"/>
            <a:ext cx="6759575" cy="1685924"/>
          </a:xfrm>
          <a:ln w="19050">
            <a:solidFill>
              <a:schemeClr val="tx1"/>
            </a:solidFill>
          </a:ln>
        </p:spPr>
        <p:txBody>
          <a:bodyPr>
            <a:normAutofit/>
          </a:bodyPr>
          <a:lstStyle/>
          <a:p>
            <a:r>
              <a:rPr lang="en-IN" dirty="0">
                <a:latin typeface="Futura Md BT" panose="020B0602020204020303" pitchFamily="34" charset="0"/>
              </a:rPr>
              <a:t>Requirements</a:t>
            </a:r>
          </a:p>
        </p:txBody>
      </p:sp>
      <p:sp>
        <p:nvSpPr>
          <p:cNvPr id="3" name="Text Placeholder 2">
            <a:extLst>
              <a:ext uri="{FF2B5EF4-FFF2-40B4-BE49-F238E27FC236}">
                <a16:creationId xmlns:a16="http://schemas.microsoft.com/office/drawing/2014/main" id="{C93D12D3-3DEB-0D49-41B0-F65C306D3BB8}"/>
              </a:ext>
            </a:extLst>
          </p:cNvPr>
          <p:cNvSpPr>
            <a:spLocks noGrp="1"/>
          </p:cNvSpPr>
          <p:nvPr>
            <p:ph type="body" idx="1"/>
          </p:nvPr>
        </p:nvSpPr>
        <p:spPr>
          <a:xfrm>
            <a:off x="831850" y="4562475"/>
            <a:ext cx="10528300" cy="1044719"/>
          </a:xfrm>
          <a:ln w="19050">
            <a:solidFill>
              <a:schemeClr val="tx1"/>
            </a:solidFill>
          </a:ln>
        </p:spPr>
        <p:txBody>
          <a:bodyPr/>
          <a:lstStyle/>
          <a:p>
            <a:pPr marL="342900" indent="-342900">
              <a:buFont typeface="Arial" panose="020B0604020202020204" pitchFamily="34" charset="0"/>
              <a:buChar char="•"/>
            </a:pPr>
            <a:r>
              <a:rPr lang="en-IN" dirty="0">
                <a:latin typeface="Futura Bk BT" panose="020B0502020204020303" pitchFamily="34" charset="0"/>
              </a:rPr>
              <a:t>Software</a:t>
            </a:r>
          </a:p>
          <a:p>
            <a:pPr marL="342900" indent="-342900">
              <a:buFont typeface="Arial" panose="020B0604020202020204" pitchFamily="34" charset="0"/>
              <a:buChar char="•"/>
            </a:pPr>
            <a:r>
              <a:rPr lang="en-IN" dirty="0">
                <a:latin typeface="Futura Bk BT" panose="020B0502020204020303" pitchFamily="34" charset="0"/>
              </a:rPr>
              <a:t>Hardware</a:t>
            </a:r>
          </a:p>
        </p:txBody>
      </p:sp>
      <p:pic>
        <p:nvPicPr>
          <p:cNvPr id="6" name="Picture 5">
            <a:extLst>
              <a:ext uri="{FF2B5EF4-FFF2-40B4-BE49-F238E27FC236}">
                <a16:creationId xmlns:a16="http://schemas.microsoft.com/office/drawing/2014/main" id="{8E571E12-ACE8-812F-EC69-F54E78FAA2F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257257" y="796370"/>
            <a:ext cx="2782217" cy="3499645"/>
          </a:xfrm>
          <a:prstGeom prst="rect">
            <a:avLst/>
          </a:prstGeom>
        </p:spPr>
      </p:pic>
    </p:spTree>
    <p:extLst>
      <p:ext uri="{BB962C8B-B14F-4D97-AF65-F5344CB8AC3E}">
        <p14:creationId xmlns:p14="http://schemas.microsoft.com/office/powerpoint/2010/main" val="3533044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BFFA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A6093-4F6A-E401-6BB3-B4A2E6DC1502}"/>
              </a:ext>
            </a:extLst>
          </p:cNvPr>
          <p:cNvSpPr>
            <a:spLocks noGrp="1"/>
          </p:cNvSpPr>
          <p:nvPr>
            <p:ph type="title"/>
          </p:nvPr>
        </p:nvSpPr>
        <p:spPr>
          <a:xfrm>
            <a:off x="838199" y="517526"/>
            <a:ext cx="10934703" cy="1035050"/>
          </a:xfrm>
          <a:ln w="19050">
            <a:solidFill>
              <a:schemeClr val="tx1"/>
            </a:solidFill>
          </a:ln>
        </p:spPr>
        <p:txBody>
          <a:bodyPr/>
          <a:lstStyle/>
          <a:p>
            <a:r>
              <a:rPr lang="en-IN" dirty="0">
                <a:latin typeface="Futura Md BT" panose="020B0602020204020303" pitchFamily="34" charset="0"/>
              </a:rPr>
              <a:t>Software</a:t>
            </a:r>
          </a:p>
        </p:txBody>
      </p:sp>
      <p:sp>
        <p:nvSpPr>
          <p:cNvPr id="3" name="Content Placeholder 2">
            <a:extLst>
              <a:ext uri="{FF2B5EF4-FFF2-40B4-BE49-F238E27FC236}">
                <a16:creationId xmlns:a16="http://schemas.microsoft.com/office/drawing/2014/main" id="{EBA35EC0-68CA-E7AC-6C2B-2B298C9A638A}"/>
              </a:ext>
            </a:extLst>
          </p:cNvPr>
          <p:cNvSpPr>
            <a:spLocks noGrp="1"/>
          </p:cNvSpPr>
          <p:nvPr>
            <p:ph idx="1"/>
          </p:nvPr>
        </p:nvSpPr>
        <p:spPr>
          <a:xfrm>
            <a:off x="838199" y="1552576"/>
            <a:ext cx="4629151" cy="4641850"/>
          </a:xfrm>
          <a:ln w="19050">
            <a:solidFill>
              <a:schemeClr val="tx1"/>
            </a:solidFill>
          </a:ln>
        </p:spPr>
        <p:txBody>
          <a:bodyPr>
            <a:normAutofit lnSpcReduction="10000"/>
          </a:bodyPr>
          <a:lstStyle/>
          <a:p>
            <a:pPr marL="342900" lvl="0" indent="-342900">
              <a:lnSpc>
                <a:spcPct val="300000"/>
              </a:lnSpc>
              <a:buFont typeface="Symbol" panose="05050102010706020507" pitchFamily="18" charset="2"/>
              <a:buChar char=""/>
            </a:pPr>
            <a:r>
              <a:rPr lang="en-IN" sz="1800" dirty="0">
                <a:effectLst/>
                <a:latin typeface="Futura Bk BT" panose="020B0502020204020303" pitchFamily="34" charset="0"/>
                <a:ea typeface="Times New Roman" panose="02020603050405020304" pitchFamily="18" charset="0"/>
                <a:cs typeface="Times New Roman" panose="02020603050405020304" pitchFamily="18" charset="0"/>
              </a:rPr>
              <a:t>System O.S: Window or Linux (Debian or Arch).</a:t>
            </a:r>
          </a:p>
          <a:p>
            <a:pPr marL="342900" lvl="0" indent="-342900">
              <a:lnSpc>
                <a:spcPct val="300000"/>
              </a:lnSpc>
              <a:buFont typeface="Symbol" panose="05050102010706020507" pitchFamily="18" charset="2"/>
              <a:buChar char=""/>
            </a:pPr>
            <a:r>
              <a:rPr lang="en-IN" sz="1800" dirty="0">
                <a:effectLst/>
                <a:latin typeface="Futura Bk BT" panose="020B0502020204020303" pitchFamily="34" charset="0"/>
                <a:ea typeface="Times New Roman" panose="02020603050405020304" pitchFamily="18" charset="0"/>
                <a:cs typeface="Times New Roman" panose="02020603050405020304" pitchFamily="18" charset="0"/>
              </a:rPr>
              <a:t>Frontend: HTML(ejs),JS, </a:t>
            </a:r>
            <a:r>
              <a:rPr lang="en-IN" sz="1800" dirty="0" err="1">
                <a:effectLst/>
                <a:latin typeface="Futura Bk BT" panose="020B0502020204020303" pitchFamily="34" charset="0"/>
                <a:ea typeface="Times New Roman" panose="02020603050405020304" pitchFamily="18" charset="0"/>
                <a:cs typeface="Times New Roman" panose="02020603050405020304" pitchFamily="18" charset="0"/>
              </a:rPr>
              <a:t>TailwindCss</a:t>
            </a:r>
            <a:r>
              <a:rPr lang="en-IN" sz="1800" dirty="0">
                <a:effectLst/>
                <a:latin typeface="Futura Bk BT" panose="020B0502020204020303" pitchFamily="34" charset="0"/>
                <a:ea typeface="Times New Roman" panose="02020603050405020304" pitchFamily="18" charset="0"/>
                <a:cs typeface="Times New Roman" panose="02020603050405020304" pitchFamily="18" charset="0"/>
              </a:rPr>
              <a:t>.</a:t>
            </a:r>
          </a:p>
          <a:p>
            <a:pPr marL="342900" lvl="0" indent="-342900">
              <a:lnSpc>
                <a:spcPct val="300000"/>
              </a:lnSpc>
              <a:buFont typeface="Symbol" panose="05050102010706020507" pitchFamily="18" charset="2"/>
              <a:buChar char=""/>
            </a:pPr>
            <a:r>
              <a:rPr lang="en-IN" sz="1800" dirty="0">
                <a:effectLst/>
                <a:latin typeface="Futura Bk BT" panose="020B0502020204020303" pitchFamily="34" charset="0"/>
                <a:ea typeface="Times New Roman" panose="02020603050405020304" pitchFamily="18" charset="0"/>
                <a:cs typeface="Times New Roman" panose="02020603050405020304" pitchFamily="18" charset="0"/>
              </a:rPr>
              <a:t>Backend: Node.js,Express.js</a:t>
            </a:r>
          </a:p>
          <a:p>
            <a:pPr marL="342900" lvl="0" indent="-342900">
              <a:lnSpc>
                <a:spcPct val="300000"/>
              </a:lnSpc>
              <a:spcAft>
                <a:spcPts val="800"/>
              </a:spcAft>
              <a:buFont typeface="Symbol" panose="05050102010706020507" pitchFamily="18" charset="2"/>
              <a:buChar char=""/>
            </a:pPr>
            <a:r>
              <a:rPr lang="en-IN" sz="1800" dirty="0">
                <a:effectLst/>
                <a:latin typeface="Futura Bk BT" panose="020B0502020204020303" pitchFamily="34" charset="0"/>
                <a:ea typeface="Times New Roman" panose="02020603050405020304" pitchFamily="18" charset="0"/>
                <a:cs typeface="Times New Roman" panose="02020603050405020304" pitchFamily="18" charset="0"/>
              </a:rPr>
              <a:t>Database: MongoDB (</a:t>
            </a:r>
            <a:r>
              <a:rPr lang="en-IN" sz="1800" dirty="0" err="1">
                <a:effectLst/>
                <a:latin typeface="Futura Bk BT" panose="020B0502020204020303" pitchFamily="34" charset="0"/>
                <a:ea typeface="Times New Roman" panose="02020603050405020304" pitchFamily="18" charset="0"/>
                <a:cs typeface="Times New Roman" panose="02020603050405020304" pitchFamily="18" charset="0"/>
              </a:rPr>
              <a:t>NoSql</a:t>
            </a:r>
            <a:r>
              <a:rPr lang="en-IN" sz="1800" dirty="0">
                <a:effectLst/>
                <a:latin typeface="Futura Bk BT" panose="020B0502020204020303" pitchFamily="34" charset="0"/>
                <a:ea typeface="Times New Roman" panose="02020603050405020304" pitchFamily="18" charset="0"/>
                <a:cs typeface="Times New Roman" panose="02020603050405020304" pitchFamily="18" charset="0"/>
              </a:rPr>
              <a:t>)</a:t>
            </a:r>
          </a:p>
          <a:p>
            <a:pPr>
              <a:lnSpc>
                <a:spcPct val="130000"/>
              </a:lnSpc>
              <a:spcAft>
                <a:spcPts val="800"/>
              </a:spcAft>
            </a:pPr>
            <a:endParaRPr lang="en-IN" sz="1800" dirty="0">
              <a:effectLst/>
              <a:latin typeface="Futura Bk BT" panose="020B0502020204020303" pitchFamily="34" charset="0"/>
              <a:ea typeface="Times New Roman" panose="02020603050405020304" pitchFamily="18" charset="0"/>
              <a:cs typeface="Times New Roman" panose="02020603050405020304" pitchFamily="18" charset="0"/>
            </a:endParaRPr>
          </a:p>
        </p:txBody>
      </p:sp>
      <p:grpSp>
        <p:nvGrpSpPr>
          <p:cNvPr id="19" name="Group 18">
            <a:extLst>
              <a:ext uri="{FF2B5EF4-FFF2-40B4-BE49-F238E27FC236}">
                <a16:creationId xmlns:a16="http://schemas.microsoft.com/office/drawing/2014/main" id="{35F9086B-A9E7-96F9-85B5-F140DD7986E2}"/>
              </a:ext>
            </a:extLst>
          </p:cNvPr>
          <p:cNvGrpSpPr/>
          <p:nvPr/>
        </p:nvGrpSpPr>
        <p:grpSpPr>
          <a:xfrm>
            <a:off x="6886577" y="1743074"/>
            <a:ext cx="4171950" cy="4451352"/>
            <a:chOff x="7553327" y="1743074"/>
            <a:chExt cx="4171950" cy="4451352"/>
          </a:xfrm>
        </p:grpSpPr>
        <p:grpSp>
          <p:nvGrpSpPr>
            <p:cNvPr id="17" name="Group 16">
              <a:extLst>
                <a:ext uri="{FF2B5EF4-FFF2-40B4-BE49-F238E27FC236}">
                  <a16:creationId xmlns:a16="http://schemas.microsoft.com/office/drawing/2014/main" id="{0940FABA-BFDC-97FE-4628-D7D028F73D32}"/>
                </a:ext>
              </a:extLst>
            </p:cNvPr>
            <p:cNvGrpSpPr/>
            <p:nvPr/>
          </p:nvGrpSpPr>
          <p:grpSpPr>
            <a:xfrm>
              <a:off x="7553327" y="1743074"/>
              <a:ext cx="4171950" cy="4451352"/>
              <a:chOff x="7343777" y="1877541"/>
              <a:chExt cx="4171950" cy="4451352"/>
            </a:xfrm>
          </p:grpSpPr>
          <p:pic>
            <p:nvPicPr>
              <p:cNvPr id="16" name="Picture 15">
                <a:extLst>
                  <a:ext uri="{FF2B5EF4-FFF2-40B4-BE49-F238E27FC236}">
                    <a16:creationId xmlns:a16="http://schemas.microsoft.com/office/drawing/2014/main" id="{4BF14E68-8194-7B5E-B30F-BFFE24873A26}"/>
                  </a:ext>
                </a:extLst>
              </p:cNvPr>
              <p:cNvPicPr>
                <a:picLocks noChangeAspect="1"/>
              </p:cNvPicPr>
              <p:nvPr/>
            </p:nvPicPr>
            <p:blipFill rotWithShape="1">
              <a:blip r:embed="rId2">
                <a:extLst>
                  <a:ext uri="{28A0092B-C50C-407E-A947-70E740481C1C}">
                    <a14:useLocalDpi xmlns:a14="http://schemas.microsoft.com/office/drawing/2010/main" val="0"/>
                  </a:ext>
                </a:extLst>
              </a:blip>
              <a:srcRect t="11161" b="17909"/>
              <a:stretch/>
            </p:blipFill>
            <p:spPr>
              <a:xfrm>
                <a:off x="7343777" y="1877541"/>
                <a:ext cx="4171950" cy="4451352"/>
              </a:xfrm>
              <a:prstGeom prst="rect">
                <a:avLst/>
              </a:prstGeom>
            </p:spPr>
          </p:pic>
          <p:pic>
            <p:nvPicPr>
              <p:cNvPr id="14" name="Picture 13">
                <a:extLst>
                  <a:ext uri="{FF2B5EF4-FFF2-40B4-BE49-F238E27FC236}">
                    <a16:creationId xmlns:a16="http://schemas.microsoft.com/office/drawing/2014/main" id="{173B44B0-E5DA-8D04-5C8C-107C0E96ABA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455498" y="2645568"/>
                <a:ext cx="814387" cy="814387"/>
              </a:xfrm>
              <a:prstGeom prst="rect">
                <a:avLst/>
              </a:prstGeom>
            </p:spPr>
          </p:pic>
          <p:pic>
            <p:nvPicPr>
              <p:cNvPr id="8" name="Picture 7">
                <a:extLst>
                  <a:ext uri="{FF2B5EF4-FFF2-40B4-BE49-F238E27FC236}">
                    <a16:creationId xmlns:a16="http://schemas.microsoft.com/office/drawing/2014/main" id="{8CD059C4-8A4B-1AAD-351C-28EAC07AAB80}"/>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0467977" y="2571750"/>
                <a:ext cx="962025" cy="962025"/>
              </a:xfrm>
              <a:prstGeom prst="rect">
                <a:avLst/>
              </a:prstGeom>
            </p:spPr>
          </p:pic>
          <p:pic>
            <p:nvPicPr>
              <p:cNvPr id="11" name="Picture 10">
                <a:extLst>
                  <a:ext uri="{FF2B5EF4-FFF2-40B4-BE49-F238E27FC236}">
                    <a16:creationId xmlns:a16="http://schemas.microsoft.com/office/drawing/2014/main" id="{F3BA79C7-A6FB-1873-69A9-D565018BE69C}"/>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8962630" y="2178446"/>
                <a:ext cx="934244" cy="934244"/>
              </a:xfrm>
              <a:prstGeom prst="rect">
                <a:avLst/>
              </a:prstGeom>
              <a:solidFill>
                <a:schemeClr val="bg1"/>
              </a:solidFill>
            </p:spPr>
          </p:pic>
        </p:grpSp>
        <p:sp>
          <p:nvSpPr>
            <p:cNvPr id="18" name="TextBox 17">
              <a:extLst>
                <a:ext uri="{FF2B5EF4-FFF2-40B4-BE49-F238E27FC236}">
                  <a16:creationId xmlns:a16="http://schemas.microsoft.com/office/drawing/2014/main" id="{5C4891EF-9B28-F325-7A80-5BB2E6C1FE46}"/>
                </a:ext>
              </a:extLst>
            </p:cNvPr>
            <p:cNvSpPr txBox="1"/>
            <p:nvPr/>
          </p:nvSpPr>
          <p:spPr>
            <a:xfrm>
              <a:off x="8879797" y="5438776"/>
              <a:ext cx="1369103" cy="369332"/>
            </a:xfrm>
            <a:prstGeom prst="rect">
              <a:avLst/>
            </a:prstGeom>
            <a:solidFill>
              <a:schemeClr val="bg1"/>
            </a:solidFill>
          </p:spPr>
          <p:txBody>
            <a:bodyPr wrap="square" rtlCol="0">
              <a:spAutoFit/>
            </a:bodyPr>
            <a:lstStyle/>
            <a:p>
              <a:pPr algn="ctr"/>
              <a:r>
                <a:rPr lang="en-IN" dirty="0"/>
                <a:t>(Le-Vaccine)</a:t>
              </a:r>
            </a:p>
          </p:txBody>
        </p:sp>
      </p:grpSp>
    </p:spTree>
    <p:extLst>
      <p:ext uri="{BB962C8B-B14F-4D97-AF65-F5344CB8AC3E}">
        <p14:creationId xmlns:p14="http://schemas.microsoft.com/office/powerpoint/2010/main" val="3512594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A6093-4F6A-E401-6BB3-B4A2E6DC1502}"/>
              </a:ext>
            </a:extLst>
          </p:cNvPr>
          <p:cNvSpPr>
            <a:spLocks noGrp="1"/>
          </p:cNvSpPr>
          <p:nvPr>
            <p:ph type="title"/>
          </p:nvPr>
        </p:nvSpPr>
        <p:spPr>
          <a:xfrm>
            <a:off x="838200" y="517525"/>
            <a:ext cx="10515600" cy="1325563"/>
          </a:xfrm>
          <a:ln w="19050">
            <a:solidFill>
              <a:schemeClr val="tx1"/>
            </a:solidFill>
          </a:ln>
        </p:spPr>
        <p:txBody>
          <a:bodyPr/>
          <a:lstStyle/>
          <a:p>
            <a:r>
              <a:rPr lang="en-IN" dirty="0">
                <a:latin typeface="Futura Md BT" panose="020B0602020204020303" pitchFamily="34" charset="0"/>
              </a:rPr>
              <a:t>Hardware</a:t>
            </a:r>
          </a:p>
        </p:txBody>
      </p:sp>
      <p:sp>
        <p:nvSpPr>
          <p:cNvPr id="3" name="Content Placeholder 2">
            <a:extLst>
              <a:ext uri="{FF2B5EF4-FFF2-40B4-BE49-F238E27FC236}">
                <a16:creationId xmlns:a16="http://schemas.microsoft.com/office/drawing/2014/main" id="{EBA35EC0-68CA-E7AC-6C2B-2B298C9A638A}"/>
              </a:ext>
            </a:extLst>
          </p:cNvPr>
          <p:cNvSpPr>
            <a:spLocks noGrp="1"/>
          </p:cNvSpPr>
          <p:nvPr>
            <p:ph idx="1"/>
          </p:nvPr>
        </p:nvSpPr>
        <p:spPr>
          <a:xfrm>
            <a:off x="6372225" y="1843088"/>
            <a:ext cx="4981575" cy="4351338"/>
          </a:xfrm>
          <a:ln w="19050">
            <a:solidFill>
              <a:schemeClr val="tx1"/>
            </a:solidFill>
          </a:ln>
        </p:spPr>
        <p:txBody>
          <a:bodyPr>
            <a:normAutofit/>
          </a:bodyPr>
          <a:lstStyle/>
          <a:p>
            <a:pPr marL="342900" lvl="0" indent="-342900">
              <a:lnSpc>
                <a:spcPct val="200000"/>
              </a:lnSpc>
              <a:buFont typeface="Symbol" panose="05050102010706020507" pitchFamily="18" charset="2"/>
              <a:buChar char=""/>
            </a:pPr>
            <a:r>
              <a:rPr lang="en-IN" sz="1800" dirty="0">
                <a:effectLst/>
                <a:latin typeface="Futura Bk BT" panose="020B0502020204020303" pitchFamily="34" charset="0"/>
                <a:ea typeface="Times New Roman" panose="02020603050405020304" pitchFamily="18" charset="0"/>
                <a:cs typeface="Times New Roman" panose="02020603050405020304" pitchFamily="18" charset="0"/>
              </a:rPr>
              <a:t>Processor: Intel Core 3.0 2.3 GHz or more.</a:t>
            </a:r>
          </a:p>
          <a:p>
            <a:pPr marL="342900" lvl="0" indent="-342900">
              <a:lnSpc>
                <a:spcPct val="200000"/>
              </a:lnSpc>
              <a:buFont typeface="Symbol" panose="05050102010706020507" pitchFamily="18" charset="2"/>
              <a:buChar char=""/>
            </a:pPr>
            <a:r>
              <a:rPr lang="en-IN" sz="1800" dirty="0">
                <a:effectLst/>
                <a:latin typeface="Futura Bk BT" panose="020B0502020204020303" pitchFamily="34" charset="0"/>
                <a:ea typeface="Times New Roman" panose="02020603050405020304" pitchFamily="18" charset="0"/>
                <a:cs typeface="Times New Roman" panose="02020603050405020304" pitchFamily="18" charset="0"/>
              </a:rPr>
              <a:t>RAM: 4GB or more.</a:t>
            </a:r>
          </a:p>
          <a:p>
            <a:pPr marL="342900" lvl="0" indent="-342900">
              <a:lnSpc>
                <a:spcPct val="200000"/>
              </a:lnSpc>
              <a:buFont typeface="Symbol" panose="05050102010706020507" pitchFamily="18" charset="2"/>
              <a:buChar char=""/>
            </a:pPr>
            <a:r>
              <a:rPr lang="en-IN" sz="1800" dirty="0">
                <a:effectLst/>
                <a:latin typeface="Futura Bk BT" panose="020B0502020204020303" pitchFamily="34" charset="0"/>
                <a:ea typeface="Times New Roman" panose="02020603050405020304" pitchFamily="18" charset="0"/>
                <a:cs typeface="Times New Roman" panose="02020603050405020304" pitchFamily="18" charset="0"/>
              </a:rPr>
              <a:t>Monitor: 17 CRT or LCD, Plasma, etc.</a:t>
            </a:r>
          </a:p>
          <a:p>
            <a:pPr marL="342900" lvl="0" indent="-342900">
              <a:lnSpc>
                <a:spcPct val="200000"/>
              </a:lnSpc>
              <a:buFont typeface="Symbol" panose="05050102010706020507" pitchFamily="18" charset="2"/>
              <a:buChar char=""/>
            </a:pPr>
            <a:r>
              <a:rPr lang="en-IN" sz="1800" dirty="0">
                <a:effectLst/>
                <a:latin typeface="Futura Bk BT" panose="020B0502020204020303" pitchFamily="34" charset="0"/>
                <a:ea typeface="Times New Roman" panose="02020603050405020304" pitchFamily="18" charset="0"/>
                <a:cs typeface="Times New Roman" panose="02020603050405020304" pitchFamily="18" charset="0"/>
              </a:rPr>
              <a:t>Hard-Disk: 256 or  more (SSD preferable)</a:t>
            </a:r>
          </a:p>
          <a:p>
            <a:pPr marL="342900" lvl="0" indent="-342900">
              <a:lnSpc>
                <a:spcPct val="200000"/>
              </a:lnSpc>
              <a:buFont typeface="Symbol" panose="05050102010706020507" pitchFamily="18" charset="2"/>
              <a:buChar char=""/>
            </a:pPr>
            <a:r>
              <a:rPr lang="en-IN" sz="1800" dirty="0">
                <a:effectLst/>
                <a:latin typeface="Futura Bk BT" panose="020B0502020204020303" pitchFamily="34" charset="0"/>
                <a:ea typeface="Times New Roman" panose="02020603050405020304" pitchFamily="18" charset="0"/>
                <a:cs typeface="Times New Roman" panose="02020603050405020304" pitchFamily="18" charset="0"/>
              </a:rPr>
              <a:t>Keyboard: Normal or multimedia.</a:t>
            </a:r>
          </a:p>
          <a:p>
            <a:pPr marL="342900" lvl="0" indent="-342900">
              <a:lnSpc>
                <a:spcPct val="200000"/>
              </a:lnSpc>
              <a:spcAft>
                <a:spcPts val="800"/>
              </a:spcAft>
              <a:buFont typeface="Symbol" panose="05050102010706020507" pitchFamily="18" charset="2"/>
              <a:buChar char=""/>
            </a:pPr>
            <a:r>
              <a:rPr lang="en-IN" sz="1800" dirty="0">
                <a:effectLst/>
                <a:latin typeface="Futura Bk BT" panose="020B0502020204020303" pitchFamily="34" charset="0"/>
                <a:ea typeface="Times New Roman" panose="02020603050405020304" pitchFamily="18" charset="0"/>
                <a:cs typeface="Times New Roman" panose="02020603050405020304" pitchFamily="18" charset="0"/>
              </a:rPr>
              <a:t>Mouse: Compatible</a:t>
            </a:r>
          </a:p>
          <a:p>
            <a:pPr>
              <a:lnSpc>
                <a:spcPct val="130000"/>
              </a:lnSpc>
              <a:spcAft>
                <a:spcPts val="800"/>
              </a:spcAft>
            </a:pPr>
            <a:endParaRPr lang="en-IN" sz="1800" dirty="0">
              <a:effectLst/>
              <a:latin typeface="Futura Bk BT" panose="020B0502020204020303"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3051549-0BF3-C644-8D34-993CA7DAD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325" y="3319462"/>
            <a:ext cx="3810000" cy="1876425"/>
          </a:xfrm>
          <a:prstGeom prst="rect">
            <a:avLst/>
          </a:prstGeom>
        </p:spPr>
      </p:pic>
    </p:spTree>
    <p:extLst>
      <p:ext uri="{BB962C8B-B14F-4D97-AF65-F5344CB8AC3E}">
        <p14:creationId xmlns:p14="http://schemas.microsoft.com/office/powerpoint/2010/main" val="3930737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9FB94-3E66-30A2-11D1-5189D52B1F74}"/>
              </a:ext>
            </a:extLst>
          </p:cNvPr>
          <p:cNvSpPr>
            <a:spLocks noGrp="1"/>
          </p:cNvSpPr>
          <p:nvPr>
            <p:ph type="title"/>
          </p:nvPr>
        </p:nvSpPr>
        <p:spPr>
          <a:xfrm>
            <a:off x="831849" y="2876551"/>
            <a:ext cx="6759575" cy="1685924"/>
          </a:xfrm>
          <a:ln w="19050">
            <a:solidFill>
              <a:schemeClr val="tx1"/>
            </a:solidFill>
          </a:ln>
        </p:spPr>
        <p:txBody>
          <a:bodyPr>
            <a:normAutofit/>
          </a:bodyPr>
          <a:lstStyle/>
          <a:p>
            <a:r>
              <a:rPr lang="en-IN" dirty="0">
                <a:latin typeface="Futura Md BT" panose="020B0602020204020303" pitchFamily="34" charset="0"/>
              </a:rPr>
              <a:t>Conclusion</a:t>
            </a:r>
          </a:p>
        </p:txBody>
      </p:sp>
      <p:sp>
        <p:nvSpPr>
          <p:cNvPr id="3" name="Text Placeholder 2">
            <a:extLst>
              <a:ext uri="{FF2B5EF4-FFF2-40B4-BE49-F238E27FC236}">
                <a16:creationId xmlns:a16="http://schemas.microsoft.com/office/drawing/2014/main" id="{C93D12D3-3DEB-0D49-41B0-F65C306D3BB8}"/>
              </a:ext>
            </a:extLst>
          </p:cNvPr>
          <p:cNvSpPr>
            <a:spLocks noGrp="1"/>
          </p:cNvSpPr>
          <p:nvPr>
            <p:ph type="body" idx="1"/>
          </p:nvPr>
        </p:nvSpPr>
        <p:spPr>
          <a:xfrm>
            <a:off x="831850" y="4562475"/>
            <a:ext cx="10528300" cy="1044719"/>
          </a:xfrm>
          <a:ln w="19050">
            <a:solidFill>
              <a:schemeClr val="tx1"/>
            </a:solidFill>
          </a:ln>
        </p:spPr>
        <p:txBody>
          <a:bodyPr/>
          <a:lstStyle/>
          <a:p>
            <a:pPr marL="342900" indent="-342900">
              <a:buFont typeface="Arial" panose="020B0604020202020204" pitchFamily="34" charset="0"/>
              <a:buChar char="•"/>
            </a:pPr>
            <a:r>
              <a:rPr lang="en-IN" dirty="0">
                <a:latin typeface="Futura Bk BT" panose="020B0502020204020303" pitchFamily="34" charset="0"/>
              </a:rPr>
              <a:t>Scope</a:t>
            </a:r>
          </a:p>
          <a:p>
            <a:pPr marL="342900" indent="-342900">
              <a:buFont typeface="Arial" panose="020B0604020202020204" pitchFamily="34" charset="0"/>
              <a:buChar char="•"/>
            </a:pPr>
            <a:r>
              <a:rPr lang="en-IN" dirty="0">
                <a:latin typeface="Futura Bk BT" panose="020B0502020204020303" pitchFamily="34" charset="0"/>
              </a:rPr>
              <a:t>Contribution</a:t>
            </a:r>
          </a:p>
        </p:txBody>
      </p:sp>
      <p:pic>
        <p:nvPicPr>
          <p:cNvPr id="6" name="Picture 5">
            <a:extLst>
              <a:ext uri="{FF2B5EF4-FFF2-40B4-BE49-F238E27FC236}">
                <a16:creationId xmlns:a16="http://schemas.microsoft.com/office/drawing/2014/main" id="{8E571E12-ACE8-812F-EC69-F54E78FAA2F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257257" y="1558505"/>
            <a:ext cx="2782217" cy="1975374"/>
          </a:xfrm>
          <a:prstGeom prst="rect">
            <a:avLst/>
          </a:prstGeom>
        </p:spPr>
      </p:pic>
    </p:spTree>
    <p:extLst>
      <p:ext uri="{BB962C8B-B14F-4D97-AF65-F5344CB8AC3E}">
        <p14:creationId xmlns:p14="http://schemas.microsoft.com/office/powerpoint/2010/main" val="1403077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DC51A0-08A6-9223-CD9D-F8CDB580F964}"/>
              </a:ext>
            </a:extLst>
          </p:cNvPr>
          <p:cNvSpPr>
            <a:spLocks noGrp="1"/>
          </p:cNvSpPr>
          <p:nvPr>
            <p:ph type="body" idx="1"/>
          </p:nvPr>
        </p:nvSpPr>
        <p:spPr>
          <a:xfrm>
            <a:off x="839788" y="885826"/>
            <a:ext cx="5157787" cy="823912"/>
          </a:xfrm>
          <a:ln w="19050">
            <a:solidFill>
              <a:schemeClr val="tx1"/>
            </a:solidFill>
          </a:ln>
        </p:spPr>
        <p:txBody>
          <a:bodyPr/>
          <a:lstStyle/>
          <a:p>
            <a:r>
              <a:rPr lang="en-IN" dirty="0">
                <a:latin typeface="Futura Md BT" panose="020B0602020204020303" pitchFamily="34" charset="0"/>
              </a:rPr>
              <a:t>Scope</a:t>
            </a:r>
          </a:p>
        </p:txBody>
      </p:sp>
      <p:sp>
        <p:nvSpPr>
          <p:cNvPr id="4" name="Content Placeholder 3">
            <a:extLst>
              <a:ext uri="{FF2B5EF4-FFF2-40B4-BE49-F238E27FC236}">
                <a16:creationId xmlns:a16="http://schemas.microsoft.com/office/drawing/2014/main" id="{CADEB1DD-F90E-22EA-E350-B1856F10F793}"/>
              </a:ext>
            </a:extLst>
          </p:cNvPr>
          <p:cNvSpPr>
            <a:spLocks noGrp="1"/>
          </p:cNvSpPr>
          <p:nvPr>
            <p:ph sz="half" idx="2"/>
          </p:nvPr>
        </p:nvSpPr>
        <p:spPr>
          <a:xfrm>
            <a:off x="839788" y="1709738"/>
            <a:ext cx="5157787" cy="3684588"/>
          </a:xfrm>
          <a:ln w="19050">
            <a:solidFill>
              <a:schemeClr val="tx1"/>
            </a:solidFill>
          </a:ln>
        </p:spPr>
        <p:txBody>
          <a:bodyPr>
            <a:normAutofit fontScale="92500"/>
          </a:bodyPr>
          <a:lstStyle/>
          <a:p>
            <a:r>
              <a:rPr lang="en-IN" sz="1800" dirty="0">
                <a:effectLst/>
                <a:latin typeface="Futura Bk BT" panose="020B0502020204020303" pitchFamily="34" charset="0"/>
                <a:ea typeface="Times New Roman" panose="02020603050405020304" pitchFamily="18" charset="0"/>
                <a:cs typeface="Times New Roman" panose="02020603050405020304" pitchFamily="18" charset="0"/>
              </a:rPr>
              <a:t>Creating a platform for all domestic producers to sell their vaccines to local consumers, NGOs, etc, and to simplify the delivery process, regulations and management.</a:t>
            </a:r>
          </a:p>
          <a:p>
            <a:r>
              <a:rPr lang="en-IN" sz="1800" dirty="0">
                <a:effectLst/>
                <a:latin typeface="Futura Bk BT" panose="020B0502020204020303" pitchFamily="34" charset="0"/>
                <a:ea typeface="Times New Roman" panose="02020603050405020304" pitchFamily="18" charset="0"/>
                <a:cs typeface="Times New Roman" panose="02020603050405020304" pitchFamily="18" charset="0"/>
              </a:rPr>
              <a:t>The idea can be fundamentally used in any management system of products in any medical field.</a:t>
            </a:r>
          </a:p>
          <a:p>
            <a:endParaRPr lang="en-IN" dirty="0">
              <a:latin typeface="Futura Bk BT" panose="020B0502020204020303" pitchFamily="34" charset="0"/>
            </a:endParaRPr>
          </a:p>
        </p:txBody>
      </p:sp>
      <p:sp>
        <p:nvSpPr>
          <p:cNvPr id="5" name="Text Placeholder 4">
            <a:extLst>
              <a:ext uri="{FF2B5EF4-FFF2-40B4-BE49-F238E27FC236}">
                <a16:creationId xmlns:a16="http://schemas.microsoft.com/office/drawing/2014/main" id="{1285580F-461D-E86F-E41E-2F1EBBD02FA9}"/>
              </a:ext>
            </a:extLst>
          </p:cNvPr>
          <p:cNvSpPr>
            <a:spLocks noGrp="1"/>
          </p:cNvSpPr>
          <p:nvPr>
            <p:ph type="body" sz="quarter" idx="3"/>
          </p:nvPr>
        </p:nvSpPr>
        <p:spPr>
          <a:xfrm>
            <a:off x="6172200" y="885826"/>
            <a:ext cx="5183188" cy="823912"/>
          </a:xfrm>
          <a:ln w="19050">
            <a:solidFill>
              <a:schemeClr val="tx1"/>
            </a:solidFill>
          </a:ln>
        </p:spPr>
        <p:txBody>
          <a:bodyPr/>
          <a:lstStyle/>
          <a:p>
            <a:r>
              <a:rPr lang="en-IN" dirty="0">
                <a:latin typeface="Futura Md BT" panose="020B0602020204020303" pitchFamily="34" charset="0"/>
              </a:rPr>
              <a:t>Contribution</a:t>
            </a:r>
          </a:p>
        </p:txBody>
      </p:sp>
      <p:sp>
        <p:nvSpPr>
          <p:cNvPr id="6" name="Content Placeholder 5">
            <a:extLst>
              <a:ext uri="{FF2B5EF4-FFF2-40B4-BE49-F238E27FC236}">
                <a16:creationId xmlns:a16="http://schemas.microsoft.com/office/drawing/2014/main" id="{BD354614-49D7-58D9-BC81-A7084E93AAC9}"/>
              </a:ext>
            </a:extLst>
          </p:cNvPr>
          <p:cNvSpPr>
            <a:spLocks noGrp="1"/>
          </p:cNvSpPr>
          <p:nvPr>
            <p:ph sz="quarter" idx="4"/>
          </p:nvPr>
        </p:nvSpPr>
        <p:spPr>
          <a:xfrm>
            <a:off x="6172200" y="1709738"/>
            <a:ext cx="5183188" cy="3684588"/>
          </a:xfrm>
          <a:ln w="19050">
            <a:solidFill>
              <a:schemeClr val="tx1"/>
            </a:solidFill>
          </a:ln>
        </p:spPr>
        <p:txBody>
          <a:bodyPr>
            <a:normAutofit fontScale="92500"/>
          </a:bodyPr>
          <a:lstStyle/>
          <a:p>
            <a:pPr algn="just">
              <a:lnSpc>
                <a:spcPct val="130000"/>
              </a:lnSpc>
              <a:spcAft>
                <a:spcPts val="800"/>
              </a:spcAft>
            </a:pPr>
            <a:r>
              <a:rPr lang="en-IN" sz="1800" dirty="0">
                <a:effectLst/>
                <a:latin typeface="Futura Bk BT" panose="020B0502020204020303" pitchFamily="34" charset="0"/>
                <a:ea typeface="Times New Roman" panose="02020603050405020304" pitchFamily="18" charset="0"/>
                <a:cs typeface="Times New Roman" panose="02020603050405020304" pitchFamily="18" charset="0"/>
              </a:rPr>
              <a:t>Through this project, I will get to learn various technologies used to develop a system. This system will give a digital platform to the all-Domestic producers of vaccines which will increase the vaccine production rate and simplify the delivery process as well as help them to manage their data. Once they get satisfactory results from the system, users will start trusting the system and eventually, most of the tasks will get digital. Encourage B2B and C2C relations</a:t>
            </a:r>
          </a:p>
          <a:p>
            <a:endParaRPr lang="en-IN" dirty="0"/>
          </a:p>
        </p:txBody>
      </p:sp>
    </p:spTree>
    <p:extLst>
      <p:ext uri="{BB962C8B-B14F-4D97-AF65-F5344CB8AC3E}">
        <p14:creationId xmlns:p14="http://schemas.microsoft.com/office/powerpoint/2010/main" val="1555153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5D09-5867-4F42-E663-F0FD38903317}"/>
              </a:ext>
            </a:extLst>
          </p:cNvPr>
          <p:cNvSpPr>
            <a:spLocks noGrp="1"/>
          </p:cNvSpPr>
          <p:nvPr>
            <p:ph type="title"/>
          </p:nvPr>
        </p:nvSpPr>
        <p:spPr/>
        <p:txBody>
          <a:bodyPr/>
          <a:lstStyle/>
          <a:p>
            <a:r>
              <a:rPr lang="en-IN" dirty="0">
                <a:latin typeface="Futura Md BT" panose="020B0602020204020303" pitchFamily="34" charset="0"/>
              </a:rPr>
              <a:t>References</a:t>
            </a:r>
          </a:p>
        </p:txBody>
      </p:sp>
      <p:sp>
        <p:nvSpPr>
          <p:cNvPr id="3" name="Content Placeholder 2">
            <a:extLst>
              <a:ext uri="{FF2B5EF4-FFF2-40B4-BE49-F238E27FC236}">
                <a16:creationId xmlns:a16="http://schemas.microsoft.com/office/drawing/2014/main" id="{9063617C-EC48-B4CD-7859-735A835A8421}"/>
              </a:ext>
            </a:extLst>
          </p:cNvPr>
          <p:cNvSpPr>
            <a:spLocks noGrp="1"/>
          </p:cNvSpPr>
          <p:nvPr>
            <p:ph idx="1"/>
          </p:nvPr>
        </p:nvSpPr>
        <p:spPr/>
        <p:txBody>
          <a:bodyPr>
            <a:normAutofit/>
          </a:bodyPr>
          <a:lstStyle/>
          <a:p>
            <a:pPr marL="342900" lvl="0" indent="-342900">
              <a:lnSpc>
                <a:spcPct val="130000"/>
              </a:lnSpc>
              <a:buFont typeface="Symbol" panose="05050102010706020507" pitchFamily="18" charset="2"/>
              <a:buChar char=""/>
            </a:pPr>
            <a:r>
              <a:rPr lang="en-IN" sz="1800" u="sng" dirty="0">
                <a:solidFill>
                  <a:srgbClr val="0563C1"/>
                </a:solidFill>
                <a:effectLst/>
                <a:latin typeface="Futura Bk BT" panose="020B0502020204020303" pitchFamily="34" charset="0"/>
                <a:ea typeface="Times New Roman" panose="02020603050405020304" pitchFamily="18" charset="0"/>
                <a:cs typeface="Times New Roman" panose="02020603050405020304" pitchFamily="18" charset="0"/>
                <a:hlinkClick r:id="rId2"/>
              </a:rPr>
              <a:t>https://cdsco.gov.in/opencms/export/sites/CDSCO_WEB/Pdf-documents/biologicals/facilitiesLIST.pdf</a:t>
            </a:r>
            <a:endParaRPr lang="en-IN" sz="1800" dirty="0">
              <a:effectLst/>
              <a:latin typeface="Futura Bk BT" panose="020B0502020204020303" pitchFamily="34" charset="0"/>
              <a:ea typeface="Times New Roman" panose="02020603050405020304" pitchFamily="18" charset="0"/>
              <a:cs typeface="Times New Roman" panose="02020603050405020304" pitchFamily="18" charset="0"/>
            </a:endParaRPr>
          </a:p>
          <a:p>
            <a:pPr marL="342900" lvl="0" indent="-342900">
              <a:lnSpc>
                <a:spcPct val="130000"/>
              </a:lnSpc>
              <a:buFont typeface="Symbol" panose="05050102010706020507" pitchFamily="18" charset="2"/>
              <a:buChar char=""/>
            </a:pPr>
            <a:r>
              <a:rPr lang="en-IN" sz="1800" u="sng" dirty="0">
                <a:solidFill>
                  <a:srgbClr val="0563C1"/>
                </a:solidFill>
                <a:effectLst/>
                <a:latin typeface="Futura Bk BT" panose="020B0502020204020303" pitchFamily="34" charset="0"/>
                <a:ea typeface="Times New Roman" panose="02020603050405020304" pitchFamily="18" charset="0"/>
                <a:cs typeface="Times New Roman" panose="02020603050405020304" pitchFamily="18" charset="0"/>
                <a:hlinkClick r:id="rId3"/>
              </a:rPr>
              <a:t>https://www.who.int/emergencies/diseases/novel-coronavirus-2019/question-and-answers-hub/q-a-detail/coronavirus-disease-(covid-19)-vaccines?adgroupsurvey={adgroupsurvey}</a:t>
            </a:r>
            <a:endParaRPr lang="en-IN" sz="1800" dirty="0">
              <a:effectLst/>
              <a:latin typeface="Futura Bk BT" panose="020B0502020204020303" pitchFamily="34" charset="0"/>
              <a:ea typeface="Times New Roman" panose="02020603050405020304" pitchFamily="18" charset="0"/>
              <a:cs typeface="Times New Roman" panose="02020603050405020304" pitchFamily="18" charset="0"/>
            </a:endParaRPr>
          </a:p>
          <a:p>
            <a:pPr marL="342900" lvl="0" indent="-342900" algn="just">
              <a:lnSpc>
                <a:spcPct val="130000"/>
              </a:lnSpc>
              <a:buFont typeface="Symbol" panose="05050102010706020507" pitchFamily="18" charset="2"/>
              <a:buChar char=""/>
            </a:pPr>
            <a:r>
              <a:rPr lang="en-IN" sz="1800" u="sng" dirty="0">
                <a:solidFill>
                  <a:srgbClr val="0563C1"/>
                </a:solidFill>
                <a:effectLst/>
                <a:latin typeface="Futura Bk BT" panose="020B0502020204020303" pitchFamily="34" charset="0"/>
                <a:ea typeface="Times New Roman" panose="02020603050405020304" pitchFamily="18" charset="0"/>
                <a:cs typeface="Times New Roman" panose="02020603050405020304" pitchFamily="18" charset="0"/>
                <a:hlinkClick r:id="rId4"/>
              </a:rPr>
              <a:t>https://www.servicenow.com/solutions/vaccine-management.htm</a:t>
            </a:r>
            <a:r>
              <a:rPr lang="en-IN" sz="1800" u="sng" dirty="0">
                <a:solidFill>
                  <a:srgbClr val="0563C1"/>
                </a:solidFill>
                <a:effectLst/>
                <a:latin typeface="Futura Bk BT" panose="020B0502020204020303" pitchFamily="34" charset="0"/>
                <a:ea typeface="Times New Roman" panose="02020603050405020304" pitchFamily="18" charset="0"/>
                <a:cs typeface="Times New Roman" panose="02020603050405020304" pitchFamily="18" charset="0"/>
              </a:rPr>
              <a:t> </a:t>
            </a:r>
            <a:endParaRPr lang="en-IN" sz="1800" dirty="0">
              <a:effectLst/>
              <a:latin typeface="Futura Bk BT" panose="020B0502020204020303" pitchFamily="34" charset="0"/>
              <a:ea typeface="Times New Roman" panose="02020603050405020304" pitchFamily="18" charset="0"/>
              <a:cs typeface="Times New Roman" panose="02020603050405020304" pitchFamily="18" charset="0"/>
            </a:endParaRPr>
          </a:p>
          <a:p>
            <a:pPr marL="342900" lvl="0" indent="-342900" algn="just">
              <a:lnSpc>
                <a:spcPct val="130000"/>
              </a:lnSpc>
              <a:buFont typeface="Symbol" panose="05050102010706020507" pitchFamily="18" charset="2"/>
              <a:buChar char=""/>
            </a:pPr>
            <a:r>
              <a:rPr lang="en-IN" sz="1800" u="sng" dirty="0">
                <a:solidFill>
                  <a:srgbClr val="0563C1"/>
                </a:solidFill>
                <a:effectLst/>
                <a:latin typeface="Futura Bk BT" panose="020B0502020204020303" pitchFamily="34" charset="0"/>
                <a:ea typeface="Times New Roman" panose="02020603050405020304" pitchFamily="18" charset="0"/>
                <a:cs typeface="Times New Roman" panose="02020603050405020304" pitchFamily="18" charset="0"/>
                <a:hlinkClick r:id="rId5"/>
              </a:rPr>
              <a:t>https://www2.deloitte.com/us/en/pages/public-sector/solutions/vaccine-management-system.htm</a:t>
            </a:r>
            <a:endParaRPr lang="en-IN" sz="1800" dirty="0">
              <a:effectLst/>
              <a:latin typeface="Futura Bk BT" panose="020B0502020204020303" pitchFamily="34" charset="0"/>
              <a:ea typeface="Times New Roman" panose="02020603050405020304" pitchFamily="18" charset="0"/>
              <a:cs typeface="Times New Roman" panose="02020603050405020304" pitchFamily="18" charset="0"/>
            </a:endParaRPr>
          </a:p>
          <a:p>
            <a:pPr marL="342900" lvl="0" indent="-342900" algn="just">
              <a:lnSpc>
                <a:spcPct val="130000"/>
              </a:lnSpc>
              <a:buFont typeface="Symbol" panose="05050102010706020507" pitchFamily="18" charset="2"/>
              <a:buChar char=""/>
            </a:pPr>
            <a:r>
              <a:rPr lang="en-IN" sz="1800" u="sng" dirty="0">
                <a:solidFill>
                  <a:srgbClr val="0563C1"/>
                </a:solidFill>
                <a:effectLst/>
                <a:latin typeface="Futura Bk BT" panose="020B0502020204020303" pitchFamily="34" charset="0"/>
                <a:ea typeface="Times New Roman" panose="02020603050405020304" pitchFamily="18" charset="0"/>
                <a:cs typeface="Times New Roman" panose="02020603050405020304" pitchFamily="18" charset="0"/>
                <a:hlinkClick r:id="rId6"/>
              </a:rPr>
              <a:t>https://www.mongodb.com/docs/manual/core/data-modeling-introduction/</a:t>
            </a:r>
            <a:endParaRPr lang="en-IN" sz="1800" dirty="0">
              <a:effectLst/>
              <a:latin typeface="Futura Bk BT" panose="020B0502020204020303" pitchFamily="34" charset="0"/>
              <a:ea typeface="Times New Roman" panose="02020603050405020304" pitchFamily="18" charset="0"/>
              <a:cs typeface="Times New Roman" panose="02020603050405020304" pitchFamily="18" charset="0"/>
            </a:endParaRPr>
          </a:p>
          <a:p>
            <a:pPr marL="0" indent="0">
              <a:buNone/>
            </a:pPr>
            <a:endParaRPr lang="en-IN" dirty="0">
              <a:latin typeface="Futura Bk BT" panose="020B0502020204020303" pitchFamily="34" charset="0"/>
            </a:endParaRPr>
          </a:p>
        </p:txBody>
      </p:sp>
    </p:spTree>
    <p:extLst>
      <p:ext uri="{BB962C8B-B14F-4D97-AF65-F5344CB8AC3E}">
        <p14:creationId xmlns:p14="http://schemas.microsoft.com/office/powerpoint/2010/main" val="178995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77039-B87B-250B-2F21-72EE492D6334}"/>
              </a:ext>
            </a:extLst>
          </p:cNvPr>
          <p:cNvSpPr>
            <a:spLocks noGrp="1"/>
          </p:cNvSpPr>
          <p:nvPr>
            <p:ph type="title"/>
          </p:nvPr>
        </p:nvSpPr>
        <p:spPr/>
        <p:txBody>
          <a:bodyPr/>
          <a:lstStyle/>
          <a:p>
            <a:r>
              <a:rPr lang="en-IN" dirty="0">
                <a:latin typeface="Futura Bk BT" panose="020B0502020204020303" pitchFamily="34" charset="0"/>
              </a:rPr>
              <a:t>Thank</a:t>
            </a:r>
            <a:r>
              <a:rPr lang="en-IN" dirty="0"/>
              <a:t> you</a:t>
            </a:r>
          </a:p>
        </p:txBody>
      </p:sp>
    </p:spTree>
    <p:extLst>
      <p:ext uri="{BB962C8B-B14F-4D97-AF65-F5344CB8AC3E}">
        <p14:creationId xmlns:p14="http://schemas.microsoft.com/office/powerpoint/2010/main" val="2821902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56A3-0755-9122-CC5B-2F17584190E7}"/>
              </a:ext>
            </a:extLst>
          </p:cNvPr>
          <p:cNvSpPr>
            <a:spLocks noGrp="1"/>
          </p:cNvSpPr>
          <p:nvPr>
            <p:ph type="title"/>
          </p:nvPr>
        </p:nvSpPr>
        <p:spPr>
          <a:xfrm>
            <a:off x="1049445" y="587721"/>
            <a:ext cx="10093109" cy="1237904"/>
          </a:xfrm>
          <a:ln w="19050">
            <a:solidFill>
              <a:schemeClr val="tx1"/>
            </a:solidFill>
          </a:ln>
        </p:spPr>
        <p:txBody>
          <a:bodyPr/>
          <a:lstStyle/>
          <a:p>
            <a:r>
              <a:rPr lang="en-IN" dirty="0">
                <a:latin typeface="Futura Md BT" panose="020B0602020204020303" pitchFamily="34" charset="0"/>
              </a:rPr>
              <a:t>Table of Contents</a:t>
            </a:r>
          </a:p>
        </p:txBody>
      </p:sp>
      <p:sp>
        <p:nvSpPr>
          <p:cNvPr id="3" name="Content Placeholder 2">
            <a:extLst>
              <a:ext uri="{FF2B5EF4-FFF2-40B4-BE49-F238E27FC236}">
                <a16:creationId xmlns:a16="http://schemas.microsoft.com/office/drawing/2014/main" id="{11E08AED-7E45-89A4-EB00-BE10275B7678}"/>
              </a:ext>
            </a:extLst>
          </p:cNvPr>
          <p:cNvSpPr>
            <a:spLocks noGrp="1"/>
          </p:cNvSpPr>
          <p:nvPr>
            <p:ph idx="1"/>
          </p:nvPr>
        </p:nvSpPr>
        <p:spPr>
          <a:xfrm>
            <a:off x="1049446" y="1825625"/>
            <a:ext cx="4347953" cy="4311384"/>
          </a:xfrm>
          <a:ln w="19050">
            <a:solidFill>
              <a:schemeClr val="tx1"/>
            </a:solidFill>
          </a:ln>
        </p:spPr>
        <p:txBody>
          <a:bodyPr>
            <a:normAutofit lnSpcReduction="10000"/>
          </a:bodyPr>
          <a:lstStyle/>
          <a:p>
            <a:pPr>
              <a:lnSpc>
                <a:spcPct val="200000"/>
              </a:lnSpc>
            </a:pPr>
            <a:r>
              <a:rPr lang="en-IN" sz="2000" dirty="0">
                <a:latin typeface="Futura Bk BT" panose="020B0502020204020303" pitchFamily="34" charset="0"/>
              </a:rPr>
              <a:t>Introduction</a:t>
            </a:r>
          </a:p>
          <a:p>
            <a:pPr>
              <a:lnSpc>
                <a:spcPct val="200000"/>
              </a:lnSpc>
            </a:pPr>
            <a:r>
              <a:rPr lang="en-IN" sz="2000" dirty="0">
                <a:latin typeface="Futura Bk BT" panose="020B0502020204020303" pitchFamily="34" charset="0"/>
              </a:rPr>
              <a:t>Analysis of Survey</a:t>
            </a:r>
          </a:p>
          <a:p>
            <a:pPr>
              <a:lnSpc>
                <a:spcPct val="200000"/>
              </a:lnSpc>
            </a:pPr>
            <a:r>
              <a:rPr lang="en-IN" sz="2000" dirty="0">
                <a:latin typeface="Futura Bk BT" panose="020B0502020204020303" pitchFamily="34" charset="0"/>
              </a:rPr>
              <a:t>About the Vaccination System</a:t>
            </a:r>
          </a:p>
          <a:p>
            <a:pPr>
              <a:lnSpc>
                <a:spcPct val="200000"/>
              </a:lnSpc>
            </a:pPr>
            <a:r>
              <a:rPr lang="en-IN" sz="2000" dirty="0">
                <a:latin typeface="Futura Bk BT" panose="020B0502020204020303" pitchFamily="34" charset="0"/>
              </a:rPr>
              <a:t>Requirements</a:t>
            </a:r>
          </a:p>
          <a:p>
            <a:pPr>
              <a:lnSpc>
                <a:spcPct val="200000"/>
              </a:lnSpc>
            </a:pPr>
            <a:r>
              <a:rPr lang="en-IN" sz="2000" dirty="0">
                <a:latin typeface="Futura Bk BT" panose="020B0502020204020303" pitchFamily="34" charset="0"/>
              </a:rPr>
              <a:t>Conclusion</a:t>
            </a:r>
          </a:p>
          <a:p>
            <a:pPr>
              <a:lnSpc>
                <a:spcPct val="200000"/>
              </a:lnSpc>
            </a:pPr>
            <a:r>
              <a:rPr lang="en-IN" sz="2000" dirty="0">
                <a:latin typeface="Futura Bk BT" panose="020B0502020204020303" pitchFamily="34" charset="0"/>
              </a:rPr>
              <a:t>References</a:t>
            </a:r>
          </a:p>
          <a:p>
            <a:pPr marL="0" indent="0">
              <a:buNone/>
            </a:pPr>
            <a:endParaRPr lang="en-IN" dirty="0"/>
          </a:p>
        </p:txBody>
      </p:sp>
      <p:pic>
        <p:nvPicPr>
          <p:cNvPr id="5" name="Picture 4">
            <a:extLst>
              <a:ext uri="{FF2B5EF4-FFF2-40B4-BE49-F238E27FC236}">
                <a16:creationId xmlns:a16="http://schemas.microsoft.com/office/drawing/2014/main" id="{0436DC44-306B-1EB0-AA7E-B7C9B78B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546459"/>
            <a:ext cx="4566719" cy="3139620"/>
          </a:xfrm>
          <a:prstGeom prst="rect">
            <a:avLst/>
          </a:prstGeom>
        </p:spPr>
      </p:pic>
    </p:spTree>
    <p:extLst>
      <p:ext uri="{BB962C8B-B14F-4D97-AF65-F5344CB8AC3E}">
        <p14:creationId xmlns:p14="http://schemas.microsoft.com/office/powerpoint/2010/main" val="1449607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9FB94-3E66-30A2-11D1-5189D52B1F74}"/>
              </a:ext>
            </a:extLst>
          </p:cNvPr>
          <p:cNvSpPr>
            <a:spLocks noGrp="1"/>
          </p:cNvSpPr>
          <p:nvPr>
            <p:ph type="title"/>
          </p:nvPr>
        </p:nvSpPr>
        <p:spPr>
          <a:xfrm>
            <a:off x="831850" y="3428999"/>
            <a:ext cx="5264150" cy="1133475"/>
          </a:xfrm>
          <a:ln w="19050">
            <a:solidFill>
              <a:schemeClr val="tx1"/>
            </a:solidFill>
          </a:ln>
        </p:spPr>
        <p:txBody>
          <a:bodyPr/>
          <a:lstStyle/>
          <a:p>
            <a:r>
              <a:rPr lang="en-IN" dirty="0">
                <a:latin typeface="Futura Md BT" panose="020B0602020204020303" pitchFamily="34" charset="0"/>
              </a:rPr>
              <a:t>Introduction</a:t>
            </a:r>
            <a:endParaRPr lang="en-IN" dirty="0"/>
          </a:p>
        </p:txBody>
      </p:sp>
      <p:sp>
        <p:nvSpPr>
          <p:cNvPr id="3" name="Text Placeholder 2">
            <a:extLst>
              <a:ext uri="{FF2B5EF4-FFF2-40B4-BE49-F238E27FC236}">
                <a16:creationId xmlns:a16="http://schemas.microsoft.com/office/drawing/2014/main" id="{C93D12D3-3DEB-0D49-41B0-F65C306D3BB8}"/>
              </a:ext>
            </a:extLst>
          </p:cNvPr>
          <p:cNvSpPr>
            <a:spLocks noGrp="1"/>
          </p:cNvSpPr>
          <p:nvPr>
            <p:ph type="body" idx="1"/>
          </p:nvPr>
        </p:nvSpPr>
        <p:spPr>
          <a:xfrm>
            <a:off x="831850" y="4562475"/>
            <a:ext cx="10528300" cy="1044719"/>
          </a:xfrm>
          <a:ln w="19050">
            <a:solidFill>
              <a:schemeClr val="tx1"/>
            </a:solidFill>
          </a:ln>
        </p:spPr>
        <p:txBody>
          <a:bodyPr/>
          <a:lstStyle/>
          <a:p>
            <a:pPr marL="342900" indent="-342900">
              <a:buFont typeface="Arial" panose="020B0604020202020204" pitchFamily="34" charset="0"/>
              <a:buChar char="•"/>
            </a:pPr>
            <a:r>
              <a:rPr lang="en-IN" dirty="0">
                <a:latin typeface="Futura Bk BT" panose="020B0502020204020303" pitchFamily="34" charset="0"/>
              </a:rPr>
              <a:t>Background.</a:t>
            </a:r>
          </a:p>
          <a:p>
            <a:pPr marL="342900" indent="-342900">
              <a:buFont typeface="Arial" panose="020B0604020202020204" pitchFamily="34" charset="0"/>
              <a:buChar char="•"/>
            </a:pPr>
            <a:r>
              <a:rPr lang="en-IN" dirty="0">
                <a:latin typeface="Futura Bk BT" panose="020B0502020204020303" pitchFamily="34" charset="0"/>
              </a:rPr>
              <a:t>The proposed System.</a:t>
            </a:r>
          </a:p>
        </p:txBody>
      </p:sp>
      <p:pic>
        <p:nvPicPr>
          <p:cNvPr id="6" name="Picture 5">
            <a:extLst>
              <a:ext uri="{FF2B5EF4-FFF2-40B4-BE49-F238E27FC236}">
                <a16:creationId xmlns:a16="http://schemas.microsoft.com/office/drawing/2014/main" id="{8E571E12-ACE8-812F-EC69-F54E78FAA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9599" y="990649"/>
            <a:ext cx="4400551" cy="3124391"/>
          </a:xfrm>
          <a:prstGeom prst="rect">
            <a:avLst/>
          </a:prstGeom>
        </p:spPr>
      </p:pic>
    </p:spTree>
    <p:extLst>
      <p:ext uri="{BB962C8B-B14F-4D97-AF65-F5344CB8AC3E}">
        <p14:creationId xmlns:p14="http://schemas.microsoft.com/office/powerpoint/2010/main" val="466518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5AAA-0EEA-DCAF-5BA1-D727F18B1693}"/>
              </a:ext>
            </a:extLst>
          </p:cNvPr>
          <p:cNvSpPr>
            <a:spLocks noGrp="1"/>
          </p:cNvSpPr>
          <p:nvPr>
            <p:ph type="title"/>
          </p:nvPr>
        </p:nvSpPr>
        <p:spPr>
          <a:xfrm>
            <a:off x="838200" y="365125"/>
            <a:ext cx="10515600" cy="1325563"/>
          </a:xfrm>
          <a:ln w="19050">
            <a:solidFill>
              <a:schemeClr val="bg1"/>
            </a:solidFill>
          </a:ln>
        </p:spPr>
        <p:txBody>
          <a:bodyPr/>
          <a:lstStyle/>
          <a:p>
            <a:r>
              <a:rPr lang="en-IN" dirty="0">
                <a:solidFill>
                  <a:schemeClr val="bg1"/>
                </a:solidFill>
                <a:latin typeface="Futura Md BT" panose="020B0602020204020303" pitchFamily="34" charset="0"/>
              </a:rPr>
              <a:t>Background</a:t>
            </a:r>
          </a:p>
        </p:txBody>
      </p:sp>
      <p:sp>
        <p:nvSpPr>
          <p:cNvPr id="3" name="Content Placeholder 2">
            <a:extLst>
              <a:ext uri="{FF2B5EF4-FFF2-40B4-BE49-F238E27FC236}">
                <a16:creationId xmlns:a16="http://schemas.microsoft.com/office/drawing/2014/main" id="{E560D0D3-72AA-7708-93F9-DF858B5A6FDE}"/>
              </a:ext>
            </a:extLst>
          </p:cNvPr>
          <p:cNvSpPr>
            <a:spLocks noGrp="1"/>
          </p:cNvSpPr>
          <p:nvPr>
            <p:ph idx="1"/>
          </p:nvPr>
        </p:nvSpPr>
        <p:spPr>
          <a:xfrm>
            <a:off x="5880100" y="1690688"/>
            <a:ext cx="5473700" cy="4351338"/>
          </a:xfrm>
          <a:ln w="19050">
            <a:solidFill>
              <a:schemeClr val="bg1"/>
            </a:solidFill>
          </a:ln>
        </p:spPr>
        <p:txBody>
          <a:bodyPr/>
          <a:lstStyle/>
          <a:p>
            <a:pPr marL="0" indent="0" algn="just">
              <a:lnSpc>
                <a:spcPct val="130000"/>
              </a:lnSpc>
              <a:spcAft>
                <a:spcPts val="800"/>
              </a:spcAft>
              <a:buNone/>
            </a:pPr>
            <a:r>
              <a:rPr lang="en-IN" sz="1800" dirty="0">
                <a:solidFill>
                  <a:schemeClr val="bg1"/>
                </a:solidFill>
                <a:effectLst/>
                <a:latin typeface="Futura Bk BT" panose="020B0502020204020303" pitchFamily="34" charset="0"/>
                <a:ea typeface="Times New Roman" panose="02020603050405020304" pitchFamily="18" charset="0"/>
                <a:cs typeface="Times New Roman" panose="02020603050405020304" pitchFamily="18" charset="0"/>
              </a:rPr>
              <a:t>The current Vaccination Systems which are used are not centralized i.e., the data generated is confined to an organization or a company except due to a recent pandemic newer methods are cultivated</a:t>
            </a:r>
          </a:p>
          <a:p>
            <a:pPr marL="0" lvl="0" indent="0" algn="just">
              <a:lnSpc>
                <a:spcPct val="130000"/>
              </a:lnSpc>
              <a:buNone/>
            </a:pPr>
            <a:r>
              <a:rPr lang="en-IN" sz="1800" u="sng" dirty="0">
                <a:solidFill>
                  <a:schemeClr val="bg1"/>
                </a:solidFill>
                <a:effectLst/>
                <a:latin typeface="Futura Bk BT" panose="020B0502020204020303" pitchFamily="34"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https://www.servicenow.com/solutions/vaccine-management.htm</a:t>
            </a:r>
            <a:endParaRPr lang="en-IN" sz="1800" dirty="0">
              <a:solidFill>
                <a:schemeClr val="bg1"/>
              </a:solidFill>
              <a:effectLst/>
              <a:latin typeface="Futura Bk BT" panose="020B0502020204020303" pitchFamily="34" charset="0"/>
              <a:ea typeface="Times New Roman" panose="02020603050405020304" pitchFamily="18" charset="0"/>
              <a:cs typeface="Times New Roman" panose="02020603050405020304" pitchFamily="18" charset="0"/>
            </a:endParaRPr>
          </a:p>
          <a:p>
            <a:pPr marL="0" lvl="0" indent="0" algn="just">
              <a:lnSpc>
                <a:spcPct val="130000"/>
              </a:lnSpc>
              <a:buNone/>
            </a:pPr>
            <a:r>
              <a:rPr lang="en-IN" sz="1800" u="sng" dirty="0">
                <a:solidFill>
                  <a:schemeClr val="bg1"/>
                </a:solidFill>
                <a:effectLst/>
                <a:latin typeface="Futura Bk BT" panose="020B0502020204020303" pitchFamily="34"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https://www2.deloitte.com/us/en/pages/public-sector/solutions/vaccine-management-system.htm</a:t>
            </a:r>
            <a:endParaRPr lang="en-IN" sz="1800" dirty="0">
              <a:solidFill>
                <a:schemeClr val="bg1"/>
              </a:solidFill>
              <a:effectLst/>
              <a:latin typeface="Futura Bk BT" panose="020B0502020204020303" pitchFamily="34" charset="0"/>
              <a:ea typeface="Times New Roman" panose="02020603050405020304" pitchFamily="18" charset="0"/>
              <a:cs typeface="Times New Roman" panose="02020603050405020304" pitchFamily="18" charset="0"/>
            </a:endParaRPr>
          </a:p>
          <a:p>
            <a:pPr marL="0" lvl="0" indent="0" algn="just">
              <a:lnSpc>
                <a:spcPct val="130000"/>
              </a:lnSpc>
              <a:spcAft>
                <a:spcPts val="800"/>
              </a:spcAft>
              <a:buNone/>
            </a:pPr>
            <a:r>
              <a:rPr lang="en-IN" sz="1800" u="sng" dirty="0">
                <a:solidFill>
                  <a:schemeClr val="bg1"/>
                </a:solidFill>
                <a:effectLst/>
                <a:latin typeface="Futura Bk BT" panose="020B0502020204020303" pitchFamily="34"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https://www.intelex.com/products/applications/vaccine-management}{Intelex Vaccine Solution</a:t>
            </a:r>
            <a:endParaRPr lang="en-IN" sz="1800" dirty="0">
              <a:solidFill>
                <a:schemeClr val="bg1"/>
              </a:solidFill>
              <a:effectLst/>
              <a:latin typeface="Futura Bk BT" panose="020B0502020204020303" pitchFamily="34" charset="0"/>
              <a:ea typeface="Times New Roman" panose="02020603050405020304" pitchFamily="18" charset="0"/>
              <a:cs typeface="Times New Roman" panose="02020603050405020304" pitchFamily="18" charset="0"/>
            </a:endParaRPr>
          </a:p>
          <a:p>
            <a:pPr marL="0" indent="0">
              <a:buNone/>
            </a:pPr>
            <a:endParaRPr lang="en-IN" dirty="0">
              <a:solidFill>
                <a:schemeClr val="bg1"/>
              </a:solidFill>
            </a:endParaRPr>
          </a:p>
        </p:txBody>
      </p:sp>
      <p:pic>
        <p:nvPicPr>
          <p:cNvPr id="5" name="Picture 4">
            <a:extLst>
              <a:ext uri="{FF2B5EF4-FFF2-40B4-BE49-F238E27FC236}">
                <a16:creationId xmlns:a16="http://schemas.microsoft.com/office/drawing/2014/main" id="{3935DD4B-D3D5-E8D0-E280-B296A1ECCC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400" y="2889251"/>
            <a:ext cx="4934948" cy="2430462"/>
          </a:xfrm>
          <a:prstGeom prst="rect">
            <a:avLst/>
          </a:prstGeom>
        </p:spPr>
      </p:pic>
    </p:spTree>
    <p:extLst>
      <p:ext uri="{BB962C8B-B14F-4D97-AF65-F5344CB8AC3E}">
        <p14:creationId xmlns:p14="http://schemas.microsoft.com/office/powerpoint/2010/main" val="451951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BFFA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534C-FB67-BEBF-5AD3-8B5D769A63DA}"/>
              </a:ext>
            </a:extLst>
          </p:cNvPr>
          <p:cNvSpPr>
            <a:spLocks noGrp="1"/>
          </p:cNvSpPr>
          <p:nvPr>
            <p:ph type="title"/>
          </p:nvPr>
        </p:nvSpPr>
        <p:spPr>
          <a:xfrm>
            <a:off x="838200" y="542925"/>
            <a:ext cx="10515600" cy="1325563"/>
          </a:xfrm>
          <a:ln w="19050">
            <a:solidFill>
              <a:schemeClr val="tx1"/>
            </a:solidFill>
          </a:ln>
        </p:spPr>
        <p:txBody>
          <a:bodyPr/>
          <a:lstStyle/>
          <a:p>
            <a:r>
              <a:rPr lang="en-IN" dirty="0">
                <a:latin typeface="Futura Bk BT" panose="020B0502020204020303" pitchFamily="34" charset="0"/>
              </a:rPr>
              <a:t>The Proposed System</a:t>
            </a:r>
          </a:p>
        </p:txBody>
      </p:sp>
      <p:sp>
        <p:nvSpPr>
          <p:cNvPr id="3" name="Content Placeholder 2">
            <a:extLst>
              <a:ext uri="{FF2B5EF4-FFF2-40B4-BE49-F238E27FC236}">
                <a16:creationId xmlns:a16="http://schemas.microsoft.com/office/drawing/2014/main" id="{D674F5E8-340B-C325-8504-470E700B4794}"/>
              </a:ext>
            </a:extLst>
          </p:cNvPr>
          <p:cNvSpPr>
            <a:spLocks noGrp="1"/>
          </p:cNvSpPr>
          <p:nvPr>
            <p:ph idx="1"/>
          </p:nvPr>
        </p:nvSpPr>
        <p:spPr>
          <a:xfrm>
            <a:off x="838200" y="1868488"/>
            <a:ext cx="4254500" cy="4351338"/>
          </a:xfrm>
          <a:ln w="19050">
            <a:solidFill>
              <a:schemeClr val="tx1"/>
            </a:solidFill>
          </a:ln>
        </p:spPr>
        <p:txBody>
          <a:bodyPr>
            <a:normAutofit/>
          </a:bodyPr>
          <a:lstStyle/>
          <a:p>
            <a:pPr>
              <a:lnSpc>
                <a:spcPct val="100000"/>
              </a:lnSpc>
            </a:pPr>
            <a:endParaRPr lang="en-IN" sz="1800" dirty="0">
              <a:effectLst/>
              <a:latin typeface="Futura Bk BT" panose="020B0502020204020303" pitchFamily="34" charset="0"/>
              <a:ea typeface="Times New Roman" panose="02020603050405020304" pitchFamily="18" charset="0"/>
              <a:cs typeface="Times New Roman" panose="02020603050405020304" pitchFamily="18" charset="0"/>
            </a:endParaRPr>
          </a:p>
          <a:p>
            <a:pPr>
              <a:lnSpc>
                <a:spcPct val="100000"/>
              </a:lnSpc>
            </a:pPr>
            <a:r>
              <a:rPr lang="en-IN" sz="1800" dirty="0">
                <a:effectLst/>
                <a:latin typeface="Futura Bk BT" panose="020B0502020204020303" pitchFamily="34" charset="0"/>
                <a:ea typeface="Times New Roman" panose="02020603050405020304" pitchFamily="18" charset="0"/>
                <a:cs typeface="Times New Roman" panose="02020603050405020304" pitchFamily="18" charset="0"/>
              </a:rPr>
              <a:t>The main purpose of this project is to help benefit NGOs in providing vaccine access to rural areas people without using many resources, by providing verified personnel of NGOs or any individual to request access to medical vaccines under the guidance of a medical practitioner.</a:t>
            </a:r>
          </a:p>
          <a:p>
            <a:pPr>
              <a:lnSpc>
                <a:spcPct val="100000"/>
              </a:lnSpc>
            </a:pPr>
            <a:r>
              <a:rPr lang="en-IN" sz="1800" dirty="0">
                <a:effectLst/>
                <a:latin typeface="Futura Bk BT" panose="020B0502020204020303" pitchFamily="34" charset="0"/>
                <a:ea typeface="Times New Roman" panose="02020603050405020304" pitchFamily="18" charset="0"/>
                <a:cs typeface="Times New Roman" panose="02020603050405020304" pitchFamily="18" charset="0"/>
              </a:rPr>
              <a:t>Creating a platform for all domestic producers to sell their vaccines to local consumers, NGOs, etc, and to simplify the delivery process, regulations and management.</a:t>
            </a:r>
          </a:p>
          <a:p>
            <a:pPr>
              <a:lnSpc>
                <a:spcPct val="100000"/>
              </a:lnSpc>
            </a:pPr>
            <a:endParaRPr lang="en-IN" sz="1800" dirty="0">
              <a:effectLst/>
              <a:latin typeface="Futura Bk BT" panose="020B0502020204020303" pitchFamily="34" charset="0"/>
              <a:ea typeface="Times New Roman" panose="02020603050405020304" pitchFamily="18" charset="0"/>
              <a:cs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15ACC21-8DE7-74DA-F65F-8A14561BDF28}"/>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854701" y="2140694"/>
            <a:ext cx="5354002" cy="3806926"/>
          </a:xfrm>
          <a:prstGeom prst="rect">
            <a:avLst/>
          </a:prstGeom>
        </p:spPr>
      </p:pic>
    </p:spTree>
    <p:extLst>
      <p:ext uri="{BB962C8B-B14F-4D97-AF65-F5344CB8AC3E}">
        <p14:creationId xmlns:p14="http://schemas.microsoft.com/office/powerpoint/2010/main" val="88634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9FB94-3E66-30A2-11D1-5189D52B1F74}"/>
              </a:ext>
            </a:extLst>
          </p:cNvPr>
          <p:cNvSpPr>
            <a:spLocks noGrp="1"/>
          </p:cNvSpPr>
          <p:nvPr>
            <p:ph type="title"/>
          </p:nvPr>
        </p:nvSpPr>
        <p:spPr>
          <a:xfrm>
            <a:off x="831850" y="3428999"/>
            <a:ext cx="6013450" cy="1133475"/>
          </a:xfrm>
          <a:ln w="19050">
            <a:solidFill>
              <a:schemeClr val="tx1"/>
            </a:solidFill>
          </a:ln>
        </p:spPr>
        <p:txBody>
          <a:bodyPr>
            <a:normAutofit fontScale="90000"/>
          </a:bodyPr>
          <a:lstStyle/>
          <a:p>
            <a:r>
              <a:rPr lang="en-IN" dirty="0">
                <a:latin typeface="Futura Md BT" panose="020B0602020204020303" pitchFamily="34" charset="0"/>
              </a:rPr>
              <a:t>Analysis of Survey</a:t>
            </a:r>
            <a:endParaRPr lang="en-IN" dirty="0"/>
          </a:p>
        </p:txBody>
      </p:sp>
      <p:sp>
        <p:nvSpPr>
          <p:cNvPr id="3" name="Text Placeholder 2">
            <a:extLst>
              <a:ext uri="{FF2B5EF4-FFF2-40B4-BE49-F238E27FC236}">
                <a16:creationId xmlns:a16="http://schemas.microsoft.com/office/drawing/2014/main" id="{C93D12D3-3DEB-0D49-41B0-F65C306D3BB8}"/>
              </a:ext>
            </a:extLst>
          </p:cNvPr>
          <p:cNvSpPr>
            <a:spLocks noGrp="1"/>
          </p:cNvSpPr>
          <p:nvPr>
            <p:ph type="body" idx="1"/>
          </p:nvPr>
        </p:nvSpPr>
        <p:spPr>
          <a:xfrm>
            <a:off x="831850" y="4562475"/>
            <a:ext cx="10528300" cy="1044719"/>
          </a:xfrm>
          <a:ln w="19050">
            <a:solidFill>
              <a:schemeClr val="tx1"/>
            </a:solidFill>
          </a:ln>
        </p:spPr>
        <p:txBody>
          <a:bodyPr/>
          <a:lstStyle/>
          <a:p>
            <a:pPr marL="342900" indent="-342900">
              <a:buFont typeface="Arial" panose="020B0604020202020204" pitchFamily="34" charset="0"/>
              <a:buChar char="•"/>
            </a:pPr>
            <a:r>
              <a:rPr lang="en-IN" dirty="0">
                <a:latin typeface="Futura Bk BT" panose="020B0502020204020303" pitchFamily="34" charset="0"/>
              </a:rPr>
              <a:t>The survey Done.</a:t>
            </a:r>
          </a:p>
          <a:p>
            <a:pPr marL="342900" indent="-342900">
              <a:buFont typeface="Arial" panose="020B0604020202020204" pitchFamily="34" charset="0"/>
              <a:buChar char="•"/>
            </a:pPr>
            <a:r>
              <a:rPr lang="en-IN" dirty="0">
                <a:latin typeface="Futura Bk BT" panose="020B0502020204020303" pitchFamily="34" charset="0"/>
              </a:rPr>
              <a:t>Conclusion of the Survey.</a:t>
            </a:r>
          </a:p>
        </p:txBody>
      </p:sp>
      <p:pic>
        <p:nvPicPr>
          <p:cNvPr id="6" name="Picture 5">
            <a:extLst>
              <a:ext uri="{FF2B5EF4-FFF2-40B4-BE49-F238E27FC236}">
                <a16:creationId xmlns:a16="http://schemas.microsoft.com/office/drawing/2014/main" id="{8E571E12-ACE8-812F-EC69-F54E78FAA2F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384652" y="990649"/>
            <a:ext cx="3550444" cy="3124391"/>
          </a:xfrm>
          <a:prstGeom prst="rect">
            <a:avLst/>
          </a:prstGeom>
        </p:spPr>
      </p:pic>
    </p:spTree>
    <p:extLst>
      <p:ext uri="{BB962C8B-B14F-4D97-AF65-F5344CB8AC3E}">
        <p14:creationId xmlns:p14="http://schemas.microsoft.com/office/powerpoint/2010/main" val="1637469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A6093-4F6A-E401-6BB3-B4A2E6DC1502}"/>
              </a:ext>
            </a:extLst>
          </p:cNvPr>
          <p:cNvSpPr>
            <a:spLocks noGrp="1"/>
          </p:cNvSpPr>
          <p:nvPr>
            <p:ph type="title"/>
          </p:nvPr>
        </p:nvSpPr>
        <p:spPr>
          <a:xfrm>
            <a:off x="838200" y="517525"/>
            <a:ext cx="10515600" cy="1325563"/>
          </a:xfrm>
          <a:ln w="19050">
            <a:solidFill>
              <a:schemeClr val="tx1"/>
            </a:solidFill>
          </a:ln>
        </p:spPr>
        <p:txBody>
          <a:bodyPr/>
          <a:lstStyle/>
          <a:p>
            <a:r>
              <a:rPr lang="en-IN" dirty="0">
                <a:latin typeface="Futura Md BT" panose="020B0602020204020303" pitchFamily="34" charset="0"/>
              </a:rPr>
              <a:t>The Survey Done</a:t>
            </a:r>
          </a:p>
        </p:txBody>
      </p:sp>
      <p:sp>
        <p:nvSpPr>
          <p:cNvPr id="3" name="Content Placeholder 2">
            <a:extLst>
              <a:ext uri="{FF2B5EF4-FFF2-40B4-BE49-F238E27FC236}">
                <a16:creationId xmlns:a16="http://schemas.microsoft.com/office/drawing/2014/main" id="{EBA35EC0-68CA-E7AC-6C2B-2B298C9A638A}"/>
              </a:ext>
            </a:extLst>
          </p:cNvPr>
          <p:cNvSpPr>
            <a:spLocks noGrp="1"/>
          </p:cNvSpPr>
          <p:nvPr>
            <p:ph idx="1"/>
          </p:nvPr>
        </p:nvSpPr>
        <p:spPr>
          <a:xfrm>
            <a:off x="838199" y="1843088"/>
            <a:ext cx="4210051" cy="4351338"/>
          </a:xfrm>
          <a:ln w="19050">
            <a:solidFill>
              <a:schemeClr val="tx1"/>
            </a:solidFill>
          </a:ln>
        </p:spPr>
        <p:txBody>
          <a:bodyPr>
            <a:normAutofit/>
          </a:bodyPr>
          <a:lstStyle/>
          <a:p>
            <a:pPr>
              <a:lnSpc>
                <a:spcPct val="130000"/>
              </a:lnSpc>
              <a:spcAft>
                <a:spcPts val="800"/>
              </a:spcAft>
            </a:pPr>
            <a:r>
              <a:rPr lang="en-IN" sz="1800" dirty="0">
                <a:effectLst/>
                <a:latin typeface="Futura Bk BT" panose="020B0502020204020303" pitchFamily="34" charset="0"/>
                <a:ea typeface="Times New Roman" panose="02020603050405020304" pitchFamily="18" charset="0"/>
                <a:cs typeface="Times New Roman" panose="02020603050405020304" pitchFamily="18" charset="0"/>
              </a:rPr>
              <a:t>For the current situation User’s Feedback method to identify the requirements for the project using Google Forms as a means to collect the data</a:t>
            </a:r>
          </a:p>
          <a:p>
            <a:pPr>
              <a:lnSpc>
                <a:spcPct val="130000"/>
              </a:lnSpc>
              <a:spcAft>
                <a:spcPts val="800"/>
              </a:spcAft>
            </a:pPr>
            <a:r>
              <a:rPr lang="en-IN" sz="1800" dirty="0">
                <a:effectLst/>
                <a:latin typeface="Futura Bk BT" panose="020B0502020204020303" pitchFamily="34" charset="0"/>
                <a:ea typeface="Times New Roman" panose="02020603050405020304" pitchFamily="18" charset="0"/>
                <a:cs typeface="Times New Roman" panose="02020603050405020304" pitchFamily="18" charset="0"/>
              </a:rPr>
              <a:t>Informal interviews with colleagues and friends</a:t>
            </a:r>
          </a:p>
          <a:p>
            <a:pPr>
              <a:lnSpc>
                <a:spcPct val="130000"/>
              </a:lnSpc>
              <a:spcAft>
                <a:spcPts val="800"/>
              </a:spcAft>
            </a:pPr>
            <a:endParaRPr lang="en-IN" sz="1800" dirty="0">
              <a:effectLst/>
              <a:latin typeface="Futura Bk BT" panose="020B0502020204020303" pitchFamily="34" charset="0"/>
              <a:ea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B455F33B-2BE1-036A-0E72-DB4459656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180574"/>
            <a:ext cx="4847985" cy="3867644"/>
          </a:xfrm>
          <a:prstGeom prst="rect">
            <a:avLst/>
          </a:prstGeom>
        </p:spPr>
      </p:pic>
    </p:spTree>
    <p:extLst>
      <p:ext uri="{BB962C8B-B14F-4D97-AF65-F5344CB8AC3E}">
        <p14:creationId xmlns:p14="http://schemas.microsoft.com/office/powerpoint/2010/main" val="3161200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5AAA-0EEA-DCAF-5BA1-D727F18B1693}"/>
              </a:ext>
            </a:extLst>
          </p:cNvPr>
          <p:cNvSpPr>
            <a:spLocks noGrp="1"/>
          </p:cNvSpPr>
          <p:nvPr>
            <p:ph type="title"/>
          </p:nvPr>
        </p:nvSpPr>
        <p:spPr>
          <a:xfrm>
            <a:off x="838200" y="365125"/>
            <a:ext cx="10515600" cy="1325563"/>
          </a:xfrm>
          <a:ln w="19050">
            <a:solidFill>
              <a:schemeClr val="bg1"/>
            </a:solidFill>
          </a:ln>
        </p:spPr>
        <p:txBody>
          <a:bodyPr/>
          <a:lstStyle/>
          <a:p>
            <a:r>
              <a:rPr lang="en-IN" dirty="0">
                <a:solidFill>
                  <a:schemeClr val="bg1"/>
                </a:solidFill>
                <a:latin typeface="Futura Md BT" panose="020B0602020204020303" pitchFamily="34" charset="0"/>
              </a:rPr>
              <a:t>Conclusion From the Survey</a:t>
            </a:r>
          </a:p>
        </p:txBody>
      </p:sp>
      <p:sp>
        <p:nvSpPr>
          <p:cNvPr id="3" name="Content Placeholder 2">
            <a:extLst>
              <a:ext uri="{FF2B5EF4-FFF2-40B4-BE49-F238E27FC236}">
                <a16:creationId xmlns:a16="http://schemas.microsoft.com/office/drawing/2014/main" id="{E560D0D3-72AA-7708-93F9-DF858B5A6FDE}"/>
              </a:ext>
            </a:extLst>
          </p:cNvPr>
          <p:cNvSpPr>
            <a:spLocks noGrp="1"/>
          </p:cNvSpPr>
          <p:nvPr>
            <p:ph idx="1"/>
          </p:nvPr>
        </p:nvSpPr>
        <p:spPr>
          <a:xfrm>
            <a:off x="5880100" y="1690688"/>
            <a:ext cx="5473700" cy="4351338"/>
          </a:xfrm>
          <a:ln w="19050">
            <a:solidFill>
              <a:schemeClr val="bg1"/>
            </a:solidFill>
          </a:ln>
        </p:spPr>
        <p:txBody>
          <a:bodyPr/>
          <a:lstStyle/>
          <a:p>
            <a:r>
              <a:rPr lang="en-IN" dirty="0">
                <a:solidFill>
                  <a:schemeClr val="bg1"/>
                </a:solidFill>
              </a:rPr>
              <a:t>No such platform was present which was commercially in use for such purposes</a:t>
            </a:r>
          </a:p>
          <a:p>
            <a:r>
              <a:rPr lang="en-IN" dirty="0">
                <a:solidFill>
                  <a:schemeClr val="bg1"/>
                </a:solidFill>
              </a:rPr>
              <a:t>Minor such systems are used by large MNCs for the staff </a:t>
            </a:r>
          </a:p>
        </p:txBody>
      </p:sp>
      <p:pic>
        <p:nvPicPr>
          <p:cNvPr id="5" name="Picture 4">
            <a:extLst>
              <a:ext uri="{FF2B5EF4-FFF2-40B4-BE49-F238E27FC236}">
                <a16:creationId xmlns:a16="http://schemas.microsoft.com/office/drawing/2014/main" id="{3935DD4B-D3D5-E8D0-E280-B296A1ECCC6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92626" y="2372655"/>
            <a:ext cx="2231724" cy="2975633"/>
          </a:xfrm>
          <a:prstGeom prst="rect">
            <a:avLst/>
          </a:prstGeom>
        </p:spPr>
      </p:pic>
    </p:spTree>
    <p:extLst>
      <p:ext uri="{BB962C8B-B14F-4D97-AF65-F5344CB8AC3E}">
        <p14:creationId xmlns:p14="http://schemas.microsoft.com/office/powerpoint/2010/main" val="100897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9FB94-3E66-30A2-11D1-5189D52B1F74}"/>
              </a:ext>
            </a:extLst>
          </p:cNvPr>
          <p:cNvSpPr>
            <a:spLocks noGrp="1"/>
          </p:cNvSpPr>
          <p:nvPr>
            <p:ph type="title"/>
          </p:nvPr>
        </p:nvSpPr>
        <p:spPr>
          <a:xfrm>
            <a:off x="831849" y="2876551"/>
            <a:ext cx="6759575" cy="1685924"/>
          </a:xfrm>
          <a:ln w="19050">
            <a:solidFill>
              <a:schemeClr val="tx1"/>
            </a:solidFill>
          </a:ln>
        </p:spPr>
        <p:txBody>
          <a:bodyPr>
            <a:normAutofit fontScale="90000"/>
          </a:bodyPr>
          <a:lstStyle/>
          <a:p>
            <a:r>
              <a:rPr lang="en-IN" dirty="0">
                <a:latin typeface="Futura Md BT" panose="020B0602020204020303" pitchFamily="34" charset="0"/>
              </a:rPr>
              <a:t>About the Vaccination System</a:t>
            </a:r>
          </a:p>
        </p:txBody>
      </p:sp>
      <p:sp>
        <p:nvSpPr>
          <p:cNvPr id="3" name="Text Placeholder 2">
            <a:extLst>
              <a:ext uri="{FF2B5EF4-FFF2-40B4-BE49-F238E27FC236}">
                <a16:creationId xmlns:a16="http://schemas.microsoft.com/office/drawing/2014/main" id="{C93D12D3-3DEB-0D49-41B0-F65C306D3BB8}"/>
              </a:ext>
            </a:extLst>
          </p:cNvPr>
          <p:cNvSpPr>
            <a:spLocks noGrp="1"/>
          </p:cNvSpPr>
          <p:nvPr>
            <p:ph type="body" idx="1"/>
          </p:nvPr>
        </p:nvSpPr>
        <p:spPr>
          <a:xfrm>
            <a:off x="831850" y="4562475"/>
            <a:ext cx="10528300" cy="1044719"/>
          </a:xfrm>
          <a:ln w="19050">
            <a:solidFill>
              <a:schemeClr val="tx1"/>
            </a:solidFill>
          </a:ln>
        </p:spPr>
        <p:txBody>
          <a:bodyPr/>
          <a:lstStyle/>
          <a:p>
            <a:pPr marL="342900" indent="-342900">
              <a:buFont typeface="Arial" panose="020B0604020202020204" pitchFamily="34" charset="0"/>
              <a:buChar char="•"/>
            </a:pPr>
            <a:r>
              <a:rPr lang="en-IN" dirty="0">
                <a:latin typeface="Futura Bk BT" panose="020B0502020204020303" pitchFamily="34" charset="0"/>
              </a:rPr>
              <a:t>Description</a:t>
            </a:r>
          </a:p>
          <a:p>
            <a:pPr marL="342900" indent="-342900">
              <a:buFont typeface="Arial" panose="020B0604020202020204" pitchFamily="34" charset="0"/>
              <a:buChar char="•"/>
            </a:pPr>
            <a:r>
              <a:rPr lang="en-IN" dirty="0">
                <a:latin typeface="Futura Bk BT" panose="020B0502020204020303" pitchFamily="34" charset="0"/>
              </a:rPr>
              <a:t>Scalability</a:t>
            </a:r>
          </a:p>
        </p:txBody>
      </p:sp>
      <p:pic>
        <p:nvPicPr>
          <p:cNvPr id="6" name="Picture 5">
            <a:extLst>
              <a:ext uri="{FF2B5EF4-FFF2-40B4-BE49-F238E27FC236}">
                <a16:creationId xmlns:a16="http://schemas.microsoft.com/office/drawing/2014/main" id="{8E571E12-ACE8-812F-EC69-F54E78FAA2F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257257" y="796370"/>
            <a:ext cx="2782217" cy="3499645"/>
          </a:xfrm>
          <a:prstGeom prst="rect">
            <a:avLst/>
          </a:prstGeom>
        </p:spPr>
      </p:pic>
    </p:spTree>
    <p:extLst>
      <p:ext uri="{BB962C8B-B14F-4D97-AF65-F5344CB8AC3E}">
        <p14:creationId xmlns:p14="http://schemas.microsoft.com/office/powerpoint/2010/main" val="3524787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752</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Futura Bk BT</vt:lpstr>
      <vt:lpstr>Futura Md BT</vt:lpstr>
      <vt:lpstr>Symbol</vt:lpstr>
      <vt:lpstr>Times New Roman</vt:lpstr>
      <vt:lpstr>Office Theme</vt:lpstr>
      <vt:lpstr>Vaccine Management System</vt:lpstr>
      <vt:lpstr>Table of Contents</vt:lpstr>
      <vt:lpstr>Introduction</vt:lpstr>
      <vt:lpstr>Background</vt:lpstr>
      <vt:lpstr>The Proposed System</vt:lpstr>
      <vt:lpstr>Analysis of Survey</vt:lpstr>
      <vt:lpstr>The Survey Done</vt:lpstr>
      <vt:lpstr>Conclusion From the Survey</vt:lpstr>
      <vt:lpstr>About the Vaccination System</vt:lpstr>
      <vt:lpstr>Description</vt:lpstr>
      <vt:lpstr>Scalability</vt:lpstr>
      <vt:lpstr>Requirements</vt:lpstr>
      <vt:lpstr>Software</vt:lpstr>
      <vt:lpstr>Hardware</vt:lpstr>
      <vt:lpstr>Conclusion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Vaccine Management System</dc:title>
  <dc:creator>atharv desai</dc:creator>
  <cp:lastModifiedBy>atharv desai</cp:lastModifiedBy>
  <cp:revision>1</cp:revision>
  <dcterms:created xsi:type="dcterms:W3CDTF">2022-09-30T08:01:16Z</dcterms:created>
  <dcterms:modified xsi:type="dcterms:W3CDTF">2022-09-30T09:27:59Z</dcterms:modified>
</cp:coreProperties>
</file>