
<file path=[Content_Types].xml><?xml version="1.0" encoding="utf-8"?>
<Types xmlns="http://schemas.openxmlformats.org/package/2006/content-types">
  <Default Extension="jpeg" ContentType="image/jpeg"/>
  <Default Extension="jpg" ContentType="image/jpeg"/>
  <Default Extension="ld66lM8Hioc4SViMgRTih6klcC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4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0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1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6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4BC7068-6CE6-4F1B-9D62-556E9B2A261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09A2B8C-DBC6-42AB-ABCE-CC91C904B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peerj.com/articles/cs-31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j.com/articles/cs-314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ulakaz.net/2011/10/25/john-mccarthy-is-dead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theretrowagon.com/wiki/Atari_Pong_C-10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8/how-early-developments-paved-the-way-for-interactive-gaming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rheinzelnisse/art/Mario-wallpaper-303264975" TargetMode="External"/><Relationship Id="rId2" Type="http://schemas.openxmlformats.org/officeDocument/2006/relationships/image" Target="../media/image8.ld66lM8Hioc4SViMgRTih6klcC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halo-combat-evolved-anniversary-prueba-pc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boxblast.com.br/2018/03/blast-from-past-halo-combat-evolved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8CA9-419A-9CBA-C512-B1F1B6667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History of AI in Video Games</a:t>
            </a:r>
          </a:p>
        </p:txBody>
      </p:sp>
    </p:spTree>
    <p:extLst>
      <p:ext uri="{BB962C8B-B14F-4D97-AF65-F5344CB8AC3E}">
        <p14:creationId xmlns:p14="http://schemas.microsoft.com/office/powerpoint/2010/main" val="226732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B738-10C3-C406-9DF0-06BD93D8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How is this possible?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3DA7AE-A7F0-6D2A-D855-39C8A71B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88" y="2093976"/>
            <a:ext cx="6207023" cy="4051300"/>
          </a:xfrm>
        </p:spPr>
      </p:pic>
    </p:spTree>
    <p:extLst>
      <p:ext uri="{BB962C8B-B14F-4D97-AF65-F5344CB8AC3E}">
        <p14:creationId xmlns:p14="http://schemas.microsoft.com/office/powerpoint/2010/main" val="181700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0346-E34E-DC44-C913-2A4AB1D4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4E041-50DD-3704-93BE-D49861D5267D}"/>
              </a:ext>
            </a:extLst>
          </p:cNvPr>
          <p:cNvSpPr txBox="1"/>
          <p:nvPr/>
        </p:nvSpPr>
        <p:spPr>
          <a:xfrm>
            <a:off x="2337482" y="5355589"/>
            <a:ext cx="453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2" tooltip="https://peerj.com/articles/cs-314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3" tooltip="https://creativecommons.org/licenses/by/3.0/"/>
              </a:rPr>
              <a:t>CC BY</a:t>
            </a:r>
            <a:endParaRPr lang="en-IN" sz="900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AF80441D-071D-449D-E363-D684C7FDF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73879" y="2093976"/>
            <a:ext cx="10306886" cy="3684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F81EB7-F115-4E87-0703-B2FBEC6A3100}"/>
              </a:ext>
            </a:extLst>
          </p:cNvPr>
          <p:cNvSpPr txBox="1"/>
          <p:nvPr/>
        </p:nvSpPr>
        <p:spPr>
          <a:xfrm>
            <a:off x="821362" y="5759409"/>
            <a:ext cx="5654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2" tooltip="https://peerj.com/articles/cs-314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3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00716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84F3-C76B-21D5-AE39-444C24B5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0331E-FCD7-790E-C595-1CF961252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86ED-6B34-8E88-0B6D-A72AE5967C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Represent read only function</a:t>
            </a:r>
          </a:p>
          <a:p>
            <a:r>
              <a:rPr lang="en-IN" dirty="0">
                <a:latin typeface="+mj-lt"/>
              </a:rPr>
              <a:t>When AI unit observes some information about its environment</a:t>
            </a:r>
          </a:p>
          <a:p>
            <a:r>
              <a:rPr lang="en-IN" dirty="0" err="1">
                <a:latin typeface="+mj-lt"/>
              </a:rPr>
              <a:t>E.g</a:t>
            </a:r>
            <a:r>
              <a:rPr lang="en-IN" dirty="0">
                <a:latin typeface="+mj-lt"/>
              </a:rPr>
              <a:t> Searching for enemies or nearby cover, determining orientation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2CC2-34A5-B276-860E-1057A7AEF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E1DC8-06F7-EE5D-B45E-9EAA020078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Represent actual performed functions</a:t>
            </a:r>
          </a:p>
          <a:p>
            <a:r>
              <a:rPr lang="en-IN" dirty="0"/>
              <a:t>Generally represented in graphical representation</a:t>
            </a:r>
          </a:p>
          <a:p>
            <a:r>
              <a:rPr lang="en-IN" dirty="0" err="1"/>
              <a:t>E.g</a:t>
            </a:r>
            <a:r>
              <a:rPr lang="en-IN" dirty="0"/>
              <a:t> Firing on an enemy, throwing a grenade, reloading etc.</a:t>
            </a:r>
          </a:p>
        </p:txBody>
      </p:sp>
    </p:spTree>
    <p:extLst>
      <p:ext uri="{BB962C8B-B14F-4D97-AF65-F5344CB8AC3E}">
        <p14:creationId xmlns:p14="http://schemas.microsoft.com/office/powerpoint/2010/main" val="161200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E84-92B8-0F43-F6A9-9DF9EEDD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Sequences and Selectors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09F7B-800D-B03F-AF5C-3A1EAE7F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Sequences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98E25-09A0-649C-9DBE-D01BED4D9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743200"/>
            <a:ext cx="4754880" cy="3291840"/>
          </a:xfrm>
        </p:spPr>
        <p:txBody>
          <a:bodyPr/>
          <a:lstStyle/>
          <a:p>
            <a:r>
              <a:rPr lang="en-IN" dirty="0"/>
              <a:t>Represent a group of task that must be carried out in order for the overall task to 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1D5BAA-1697-2550-CC02-18B649A52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Selectors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5489B-C063-D817-FF21-971143A31F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Ultimately only carry out one task until it finds the correct task for the situation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68E7FFEB-2AB5-35DE-10A2-45E1A7C48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" t="29810" r="74265"/>
          <a:stretch/>
        </p:blipFill>
        <p:spPr>
          <a:xfrm>
            <a:off x="1796826" y="3962399"/>
            <a:ext cx="2646837" cy="258631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6AFBBA-F45F-A483-42BB-0976EB55B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449" t="58566" r="233"/>
          <a:stretch/>
        </p:blipFill>
        <p:spPr>
          <a:xfrm>
            <a:off x="7475622" y="4563174"/>
            <a:ext cx="2205732" cy="15267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380A34-CEAC-9651-03D5-9DF353743E43}"/>
              </a:ext>
            </a:extLst>
          </p:cNvPr>
          <p:cNvCxnSpPr>
            <a:cxnSpLocks/>
          </p:cNvCxnSpPr>
          <p:nvPr/>
        </p:nvCxnSpPr>
        <p:spPr>
          <a:xfrm>
            <a:off x="1500874" y="5255554"/>
            <a:ext cx="3238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8B37C3-F1FC-4752-87DB-25B33C453FB9}"/>
              </a:ext>
            </a:extLst>
          </p:cNvPr>
          <p:cNvSpPr txBox="1"/>
          <p:nvPr/>
        </p:nvSpPr>
        <p:spPr>
          <a:xfrm>
            <a:off x="4351141" y="4440859"/>
            <a:ext cx="168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of execution</a:t>
            </a:r>
          </a:p>
        </p:txBody>
      </p:sp>
    </p:spTree>
    <p:extLst>
      <p:ext uri="{BB962C8B-B14F-4D97-AF65-F5344CB8AC3E}">
        <p14:creationId xmlns:p14="http://schemas.microsoft.com/office/powerpoint/2010/main" val="31793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5FD9C793-D07A-DD82-4B08-C9C4BCF9A470}"/>
              </a:ext>
            </a:extLst>
          </p:cNvPr>
          <p:cNvSpPr/>
          <p:nvPr/>
        </p:nvSpPr>
        <p:spPr>
          <a:xfrm>
            <a:off x="4821362" y="320841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AFF48-7C63-FDF6-8063-8EBECBBCABB4}"/>
              </a:ext>
            </a:extLst>
          </p:cNvPr>
          <p:cNvSpPr/>
          <p:nvPr/>
        </p:nvSpPr>
        <p:spPr>
          <a:xfrm>
            <a:off x="2229852" y="1828800"/>
            <a:ext cx="1443789" cy="978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 to College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9150B-BA47-B56E-205F-1D563B0ED16F}"/>
              </a:ext>
            </a:extLst>
          </p:cNvPr>
          <p:cNvSpPr/>
          <p:nvPr/>
        </p:nvSpPr>
        <p:spPr>
          <a:xfrm>
            <a:off x="6633411" y="1828800"/>
            <a:ext cx="1443789" cy="978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 Home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96E605-8ADA-22AA-EFDD-8822870923F6}"/>
              </a:ext>
            </a:extLst>
          </p:cNvPr>
          <p:cNvSpPr/>
          <p:nvPr/>
        </p:nvSpPr>
        <p:spPr>
          <a:xfrm>
            <a:off x="1459831" y="3380871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0A7C72-1C12-60F3-D41C-32146408108D}"/>
              </a:ext>
            </a:extLst>
          </p:cNvPr>
          <p:cNvSpPr/>
          <p:nvPr/>
        </p:nvSpPr>
        <p:spPr>
          <a:xfrm>
            <a:off x="3553327" y="3380871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6EBB90-5EB7-4F88-158B-A87A49E99649}"/>
              </a:ext>
            </a:extLst>
          </p:cNvPr>
          <p:cNvSpPr/>
          <p:nvPr/>
        </p:nvSpPr>
        <p:spPr>
          <a:xfrm>
            <a:off x="689810" y="5414207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84C94C-1294-879E-B837-0CD455412E9F}"/>
              </a:ext>
            </a:extLst>
          </p:cNvPr>
          <p:cNvSpPr/>
          <p:nvPr/>
        </p:nvSpPr>
        <p:spPr>
          <a:xfrm>
            <a:off x="2662759" y="5389432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03BA0E-B7CC-C40F-2176-48BE0B5122AF}"/>
              </a:ext>
            </a:extLst>
          </p:cNvPr>
          <p:cNvSpPr/>
          <p:nvPr/>
        </p:nvSpPr>
        <p:spPr>
          <a:xfrm>
            <a:off x="3853100" y="5414207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92BC58-9813-6064-D428-A67E6FDB880D}"/>
              </a:ext>
            </a:extLst>
          </p:cNvPr>
          <p:cNvSpPr/>
          <p:nvPr/>
        </p:nvSpPr>
        <p:spPr>
          <a:xfrm>
            <a:off x="5045951" y="5414207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99279C-D318-FE41-4255-EC5F66AAB375}"/>
              </a:ext>
            </a:extLst>
          </p:cNvPr>
          <p:cNvSpPr/>
          <p:nvPr/>
        </p:nvSpPr>
        <p:spPr>
          <a:xfrm>
            <a:off x="6505074" y="3356806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F9B3EF-06B2-E22B-DE87-006B8893DBDC}"/>
              </a:ext>
            </a:extLst>
          </p:cNvPr>
          <p:cNvSpPr/>
          <p:nvPr/>
        </p:nvSpPr>
        <p:spPr>
          <a:xfrm>
            <a:off x="8598570" y="3328731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22C4C7-DF36-0B8E-4B90-64D53FA4C497}"/>
              </a:ext>
            </a:extLst>
          </p:cNvPr>
          <p:cNvSpPr/>
          <p:nvPr/>
        </p:nvSpPr>
        <p:spPr>
          <a:xfrm>
            <a:off x="7422779" y="5117424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07BC99-C27B-D5CF-DF53-A7692FFF287B}"/>
              </a:ext>
            </a:extLst>
          </p:cNvPr>
          <p:cNvSpPr/>
          <p:nvPr/>
        </p:nvSpPr>
        <p:spPr>
          <a:xfrm>
            <a:off x="8357942" y="4555952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D030BA-0FA7-4D35-9215-A887C766291D}"/>
              </a:ext>
            </a:extLst>
          </p:cNvPr>
          <p:cNvSpPr/>
          <p:nvPr/>
        </p:nvSpPr>
        <p:spPr>
          <a:xfrm>
            <a:off x="9678115" y="4555952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647F5-DB94-A4D4-EF1D-84B2285A1377}"/>
              </a:ext>
            </a:extLst>
          </p:cNvPr>
          <p:cNvCxnSpPr>
            <a:stCxn id="14" idx="3"/>
          </p:cNvCxnSpPr>
          <p:nvPr/>
        </p:nvCxnSpPr>
        <p:spPr>
          <a:xfrm flipH="1">
            <a:off x="3682371" y="950710"/>
            <a:ext cx="1251758" cy="87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F7AE15-B04D-1FD6-9887-284A7EBB43E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5478616" y="950710"/>
            <a:ext cx="1135214" cy="87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1B0B0-4A44-28CD-9FC0-1E93A9C7A4F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844842" y="2807367"/>
            <a:ext cx="385010" cy="57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CD4309-3BF4-82CB-D49A-0F609F313024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1074821" y="4010740"/>
            <a:ext cx="497777" cy="140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73E8AD-B350-989A-7EDE-D230F58312F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33701" y="4058924"/>
            <a:ext cx="914069" cy="133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7AB7A7-B1BA-B1F4-92AC-EE1CD6358D76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3938338" y="4118808"/>
            <a:ext cx="299773" cy="1295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5DDA0E-F0C6-D86F-5A25-0BF1F4D7D78E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4210581" y="4010740"/>
            <a:ext cx="1220381" cy="140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750B99-4A97-07B1-9527-0AAC9D1546B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73641" y="2807368"/>
            <a:ext cx="264697" cy="57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A2D657-3BBA-8979-0981-49E0EC5E86A2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6890085" y="2807368"/>
            <a:ext cx="465221" cy="549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94D6AF-9963-E7D7-0AB5-97AD0DEEA1B6}"/>
              </a:ext>
            </a:extLst>
          </p:cNvPr>
          <p:cNvCxnSpPr>
            <a:cxnSpLocks/>
            <a:stCxn id="16" idx="3"/>
            <a:endCxn id="24" idx="0"/>
          </p:cNvCxnSpPr>
          <p:nvPr/>
        </p:nvCxnSpPr>
        <p:spPr>
          <a:xfrm>
            <a:off x="8077200" y="2318084"/>
            <a:ext cx="906381" cy="101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32200C-C9B4-7A94-2BC8-795C3675BEDC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6890085" y="4094743"/>
            <a:ext cx="917705" cy="102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74580D-43C2-5DBE-27C9-323687EEF252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7162328" y="3986675"/>
            <a:ext cx="1580625" cy="5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5730225-0A11-7A09-E7F9-19FF8C740996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255824" y="3958600"/>
            <a:ext cx="535058" cy="70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F6811A-64A9-7470-26A4-B2E6081E34D9}"/>
              </a:ext>
            </a:extLst>
          </p:cNvPr>
          <p:cNvCxnSpPr>
            <a:cxnSpLocks/>
            <a:stCxn id="24" idx="5"/>
            <a:endCxn id="73" idx="0"/>
          </p:cNvCxnSpPr>
          <p:nvPr/>
        </p:nvCxnSpPr>
        <p:spPr>
          <a:xfrm>
            <a:off x="9255824" y="3958600"/>
            <a:ext cx="2021784" cy="2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2CFAE8E-2E82-5B30-DFDA-94350CB549F0}"/>
              </a:ext>
            </a:extLst>
          </p:cNvPr>
          <p:cNvSpPr/>
          <p:nvPr/>
        </p:nvSpPr>
        <p:spPr>
          <a:xfrm>
            <a:off x="10892597" y="4186984"/>
            <a:ext cx="770021" cy="7379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392D61-11DB-7E61-93D4-402488E6DC48}"/>
              </a:ext>
            </a:extLst>
          </p:cNvPr>
          <p:cNvSpPr txBox="1"/>
          <p:nvPr/>
        </p:nvSpPr>
        <p:spPr>
          <a:xfrm>
            <a:off x="61097" y="6236717"/>
            <a:ext cx="19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6.54 </a:t>
            </a:r>
            <a:r>
              <a:rPr lang="en-IN" dirty="0" err="1"/>
              <a:t>wali</a:t>
            </a:r>
            <a:r>
              <a:rPr lang="en-IN" dirty="0"/>
              <a:t> train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F1895C-8D90-D457-D35F-E1A74749F168}"/>
              </a:ext>
            </a:extLst>
          </p:cNvPr>
          <p:cNvSpPr txBox="1"/>
          <p:nvPr/>
        </p:nvSpPr>
        <p:spPr>
          <a:xfrm>
            <a:off x="2854785" y="3356442"/>
            <a:ext cx="89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Walk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9AA88B-438F-B1C4-C6D8-BF922F4986D6}"/>
              </a:ext>
            </a:extLst>
          </p:cNvPr>
          <p:cNvSpPr txBox="1"/>
          <p:nvPr/>
        </p:nvSpPr>
        <p:spPr>
          <a:xfrm>
            <a:off x="452481" y="3511139"/>
            <a:ext cx="148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1DF621-AFE3-BC7C-D72C-C71932594151}"/>
              </a:ext>
            </a:extLst>
          </p:cNvPr>
          <p:cNvSpPr txBox="1"/>
          <p:nvPr/>
        </p:nvSpPr>
        <p:spPr>
          <a:xfrm>
            <a:off x="1877866" y="6248250"/>
            <a:ext cx="19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7.10 </a:t>
            </a:r>
            <a:r>
              <a:rPr lang="en-IN" dirty="0" err="1"/>
              <a:t>wali</a:t>
            </a:r>
            <a:r>
              <a:rPr lang="en-IN" dirty="0"/>
              <a:t> train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96E420-1F94-DD06-58FC-98E60B03418D}"/>
              </a:ext>
            </a:extLst>
          </p:cNvPr>
          <p:cNvSpPr txBox="1"/>
          <p:nvPr/>
        </p:nvSpPr>
        <p:spPr>
          <a:xfrm>
            <a:off x="3600448" y="6116261"/>
            <a:ext cx="1818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Station ka </a:t>
            </a:r>
            <a:r>
              <a:rPr lang="en-IN" sz="1600" dirty="0" err="1"/>
              <a:t>straing</a:t>
            </a:r>
            <a:r>
              <a:rPr lang="en-IN" sz="1600" dirty="0"/>
              <a:t> road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93439-5D95-74B8-84AC-A7DC669E1655}"/>
              </a:ext>
            </a:extLst>
          </p:cNvPr>
          <p:cNvSpPr txBox="1"/>
          <p:nvPr/>
        </p:nvSpPr>
        <p:spPr>
          <a:xfrm>
            <a:off x="10330891" y="5125442"/>
            <a:ext cx="2058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Depends on context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EEF846C-60BE-0AA3-C7A7-7DD6B858A00C}"/>
              </a:ext>
            </a:extLst>
          </p:cNvPr>
          <p:cNvSpPr txBox="1"/>
          <p:nvPr/>
        </p:nvSpPr>
        <p:spPr>
          <a:xfrm>
            <a:off x="5670885" y="3196205"/>
            <a:ext cx="89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Walk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0026D70-6F8A-D331-ABB4-56F64EF0615C}"/>
              </a:ext>
            </a:extLst>
          </p:cNvPr>
          <p:cNvSpPr txBox="1"/>
          <p:nvPr/>
        </p:nvSpPr>
        <p:spPr>
          <a:xfrm>
            <a:off x="7853322" y="3166223"/>
            <a:ext cx="148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A95B0D-A0FE-E9E7-1441-36F10CAA0D76}"/>
              </a:ext>
            </a:extLst>
          </p:cNvPr>
          <p:cNvSpPr txBox="1"/>
          <p:nvPr/>
        </p:nvSpPr>
        <p:spPr>
          <a:xfrm>
            <a:off x="6120063" y="5141691"/>
            <a:ext cx="1818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Station ka </a:t>
            </a:r>
            <a:r>
              <a:rPr lang="en-IN" sz="1600" dirty="0" err="1"/>
              <a:t>straing</a:t>
            </a:r>
            <a:r>
              <a:rPr lang="en-IN" sz="1600" dirty="0"/>
              <a:t> road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DF1335-5F9D-7A53-C1A6-C35DDBCA5227}"/>
              </a:ext>
            </a:extLst>
          </p:cNvPr>
          <p:cNvSpPr txBox="1"/>
          <p:nvPr/>
        </p:nvSpPr>
        <p:spPr>
          <a:xfrm>
            <a:off x="8262926" y="5439862"/>
            <a:ext cx="1429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Station Right </a:t>
            </a:r>
            <a:r>
              <a:rPr lang="en-IN" sz="1600" dirty="0" err="1"/>
              <a:t>wala</a:t>
            </a:r>
            <a:r>
              <a:rPr lang="en-IN" sz="1600" dirty="0"/>
              <a:t> </a:t>
            </a:r>
            <a:r>
              <a:rPr lang="en-IN" sz="1600" dirty="0" err="1"/>
              <a:t>straing</a:t>
            </a:r>
            <a:r>
              <a:rPr lang="en-IN" sz="1600" dirty="0"/>
              <a:t> road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ED5B4C-A9E6-D4A5-98D6-C3CB5F5F0645}"/>
              </a:ext>
            </a:extLst>
          </p:cNvPr>
          <p:cNvSpPr txBox="1"/>
          <p:nvPr/>
        </p:nvSpPr>
        <p:spPr>
          <a:xfrm>
            <a:off x="5129950" y="6196657"/>
            <a:ext cx="2058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Station Right </a:t>
            </a:r>
            <a:r>
              <a:rPr lang="en-IN" sz="1600" dirty="0" err="1"/>
              <a:t>wala</a:t>
            </a:r>
            <a:r>
              <a:rPr lang="en-IN" sz="1600" dirty="0"/>
              <a:t> </a:t>
            </a:r>
            <a:r>
              <a:rPr lang="en-IN" sz="1600" dirty="0" err="1"/>
              <a:t>straing</a:t>
            </a:r>
            <a:r>
              <a:rPr lang="en-IN" sz="1600" dirty="0"/>
              <a:t> road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540449BF-FFE8-FF2F-A65A-D46BF149851E}"/>
              </a:ext>
            </a:extLst>
          </p:cNvPr>
          <p:cNvSpPr/>
          <p:nvPr/>
        </p:nvSpPr>
        <p:spPr>
          <a:xfrm>
            <a:off x="1653536" y="4828953"/>
            <a:ext cx="795187" cy="78592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709E08-CF85-C637-40A8-0E3CD4F9C51E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1844841" y="4118713"/>
            <a:ext cx="206289" cy="71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15A4B5E-5BFC-510F-37F8-E0D9F2E9210D}"/>
              </a:ext>
            </a:extLst>
          </p:cNvPr>
          <p:cNvSpPr txBox="1"/>
          <p:nvPr/>
        </p:nvSpPr>
        <p:spPr>
          <a:xfrm>
            <a:off x="1555900" y="5650629"/>
            <a:ext cx="140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Wait 10 min</a:t>
            </a:r>
          </a:p>
        </p:txBody>
      </p:sp>
    </p:spTree>
    <p:extLst>
      <p:ext uri="{BB962C8B-B14F-4D97-AF65-F5344CB8AC3E}">
        <p14:creationId xmlns:p14="http://schemas.microsoft.com/office/powerpoint/2010/main" val="333563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222CFE-8168-3B36-F853-92162A25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94FD58-8585-9D68-AF0D-B9B9F76E4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Pros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879ADB-72D8-3151-0B46-309149B2D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Allows AI to act in dynamic ways depending on situation</a:t>
            </a:r>
          </a:p>
          <a:p>
            <a:r>
              <a:rPr lang="en-IN" dirty="0">
                <a:latin typeface="+mj-lt"/>
              </a:rPr>
              <a:t>Designer to group different action for different situation</a:t>
            </a:r>
          </a:p>
          <a:p>
            <a:r>
              <a:rPr lang="en-IN" dirty="0">
                <a:latin typeface="+mj-lt"/>
              </a:rPr>
              <a:t>Enemy differentiation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78F6B-6C8B-179C-CF63-8A49F687D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94B0C8-2269-FF3B-C058-762E4DB57A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Time consuming to generate</a:t>
            </a:r>
          </a:p>
          <a:p>
            <a:r>
              <a:rPr lang="en-IN" dirty="0">
                <a:latin typeface="+mj-lt"/>
              </a:rPr>
              <a:t>Complex</a:t>
            </a:r>
          </a:p>
          <a:p>
            <a:r>
              <a:rPr lang="en-IN" dirty="0">
                <a:latin typeface="+mj-lt"/>
              </a:rPr>
              <a:t>Running through all the possible action can take a lot of time</a:t>
            </a:r>
          </a:p>
        </p:txBody>
      </p:sp>
    </p:spTree>
    <p:extLst>
      <p:ext uri="{BB962C8B-B14F-4D97-AF65-F5344CB8AC3E}">
        <p14:creationId xmlns:p14="http://schemas.microsoft.com/office/powerpoint/2010/main" val="400092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FCF14E-A33C-A0E8-175D-8A6B0622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91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1C13-CAFA-AD04-DBD2-09E90BBA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What is Artificial Intelligence?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13A8A-C411-59E7-C7CC-43B7D76B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1286" y="1995740"/>
            <a:ext cx="2700866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30DDB-652F-1EB4-24B3-AAFA1EE6050C}"/>
              </a:ext>
            </a:extLst>
          </p:cNvPr>
          <p:cNvSpPr txBox="1"/>
          <p:nvPr/>
        </p:nvSpPr>
        <p:spPr>
          <a:xfrm>
            <a:off x="8421286" y="6047040"/>
            <a:ext cx="270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noulakaz.net/2011/10/25/john-mccarthy-is-dea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0A81-DC84-09C4-3B31-0D985EE1B320}"/>
              </a:ext>
            </a:extLst>
          </p:cNvPr>
          <p:cNvSpPr txBox="1"/>
          <p:nvPr/>
        </p:nvSpPr>
        <p:spPr>
          <a:xfrm>
            <a:off x="543208" y="2600970"/>
            <a:ext cx="7205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The Term Artificial Intelligence was Coined by John McCarthy in 1956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As a Noun:</a:t>
            </a:r>
          </a:p>
          <a:p>
            <a:r>
              <a:rPr lang="en-IN" dirty="0">
                <a:latin typeface="+mj-lt"/>
              </a:rPr>
              <a:t>	The Intelligence of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As a Field:</a:t>
            </a:r>
          </a:p>
          <a:p>
            <a:r>
              <a:rPr lang="en-IN" dirty="0">
                <a:latin typeface="+mj-lt"/>
              </a:rPr>
              <a:t>	The Science of Engineering and Making Intelligent Agents</a:t>
            </a:r>
          </a:p>
        </p:txBody>
      </p:sp>
    </p:spTree>
    <p:extLst>
      <p:ext uri="{BB962C8B-B14F-4D97-AF65-F5344CB8AC3E}">
        <p14:creationId xmlns:p14="http://schemas.microsoft.com/office/powerpoint/2010/main" val="357402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EF44-2216-FBDC-18AF-F8E7A567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2E45-7B32-29E4-3280-70415511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How does AI apply to games</a:t>
            </a:r>
          </a:p>
          <a:p>
            <a:r>
              <a:rPr lang="en-IN" dirty="0">
                <a:latin typeface="+mj-lt"/>
              </a:rPr>
              <a:t>Trends Through the History of Video Games</a:t>
            </a:r>
          </a:p>
          <a:p>
            <a:r>
              <a:rPr lang="en-IN" dirty="0">
                <a:latin typeface="+mj-lt"/>
              </a:rPr>
              <a:t>Highlight certain AI Techniques and trends</a:t>
            </a:r>
          </a:p>
          <a:p>
            <a:r>
              <a:rPr lang="en-IN" dirty="0">
                <a:latin typeface="+mj-lt"/>
              </a:rPr>
              <a:t>Go through pitfalls of AI development in Game Industry</a:t>
            </a:r>
          </a:p>
        </p:txBody>
      </p:sp>
    </p:spTree>
    <p:extLst>
      <p:ext uri="{BB962C8B-B14F-4D97-AF65-F5344CB8AC3E}">
        <p14:creationId xmlns:p14="http://schemas.microsoft.com/office/powerpoint/2010/main" val="223557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A087-670C-093D-452E-EA2F3E72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9A69-D460-C818-60FD-1BC4209C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14" y="2011526"/>
            <a:ext cx="5145386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The First Commercial Video Games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Manufactured by Atari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Released in 1972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Designed for 1 or 2 players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4F3A-CF46-27F2-2935-CAA1BBE5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7892" y="1289304"/>
            <a:ext cx="4191122" cy="469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79579-5A4E-8DB1-96BD-AC927E065794}"/>
              </a:ext>
            </a:extLst>
          </p:cNvPr>
          <p:cNvSpPr txBox="1"/>
          <p:nvPr/>
        </p:nvSpPr>
        <p:spPr>
          <a:xfrm>
            <a:off x="6817892" y="6075127"/>
            <a:ext cx="4191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iki.theretrowagon.com/wiki/Atari_Pong_C-10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5274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15F7-470E-476E-C45B-DC97CD11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AI of 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3BD6-C1A6-3FEF-F5C9-1C4B6963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096" y="2102478"/>
            <a:ext cx="5026152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There is Logic How the Computer moves the paddle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The computer predicts where the ball will ends up based on the number of factors then move the paddle to predicted location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j-lt"/>
              </a:rPr>
              <a:t>To simulated Human error the computer is designed to skip its adjustments every 8 frames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BB6F3D-78F9-0D82-10DE-04F1C7B4C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752" y="2093976"/>
            <a:ext cx="4302090" cy="3009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412E87-489F-0041-49F2-CD69A1703AF2}"/>
              </a:ext>
            </a:extLst>
          </p:cNvPr>
          <p:cNvSpPr txBox="1"/>
          <p:nvPr/>
        </p:nvSpPr>
        <p:spPr>
          <a:xfrm>
            <a:off x="1063752" y="5125454"/>
            <a:ext cx="4302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technofaq.org/posts/2017/08/how-early-developments-paved-the-way-for-interactive-gaming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sa/3.0/"/>
              </a:rPr>
              <a:t>CC BY-SA-NC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5119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E1D8-83FA-3BD8-2E92-4458522F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 Mario Bros.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834B-4222-8200-C4B6-9E1D573C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3983415" cy="4050792"/>
          </a:xfrm>
        </p:spPr>
        <p:txBody>
          <a:bodyPr/>
          <a:lstStyle/>
          <a:p>
            <a:r>
              <a:rPr lang="en-IN" dirty="0">
                <a:latin typeface="+mj-lt"/>
              </a:rPr>
              <a:t>Developed by Nintendo</a:t>
            </a:r>
          </a:p>
          <a:p>
            <a:r>
              <a:rPr lang="en-IN" dirty="0">
                <a:latin typeface="+mj-lt"/>
              </a:rPr>
              <a:t>Released in 1985</a:t>
            </a:r>
          </a:p>
          <a:p>
            <a:r>
              <a:rPr lang="en-IN" dirty="0">
                <a:latin typeface="+mj-lt"/>
              </a:rPr>
              <a:t>Classic example of the Platformer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3624D-D00B-A24B-B221-D99BB37D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3895" y="2093976"/>
            <a:ext cx="6300855" cy="3544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79B81-7BCC-E588-C68E-72E9994CFE40}"/>
              </a:ext>
            </a:extLst>
          </p:cNvPr>
          <p:cNvSpPr txBox="1"/>
          <p:nvPr/>
        </p:nvSpPr>
        <p:spPr>
          <a:xfrm>
            <a:off x="5293895" y="5638207"/>
            <a:ext cx="6300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www.deviantart.com/mrheinzelnisse/art/Mario-wallpaper-303264975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nd/3.0/"/>
              </a:rPr>
              <a:t>CC BY-NC-ND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476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229-2BF6-919A-8E45-73A5FAC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Scripted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6347-1877-B8EF-0B38-40C95769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11" y="2331078"/>
            <a:ext cx="5144543" cy="2819561"/>
          </a:xfrm>
        </p:spPr>
        <p:txBody>
          <a:bodyPr/>
          <a:lstStyle/>
          <a:p>
            <a:r>
              <a:rPr lang="en-IN" dirty="0">
                <a:latin typeface="+mj-lt"/>
              </a:rPr>
              <a:t>Enemy units in the game are designed to follow a scripted pattern</a:t>
            </a:r>
          </a:p>
          <a:p>
            <a:r>
              <a:rPr lang="en-IN" dirty="0">
                <a:latin typeface="+mj-lt"/>
              </a:rPr>
              <a:t>Either move back and forth in given location or attack a player if nearby</a:t>
            </a:r>
          </a:p>
          <a:p>
            <a:r>
              <a:rPr lang="en-IN" dirty="0">
                <a:latin typeface="+mj-lt"/>
              </a:rPr>
              <a:t>Became a staple technique for AI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DD6DB-B096-05EE-EBFD-D97495A1C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3" y="2320970"/>
            <a:ext cx="4806438" cy="28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DDA8-689F-C3E3-D170-09D7E5C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0239"/>
            <a:ext cx="10058400" cy="1609344"/>
          </a:xfrm>
        </p:spPr>
        <p:txBody>
          <a:bodyPr/>
          <a:lstStyle/>
          <a:p>
            <a:r>
              <a:rPr lang="en-IN" dirty="0"/>
              <a:t>Halo: Combat Evolved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F43C-6E0A-3BB9-5347-C53EB203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Developed by </a:t>
            </a:r>
            <a:r>
              <a:rPr lang="en-IN" dirty="0" err="1">
                <a:latin typeface="+mj-lt"/>
              </a:rPr>
              <a:t>Bungi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Published by Microsoft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Release in 2001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FPS that garnered fame for competently bring genre to Consoles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495B-E0AF-44C0-04BC-8B2C0769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1318" y="2408458"/>
            <a:ext cx="4941713" cy="2779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67467-E3B0-3037-4D18-B93EA82A2051}"/>
              </a:ext>
            </a:extLst>
          </p:cNvPr>
          <p:cNvSpPr txBox="1"/>
          <p:nvPr/>
        </p:nvSpPr>
        <p:spPr>
          <a:xfrm>
            <a:off x="6796879" y="5271821"/>
            <a:ext cx="5026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generacionxbox.com/halo-combat-evolved-anniversary-prueba-pc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5938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F5B-DF0A-E6B1-7BF6-AE6D20E9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Enemy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FD97-D7E4-1709-34FA-EDDFDDCC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21408"/>
            <a:ext cx="5032248" cy="4050792"/>
          </a:xfrm>
        </p:spPr>
        <p:txBody>
          <a:bodyPr/>
          <a:lstStyle/>
          <a:p>
            <a:r>
              <a:rPr lang="en-IN" dirty="0"/>
              <a:t>Enemies reacted in dynamic ways</a:t>
            </a:r>
          </a:p>
          <a:p>
            <a:r>
              <a:rPr lang="en-IN" dirty="0"/>
              <a:t>Different enemies would react differently in different situations</a:t>
            </a:r>
          </a:p>
          <a:p>
            <a:r>
              <a:rPr lang="en-IN" dirty="0"/>
              <a:t>Enemies would work together against the played (try surviving in legendary)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98830-0A81-2EDF-6CCB-F9FF9176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811" y="2121408"/>
            <a:ext cx="5090695" cy="2863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FC072-8AE8-822E-C7E3-E27D43F8F40F}"/>
              </a:ext>
            </a:extLst>
          </p:cNvPr>
          <p:cNvSpPr txBox="1"/>
          <p:nvPr/>
        </p:nvSpPr>
        <p:spPr>
          <a:xfrm>
            <a:off x="689811" y="5119374"/>
            <a:ext cx="3689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xboxblast.com.br/2018/03/blast-from-past-halo-combat-evolved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445836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113</TotalTime>
  <Words>510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Century Gothic</vt:lpstr>
      <vt:lpstr>Wingdings</vt:lpstr>
      <vt:lpstr>Wood Type</vt:lpstr>
      <vt:lpstr>History of AI in Video Games</vt:lpstr>
      <vt:lpstr>So What is Artificial Intelligence?</vt:lpstr>
      <vt:lpstr>Overview</vt:lpstr>
      <vt:lpstr>Pong</vt:lpstr>
      <vt:lpstr>The AI of Pong</vt:lpstr>
      <vt:lpstr>Super Mario Bros.</vt:lpstr>
      <vt:lpstr>Scripted Ai</vt:lpstr>
      <vt:lpstr>Halo: Combat Evolved</vt:lpstr>
      <vt:lpstr>Dynamic Enemy AI</vt:lpstr>
      <vt:lpstr>So How is this possible?</vt:lpstr>
      <vt:lpstr>Behaviour Trees</vt:lpstr>
      <vt:lpstr>Task</vt:lpstr>
      <vt:lpstr>Sequences and Selectors</vt:lpstr>
      <vt:lpstr>PowerPoint Presentation</vt:lpstr>
      <vt:lpstr>Bottom 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 in Video Games</dc:title>
  <dc:creator>atharv desai</dc:creator>
  <cp:lastModifiedBy>atharv desai</cp:lastModifiedBy>
  <cp:revision>17</cp:revision>
  <dcterms:created xsi:type="dcterms:W3CDTF">2022-07-11T15:00:04Z</dcterms:created>
  <dcterms:modified xsi:type="dcterms:W3CDTF">2022-07-14T12:22:36Z</dcterms:modified>
</cp:coreProperties>
</file>