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5.jpg" ContentType="image/jpe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D67F1-5C46-42DB-B698-14C75E816F49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9C627-F288-47A6-BCAD-D4D5623A2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670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9C627-F288-47A6-BCAD-D4D5623A28E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62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4256" y="2133599"/>
            <a:ext cx="11143488" cy="921877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 err="1"/>
              <a:t>Sberbank</a:t>
            </a:r>
            <a:r>
              <a:rPr lang="en-US" altLang="zh-CN" sz="4400" b="1" dirty="0"/>
              <a:t> Russian Housing </a:t>
            </a:r>
            <a:r>
              <a:rPr lang="en-US" altLang="zh-CN" sz="4400" b="1" dirty="0" smtClean="0"/>
              <a:t>Market</a:t>
            </a:r>
            <a:endParaRPr lang="zh-CN" altLang="en-US" sz="4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68240" y="3912617"/>
            <a:ext cx="6699504" cy="685800"/>
          </a:xfrm>
        </p:spPr>
        <p:txBody>
          <a:bodyPr/>
          <a:lstStyle/>
          <a:p>
            <a:pPr algn="r"/>
            <a:r>
              <a:rPr lang="zh-CN" altLang="en-US" dirty="0" smtClean="0"/>
              <a:t>数据科学与计算机学院软件工程</a:t>
            </a:r>
            <a:r>
              <a:rPr lang="en-US" altLang="zh-CN" dirty="0" smtClean="0"/>
              <a:t>	   14331012	</a:t>
            </a:r>
            <a:r>
              <a:rPr lang="zh-CN" altLang="en-US" dirty="0" smtClean="0"/>
              <a:t>蔡岳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1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Part3:</a:t>
            </a:r>
            <a:r>
              <a:rPr lang="zh-CN" altLang="en-US" dirty="0" smtClean="0"/>
              <a:t>新增</a:t>
            </a:r>
            <a:r>
              <a:rPr lang="zh-CN" altLang="en-US" cap="none" dirty="0" smtClean="0"/>
              <a:t>特征</a:t>
            </a:r>
            <a:r>
              <a:rPr lang="en-US" altLang="zh-CN" dirty="0" smtClean="0"/>
              <a:t>(Magic number)</a:t>
            </a:r>
            <a:endParaRPr lang="zh-CN" altLang="en-US" dirty="0"/>
          </a:p>
        </p:txBody>
      </p:sp>
      <p:pic>
        <p:nvPicPr>
          <p:cNvPr id="14" name="图片占位符 13"/>
          <p:cNvPicPr>
            <a:picLocks noGrp="1" noChangeAspect="1"/>
          </p:cNvPicPr>
          <p:nvPr>
            <p:ph type="pic" idx="2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4"/>
          <a:stretch/>
        </p:blipFill>
        <p:spPr>
          <a:xfrm>
            <a:off x="1706557" y="1961412"/>
            <a:ext cx="3448935" cy="1162212"/>
          </a:xfrm>
        </p:spPr>
      </p:pic>
      <p:sp>
        <p:nvSpPr>
          <p:cNvPr id="8" name="文本占位符 7"/>
          <p:cNvSpPr>
            <a:spLocks noGrp="1"/>
          </p:cNvSpPr>
          <p:nvPr>
            <p:ph type="body" sz="half" idx="19"/>
          </p:nvPr>
        </p:nvSpPr>
        <p:spPr>
          <a:xfrm>
            <a:off x="6023166" y="2057400"/>
            <a:ext cx="3448935" cy="1344921"/>
          </a:xfrm>
        </p:spPr>
        <p:txBody>
          <a:bodyPr/>
          <a:lstStyle/>
          <a:p>
            <a:r>
              <a:rPr lang="zh-CN" altLang="en-US" dirty="0" smtClean="0"/>
              <a:t>对训练集的全部</a:t>
            </a:r>
            <a:r>
              <a:rPr lang="en-US" altLang="zh-CN" dirty="0" err="1" smtClean="0"/>
              <a:t>price_doc</a:t>
            </a:r>
            <a:r>
              <a:rPr lang="zh-CN" altLang="en-US" dirty="0" smtClean="0"/>
              <a:t>进行调整</a:t>
            </a:r>
            <a:endParaRPr lang="en-US" altLang="zh-CN" dirty="0" smtClean="0"/>
          </a:p>
          <a:p>
            <a:r>
              <a:rPr lang="zh-CN" altLang="en-US" dirty="0" smtClean="0"/>
              <a:t>总共利用了三次</a:t>
            </a:r>
            <a:r>
              <a:rPr lang="en-US" altLang="zh-CN" dirty="0" err="1" smtClean="0"/>
              <a:t>xgboost</a:t>
            </a:r>
            <a:endParaRPr lang="en-US" altLang="zh-CN" dirty="0"/>
          </a:p>
          <a:p>
            <a:r>
              <a:rPr lang="zh-CN" altLang="en-US" dirty="0" smtClean="0"/>
              <a:t>每次选择一个不同的因子进行调整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20"/>
          </p:nvPr>
        </p:nvSpPr>
        <p:spPr>
          <a:xfrm>
            <a:off x="6019656" y="4025260"/>
            <a:ext cx="3452445" cy="1344921"/>
          </a:xfrm>
        </p:spPr>
        <p:txBody>
          <a:bodyPr/>
          <a:lstStyle/>
          <a:p>
            <a:r>
              <a:rPr lang="zh-CN" altLang="en-US" dirty="0"/>
              <a:t>将原始的</a:t>
            </a:r>
            <a:r>
              <a:rPr lang="en-US" altLang="zh-CN" dirty="0" err="1"/>
              <a:t>price_doc</a:t>
            </a:r>
            <a:r>
              <a:rPr lang="zh-CN" altLang="en-US" dirty="0"/>
              <a:t>做一个微调整</a:t>
            </a:r>
            <a:endParaRPr lang="en-US" altLang="zh-CN" dirty="0"/>
          </a:p>
          <a:p>
            <a:r>
              <a:rPr lang="zh-CN" altLang="en-US" dirty="0"/>
              <a:t>这个调整基于每年的不同季度</a:t>
            </a:r>
          </a:p>
        </p:txBody>
      </p:sp>
      <p:pic>
        <p:nvPicPr>
          <p:cNvPr id="17" name="图片占位符 16"/>
          <p:cNvPicPr>
            <a:picLocks noGrp="1" noChangeAspect="1"/>
          </p:cNvPicPr>
          <p:nvPr>
            <p:ph type="pic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44" y="3436318"/>
            <a:ext cx="3924848" cy="3086531"/>
          </a:xfrm>
        </p:spPr>
      </p:pic>
    </p:spTree>
    <p:extLst>
      <p:ext uri="{BB962C8B-B14F-4D97-AF65-F5344CB8AC3E}">
        <p14:creationId xmlns:p14="http://schemas.microsoft.com/office/powerpoint/2010/main" val="127831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PART4:</a:t>
            </a:r>
            <a:r>
              <a:rPr lang="zh-CN" altLang="en-US" dirty="0" smtClean="0"/>
              <a:t>模型调参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384" y="2898872"/>
            <a:ext cx="8287907" cy="2276793"/>
          </a:xfrm>
        </p:spPr>
      </p:pic>
    </p:spTree>
    <p:extLst>
      <p:ext uri="{BB962C8B-B14F-4D97-AF65-F5344CB8AC3E}">
        <p14:creationId xmlns:p14="http://schemas.microsoft.com/office/powerpoint/2010/main" val="221597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Part5:</a:t>
            </a:r>
            <a:r>
              <a:rPr lang="zh-CN" altLang="en-US" dirty="0" smtClean="0"/>
              <a:t>个人总结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失败的尝试：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增加了一些无效的特征量（比如到后来反而带来副作用的</a:t>
            </a:r>
            <a:r>
              <a:rPr lang="en-US" altLang="zh-CN" dirty="0" err="1" smtClean="0"/>
              <a:t>floor_sub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xgboost</a:t>
            </a:r>
            <a:r>
              <a:rPr lang="zh-CN" altLang="en-US" dirty="0" smtClean="0"/>
              <a:t>的参数调整导致整体预测效果变差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最终加权得到的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再进行一个微调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开始只用单个</a:t>
            </a:r>
            <a:r>
              <a:rPr lang="en-US" altLang="zh-CN" dirty="0" err="1" smtClean="0"/>
              <a:t>xgboost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zh-CN" altLang="en-US" smtClean="0"/>
              <a:t>加入了经纬度的特征量，但是效果很差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能有效提升效果的工作：</a:t>
            </a:r>
            <a:endParaRPr lang="en-US" altLang="zh-CN" dirty="0" smtClean="0"/>
          </a:p>
          <a:p>
            <a:r>
              <a:rPr lang="zh-CN" altLang="en-US" dirty="0" smtClean="0"/>
              <a:t>挖掘有用的新特征</a:t>
            </a:r>
            <a:endParaRPr lang="en-US" altLang="zh-CN" dirty="0" smtClean="0"/>
          </a:p>
          <a:p>
            <a:r>
              <a:rPr lang="zh-CN" altLang="en-US" dirty="0" smtClean="0"/>
              <a:t>模型加权调参</a:t>
            </a:r>
            <a:endParaRPr lang="en-US" altLang="zh-CN" dirty="0" smtClean="0"/>
          </a:p>
          <a:p>
            <a:r>
              <a:rPr lang="en-US" altLang="zh-CN" dirty="0" smtClean="0"/>
              <a:t>Kernels</a:t>
            </a:r>
            <a:r>
              <a:rPr lang="zh-CN" altLang="en-US" dirty="0" smtClean="0"/>
              <a:t>提供的一些</a:t>
            </a:r>
            <a:r>
              <a:rPr lang="en-US" altLang="zh-CN" dirty="0" smtClean="0"/>
              <a:t>Magic Number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35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68283" y="2433710"/>
            <a:ext cx="6625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/>
              <a:t>谢谢观看！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6021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Part1</a:t>
            </a:r>
            <a:r>
              <a:rPr lang="zh-CN" altLang="en-US" dirty="0" smtClean="0"/>
              <a:t>：可视化数据</a:t>
            </a:r>
            <a:endParaRPr lang="en-US" altLang="zh-CN" dirty="0" smtClean="0"/>
          </a:p>
          <a:p>
            <a:r>
              <a:rPr lang="en-US" altLang="zh-CN" dirty="0" smtClean="0"/>
              <a:t>Part2</a:t>
            </a:r>
            <a:r>
              <a:rPr lang="zh-CN" altLang="en-US" dirty="0" smtClean="0"/>
              <a:t>：数据清洗</a:t>
            </a:r>
            <a:endParaRPr lang="en-US" altLang="zh-CN" dirty="0" smtClean="0"/>
          </a:p>
          <a:p>
            <a:r>
              <a:rPr lang="en-US" altLang="zh-CN" dirty="0" smtClean="0"/>
              <a:t>Part3</a:t>
            </a:r>
            <a:r>
              <a:rPr lang="zh-CN" altLang="en-US" dirty="0" smtClean="0"/>
              <a:t>：新增特征</a:t>
            </a:r>
            <a:endParaRPr lang="en-US" altLang="zh-CN" dirty="0" smtClean="0"/>
          </a:p>
          <a:p>
            <a:r>
              <a:rPr lang="en-US" altLang="zh-CN" dirty="0" smtClean="0"/>
              <a:t>Part4</a:t>
            </a:r>
            <a:r>
              <a:rPr lang="zh-CN" altLang="en-US" dirty="0" smtClean="0"/>
              <a:t>：模型调参</a:t>
            </a:r>
            <a:endParaRPr lang="en-US" altLang="zh-CN" dirty="0" smtClean="0"/>
          </a:p>
          <a:p>
            <a:r>
              <a:rPr lang="en-US" altLang="zh-CN" dirty="0" smtClean="0"/>
              <a:t>Part5</a:t>
            </a:r>
            <a:r>
              <a:rPr lang="zh-CN" altLang="en-US" dirty="0" smtClean="0"/>
              <a:t>：个人总结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77" y="4822134"/>
            <a:ext cx="8402223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5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PART1:</a:t>
            </a:r>
            <a:r>
              <a:rPr lang="zh-CN" altLang="en-US" dirty="0" smtClean="0"/>
              <a:t>可视化数据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3336" y="2499361"/>
            <a:ext cx="10820400" cy="224332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可视化数据的作用：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可以查看关键性特征（比如</a:t>
            </a:r>
            <a:r>
              <a:rPr lang="en-US" altLang="zh-CN" dirty="0" err="1" smtClean="0"/>
              <a:t>full_sq</a:t>
            </a:r>
            <a:r>
              <a:rPr lang="zh-CN" altLang="en-US" dirty="0" smtClean="0"/>
              <a:t>等）；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可以发现异常脏数据，对第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步的数据清洗提供方向；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可以发现一些新的特征（比如基于</a:t>
            </a:r>
            <a:r>
              <a:rPr lang="en-US" altLang="zh-CN" dirty="0" err="1" smtClean="0"/>
              <a:t>month_year</a:t>
            </a:r>
            <a:r>
              <a:rPr lang="zh-CN" altLang="en-US" dirty="0" smtClean="0"/>
              <a:t>的特征，对模型训练有很大的提升）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5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Part1:</a:t>
            </a:r>
            <a:r>
              <a:rPr lang="zh-CN" altLang="en-US" dirty="0" smtClean="0"/>
              <a:t>可视化数据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20047"/>
            <a:ext cx="5334000" cy="3372068"/>
          </a:xfrm>
        </p:spPr>
      </p:pic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648" y="2520048"/>
            <a:ext cx="5178552" cy="3372068"/>
          </a:xfrm>
        </p:spPr>
      </p:pic>
    </p:spTree>
    <p:extLst>
      <p:ext uri="{BB962C8B-B14F-4D97-AF65-F5344CB8AC3E}">
        <p14:creationId xmlns:p14="http://schemas.microsoft.com/office/powerpoint/2010/main" val="17341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Part1:</a:t>
            </a:r>
            <a:r>
              <a:rPr lang="zh-CN" altLang="en-US" dirty="0" smtClean="0"/>
              <a:t>可视化数据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189" y="2375862"/>
            <a:ext cx="4274011" cy="36604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内容占位符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75862"/>
            <a:ext cx="5334000" cy="3660438"/>
          </a:xfrm>
        </p:spPr>
      </p:pic>
    </p:spTree>
    <p:extLst>
      <p:ext uri="{BB962C8B-B14F-4D97-AF65-F5344CB8AC3E}">
        <p14:creationId xmlns:p14="http://schemas.microsoft.com/office/powerpoint/2010/main" val="53802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Part2:</a:t>
            </a:r>
            <a:r>
              <a:rPr lang="zh-CN" altLang="en-US" dirty="0" smtClean="0"/>
              <a:t>数据清洗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48" y="1628767"/>
            <a:ext cx="5344356" cy="47845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979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Part2:</a:t>
            </a:r>
            <a:r>
              <a:rPr lang="zh-CN" altLang="en-US" dirty="0" smtClean="0"/>
              <a:t>数据清洗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733" y="1304544"/>
            <a:ext cx="3400900" cy="1333686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train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中的无效数据赋值为</a:t>
            </a:r>
            <a:r>
              <a:rPr lang="en-US" altLang="zh-CN" dirty="0" err="1" smtClean="0"/>
              <a:t>NaN</a:t>
            </a:r>
            <a:r>
              <a:rPr lang="zh-CN" altLang="en-US" dirty="0" smtClean="0"/>
              <a:t>，有助于之后</a:t>
            </a:r>
            <a:r>
              <a:rPr lang="en-US" altLang="zh-CN" dirty="0" err="1" smtClean="0"/>
              <a:t>xgboost</a:t>
            </a:r>
            <a:r>
              <a:rPr lang="zh-CN" altLang="en-US" dirty="0" smtClean="0"/>
              <a:t>的运行，如：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面积：</a:t>
            </a:r>
            <a:r>
              <a:rPr lang="en-US" altLang="zh-CN" dirty="0" err="1" smtClean="0"/>
              <a:t>full_sq</a:t>
            </a:r>
            <a:r>
              <a:rPr lang="zh-CN" altLang="en-US" dirty="0" smtClean="0"/>
              <a:t>过小</a:t>
            </a:r>
            <a:r>
              <a:rPr lang="en-US" altLang="zh-CN" dirty="0" smtClean="0"/>
              <a:t>/</a:t>
            </a:r>
            <a:r>
              <a:rPr lang="zh-CN" altLang="en-US" dirty="0" smtClean="0"/>
              <a:t>大；</a:t>
            </a:r>
            <a:r>
              <a:rPr lang="en-US" altLang="zh-CN" dirty="0" err="1" smtClean="0"/>
              <a:t>life_sq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full_sq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kitch_sq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life_sq</a:t>
            </a:r>
            <a:r>
              <a:rPr lang="zh-CN" altLang="en-US" dirty="0" smtClean="0"/>
              <a:t>等违背现实的情况；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时间：建筑年限太过久远或者建筑年限大于当前时间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smtClean="0"/>
              <a:t>.</a:t>
            </a:r>
            <a:r>
              <a:rPr lang="zh-CN" altLang="en-US" dirty="0" smtClean="0"/>
              <a:t>其他：比如</a:t>
            </a:r>
            <a:r>
              <a:rPr lang="en-US" altLang="zh-CN" dirty="0" smtClean="0"/>
              <a:t>floor&gt;</a:t>
            </a:r>
            <a:r>
              <a:rPr lang="en-US" altLang="zh-CN" dirty="0" err="1" smtClean="0"/>
              <a:t>max_floor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num_room</a:t>
            </a:r>
            <a:r>
              <a:rPr lang="en-US" altLang="zh-CN" dirty="0" smtClean="0"/>
              <a:t>=0</a:t>
            </a:r>
            <a:r>
              <a:rPr lang="zh-CN" altLang="en-US" dirty="0" smtClean="0"/>
              <a:t>等比较琐碎的数据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647" y="2861438"/>
            <a:ext cx="4601217" cy="18100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733" y="4994079"/>
            <a:ext cx="4029637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Part3:</a:t>
            </a:r>
            <a:r>
              <a:rPr lang="zh-CN" altLang="en-US" dirty="0" smtClean="0"/>
              <a:t>新增特征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有效的特征：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05265"/>
            <a:ext cx="5334000" cy="1070368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06795"/>
            <a:ext cx="5649113" cy="4667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04747"/>
            <a:ext cx="929769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Part3:</a:t>
            </a:r>
            <a:r>
              <a:rPr lang="zh-CN" altLang="en-US" dirty="0"/>
              <a:t>新增特征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一开始有效但之后反而会降低效果的特征：相对楼层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94433"/>
            <a:ext cx="6763512" cy="17888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717315"/>
            <a:ext cx="8326012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汽尾迹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180</TotalTime>
  <Words>351</Words>
  <Application>Microsoft Office PowerPoint</Application>
  <PresentationFormat>宽屏</PresentationFormat>
  <Paragraphs>46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Century Gothic</vt:lpstr>
      <vt:lpstr>水汽尾迹</vt:lpstr>
      <vt:lpstr>Sberbank Russian Housing Market</vt:lpstr>
      <vt:lpstr>实验过程</vt:lpstr>
      <vt:lpstr>PART1:可视化数据</vt:lpstr>
      <vt:lpstr>Part1:可视化数据</vt:lpstr>
      <vt:lpstr>Part1:可视化数据</vt:lpstr>
      <vt:lpstr>Part2:数据清洗</vt:lpstr>
      <vt:lpstr>Part2:数据清洗</vt:lpstr>
      <vt:lpstr>Part3:新增特征</vt:lpstr>
      <vt:lpstr>Part3:新增特征</vt:lpstr>
      <vt:lpstr>Part3:新增特征(Magic number)</vt:lpstr>
      <vt:lpstr>PART4:模型调参</vt:lpstr>
      <vt:lpstr>Part5:个人总结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Sberbank Russian Housing Market</dc:title>
  <dc:creator>蔡岳</dc:creator>
  <cp:lastModifiedBy>蔡岳</cp:lastModifiedBy>
  <cp:revision>24</cp:revision>
  <dcterms:created xsi:type="dcterms:W3CDTF">2017-06-29T12:00:13Z</dcterms:created>
  <dcterms:modified xsi:type="dcterms:W3CDTF">2017-06-29T16:11:35Z</dcterms:modified>
</cp:coreProperties>
</file>