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308" r:id="rId3"/>
    <p:sldId id="303" r:id="rId4"/>
    <p:sldId id="304" r:id="rId5"/>
    <p:sldId id="305" r:id="rId6"/>
    <p:sldId id="306" r:id="rId7"/>
    <p:sldId id="309" r:id="rId8"/>
    <p:sldId id="307" r:id="rId9"/>
    <p:sldId id="310" r:id="rId10"/>
    <p:sldId id="313" r:id="rId11"/>
    <p:sldId id="314" r:id="rId12"/>
    <p:sldId id="315" r:id="rId13"/>
    <p:sldId id="316" r:id="rId14"/>
    <p:sldId id="311" r:id="rId15"/>
    <p:sldId id="312" r:id="rId16"/>
    <p:sldId id="317" r:id="rId17"/>
    <p:sldId id="318" r:id="rId18"/>
    <p:sldId id="319" r:id="rId19"/>
    <p:sldId id="320" r:id="rId20"/>
    <p:sldId id="342" r:id="rId21"/>
    <p:sldId id="321" r:id="rId22"/>
    <p:sldId id="325" r:id="rId23"/>
    <p:sldId id="334" r:id="rId24"/>
    <p:sldId id="326" r:id="rId25"/>
    <p:sldId id="327" r:id="rId26"/>
    <p:sldId id="328" r:id="rId27"/>
    <p:sldId id="329" r:id="rId28"/>
    <p:sldId id="343" r:id="rId29"/>
    <p:sldId id="330" r:id="rId30"/>
    <p:sldId id="338" r:id="rId31"/>
    <p:sldId id="331" r:id="rId32"/>
    <p:sldId id="339" r:id="rId33"/>
    <p:sldId id="340" r:id="rId34"/>
    <p:sldId id="345" r:id="rId35"/>
    <p:sldId id="344" r:id="rId36"/>
    <p:sldId id="341" r:id="rId37"/>
    <p:sldId id="332" r:id="rId38"/>
    <p:sldId id="335" r:id="rId39"/>
    <p:sldId id="336" r:id="rId40"/>
    <p:sldId id="333" r:id="rId41"/>
    <p:sldId id="324" r:id="rId42"/>
    <p:sldId id="337" r:id="rId43"/>
    <p:sldId id="322" r:id="rId44"/>
    <p:sldId id="302" r:id="rId45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562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4:5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24575,'750'26'0,"-566"-17"0,810 10 0,-747-17 0,242-4 0,-264-16 0,23 0 0,28-6 0,-125 7 0,290-31 0,83-6 0,-4 35 0,-280 26 0,233 4 0,-373-11-1365,-84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2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24575,'-21'-1'0,"12"1"0,0 0 0,0 0 0,0 1 0,0 0 0,-16 4 0,21-4 0,1 0 0,0 1 0,0 0 0,0-1 0,0 1 0,0 1 0,0-1 0,0 0 0,1 1 0,-1-1 0,1 1 0,0 0 0,0-1 0,0 1 0,0 0 0,0 1 0,1-1 0,-3 6 0,-2 10 0,0 0 0,2 1 0,0-1 0,1 1 0,1 0 0,1 0 0,1 0 0,4 38 0,-4-56 0,0 0 0,0-1 0,1 1 0,-1 0 0,0 0 0,1-1 0,-1 1 0,1-1 0,0 1 0,0 0 0,-1-1 0,1 1 0,0-1 0,0 0 0,0 1 0,1-1 0,-1 0 0,0 0 0,0 1 0,1-1 0,-1 0 0,1 0 0,2 1 0,-1-1 0,0 0 0,0-1 0,0 1 0,0-1 0,1 1 0,-1-1 0,0 0 0,0 0 0,0-1 0,0 1 0,0 0 0,5-2 0,-1 0 0,0 0 0,0-1 0,-1 0 0,1 0 0,-1 0 0,1-1 0,-1 0 0,0 0 0,0 0 0,-1-1 0,6-5 0,3-8 0,-1-1 0,-1 0 0,0-1 0,17-41 0,-27 52 0,1 0 0,-1 0 0,-1 0 0,0 0 0,0 0 0,-1-11 0,0 17 0,1 1 0,-2 0 0,1 0 0,0 0 0,0 0 0,-1-1 0,1 1 0,-1 0 0,0 0 0,0 0 0,0 0 0,0 0 0,0 0 0,0 1 0,0-1 0,0 0 0,-1 0 0,1 1 0,-1-1 0,1 1 0,-1-1 0,0 1 0,0 0 0,1 0 0,-1-1 0,0 1 0,0 1 0,0-1 0,0 0 0,-4-1 0,-6 1-130,0 0-1,0 1 1,-14 1 0,17-1-714,-8 1-5982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3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15 24575,'-7'0'0,"0"1"0,1 0 0,-1 1 0,1 0 0,-1 0 0,1 0 0,-1 0 0,1 1 0,0 0 0,-8 6 0,-1 1 0,0 1 0,-22 22 0,20-17 0,0 2 0,2 0 0,0 0 0,-23 38 0,31-42 0,1-1 0,0 1 0,1 1 0,0-1 0,1 1 0,0 0 0,2 0 0,-2 26 0,3-21 0,-1-2 0,1-1 0,1 0 0,1 0 0,0 0 0,6 25 0,-6-38 0,1-1 0,0 0 0,0 1 0,0-1 0,0 0 0,1 0 0,-1 0 0,1-1 0,0 1 0,0-1 0,0 1 0,0-1 0,0 0 0,0 0 0,1 0 0,-1 0 0,1-1 0,-1 0 0,1 1 0,-1-1 0,1 0 0,0-1 0,6 1 0,-2 1 0,0-2 0,0 1 0,0-1 0,0 0 0,0-1 0,0 0 0,0 0 0,0 0 0,0-1 0,11-4 0,4-6 0,0-1 0,-1-1 0,0-1 0,-1-1 0,34-34 0,-48 42 0,-2 0 0,1 0 0,-1-1 0,0 0 0,-1 0 0,0 0 0,0 0 0,-1-1 0,-1 1 0,1-1 0,-2 0 0,1 0 0,0-16 0,-2 20 0,0-1 0,0 0 0,-1 1 0,0-1 0,0 0 0,0 1 0,-1 0 0,0-1 0,0 1 0,0 0 0,-1 0 0,0 0 0,0 0 0,-1 0 0,0 1 0,0-1 0,0 1 0,-1 0 0,1 1 0,-9-8 0,-6-5 0,0-1 0,1-1 0,-17-24 0,32 40 11,0-1 0,-1 1 0,1 0 0,-1 1 0,0-1 0,1 0 0,-9-3 0,8 5-115,1-1 0,0 0 1,0 1-1,0-1 0,0 0 0,0-1 0,0 1 1,1-1-1,-1 1 0,1-1 0,0 0 1,-1 1-1,-2-6 0,0-5-6722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3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24575,'30'386'0,"-9"-194"0,-17 1-219,-4-145-927,0-33-5680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4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24575,'0'17'0,"22"510"0,42-109 0,-8-63 0,-48-280 0,-6-44 0,2-1 0,10 41 0,-9-43 0,0 0 0,-2-1 0,-2 1 0,0 0 0,-4 33 0,3 68 0,8-68 68,-4-39-785,2 39 1,-6-46-6110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4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24575,'-7'124'0,"-1"-23"0,-14 1165 0,22-1209 0,-1-2 0,2-1 0,10 64 0,-8-101 0,1 0 0,1-1 0,0 1 0,8 15 0,-9-18-31,0 0-1,-1 0 0,0 0 0,-1 0 1,-1 1-1,-1-1 0,1 0 1,-4 17-1,3 2-1048,-1-18-5746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6:5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24575,'459'19'0,"-36"-1"0,274-19 0,-489-17 0,-21 0 0,-151 16 0,0-1 0,0-2 0,-1-1 0,65-21 0,-76 22 0,1 0 0,0 1 0,1 2 0,-1 1 0,0 1 0,29 3 0,12-1 0,61-2-1365,-112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6:5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24575,'743'9'0,"44"0"0,-702-10 0,-30-2 0,0 4 0,0 1 0,72 13 0,-75-5 13,0-3 0,53 0 0,107-7-200,-90-1-1030,-106 1-5609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6:5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88 24575,'-2'20'0,"0"0"0,-1 0 0,-9 31 0,7-29 0,0 1 0,-3 33 0,8-48 0,-2 111 0,3-104 0,0 0 0,1 0 0,1 0 0,0 0 0,10 25 0,-11-36 0,0 0 0,0 0 0,1-1 0,0 1 0,-1-1 0,1 1 0,1-1 0,-1 0 0,0-1 0,1 1 0,-1 0 0,1-1 0,0 0 0,0 0 0,0 0 0,0 0 0,0-1 0,6 2 0,-3-1 0,-1-1 0,0 0 0,1 0 0,-1 0 0,1-1 0,-1 0 0,0 0 0,1-1 0,-1 1 0,1-2 0,-1 1 0,7-3 0,-7 1 0,-1 0 0,0 0 0,0 0 0,0-1 0,0 0 0,0 0 0,-1 0 0,0-1 0,0 1 0,0-1 0,6-10 0,-1 0 0,-1-1 0,12-31 0,-12 26 0,-1 0 0,7-43 0,-13 56 0,0 0 0,-1 0 0,0 0 0,0 0 0,-1-1 0,0 1 0,0 0 0,-1 0 0,0 1 0,-1-1 0,-4-11 0,-1 6 0,0 1 0,-1 0 0,0 0 0,0 1 0,-2 0 0,1 0 0,-1 1 0,-1 1 0,-17-12 0,-17 0 0,40 19 0,0 0 0,0 0 0,1-1 0,-1 1 0,1-2 0,-1 1 0,1 0 0,0-1 0,-6-5 0,-49-59-1365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01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24575,'0'599'-1365,"0"-584"-5461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1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55 24575,'3'58'0,"13"76"0,-8-77 0,2 78 0,-10-63 0,-2-42 0,1-24 0,0-7 0,-12-37 0,-2 1 0,-2 0 0,-1 1 0,-46-67 0,58 92 0,1-1 0,0 0 0,0 0 0,1 0 0,1 0 0,0-1 0,1 1 0,0-1 0,1 0 0,0 1 0,1-1 0,1 0 0,2-14 0,-2 22 0,0 1 0,0 0 0,1-1 0,-1 1 0,1 0 0,0 0 0,1 0 0,-1 0 0,1 0 0,-1 1 0,1-1 0,0 1 0,0-1 0,1 1 0,-1 0 0,1 1 0,-1-1 0,9-4 0,-3 2 0,1 0 0,0 0 0,-1 1 0,2 1 0,-1-1 0,0 2 0,14-3 0,-17 5 0,1-1 0,-1 1 0,1 1 0,0-1 0,-1 1 0,1 1 0,-1-1 0,0 1 0,1 1 0,-1-1 0,0 1 0,0 0 0,-1 1 0,1 0 0,-1 0 0,1 0 0,-1 1 0,10 10 0,-12-12 0,-1 1 0,0-1 0,0 1 0,-1 0 0,1 0 0,-1 0 0,0 1 0,0-1 0,0 0 0,-1 1 0,1-1 0,-1 1 0,0 0 0,0-1 0,-1 1 0,0 0 0,1-1 0,-2 1 0,1 0 0,0 0 0,-1-1 0,0 1 0,0 0 0,0-1 0,-1 1 0,1-1 0,-1 0 0,0 1 0,-1-1 0,1 0 0,-4 5 0,2-5 0,1 1 0,0 0 0,0 0 0,0 1 0,1-1 0,-3 9 0,5-13 0,0 0 0,0 0 0,-1 0 0,1 0 0,0 1 0,0-1 0,1 0 0,-1 0 0,0 0 0,0 0 0,1 0 0,-1 0 0,0 0 0,1 0 0,-1 0 0,1 0 0,-1 0 0,1 0 0,0 0 0,-1 0 0,1 0 0,0 0 0,0-1 0,-1 1 0,1 0 0,0-1 0,0 1 0,0 0 0,0-1 0,0 1 0,0-1 0,0 1 0,0-1 0,0 0 0,0 1 0,0-1 0,0 0 0,0 0 0,1 0 0,-1 0 0,1 0 0,6 1 0,-2 0 0,1 0 0,-1 0 0,0 1 0,1 0 0,-1 0 0,10 5 0,-14-6 0,1 1 0,-1 0 0,0 0 0,0 1 0,0-1 0,0 0 0,0 1 0,0-1 0,-1 1 0,1-1 0,-1 1 0,1 0 0,-1 0 0,0 0 0,0 0 0,-1 0 0,2 4 0,1 11 0,-1-1 0,-1 0 0,0 27 0,-2-34 0,0 0 0,0 0 0,0 0 0,-1 0 0,-1-1 0,0 1 0,-6 13 0,6-18 8,-1 0 0,1-1 0,-1 0 0,0 0 0,0 0 0,-1 0 0,1 0 0,-1-1 0,0 0 0,0 0 0,0 0 0,0-1 0,-1 0 0,-6 2 0,-2 1-305,1-1 0,-1-1 0,0 0 0,-24 1 0,23-4-6529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0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24575,'0'398'0,"1"-386"0,0 1 0,1-1 0,1 0 0,0-1 0,6 17 0,-5-16 0,0 1 0,-1 0 0,4 27 0,11 107 0,-10-94 0,3 91 0,-12 73-1365,1-201-5461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1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24575,'3'3'0,"1"4"0,0 4 0,-1 3 0,-1 3 0,2 1 0,4 1 0,0 0 0,0-1 0,-3 1 0,-2 0 0,-1-1 0,-1 1 0,-1-4-8191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1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1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106 387 24575,'1'13'0,"1"0"0,1 0 0,0-1 0,1 1 0,0-1 0,1 1 0,11 19 0,10 29 0,70 282 0,-170-586 0,73 237 0,-19-75 0,-49-133 0,52 172 0,3 0 0,-15-74 0,11 72 0,-2-6 0,19 48 0,1 0 0,-1 0 0,1 0 0,-1-1 0,1 1 0,0 0 0,0 0 0,0-1 0,0 1 0,0 0 0,1 0 0,-1-1 0,1 1 0,-1 0 0,1 0 0,0 0 0,1-4 0,1 3 0,0 0 0,0 1 0,0-1 0,0 1 0,1-1 0,-1 1 0,1 0 0,-1 0 0,1 1 0,0-1 0,-1 1 0,1 0 0,0 0 0,0 0 0,0 0 0,0 1 0,0-1 0,0 1 0,8 1 0,-5-1 0,-1 0 0,1 0 0,0 1 0,0 1 0,-1-1 0,1 1 0,-1 0 0,1 0 0,-1 1 0,0 0 0,7 4 0,-9-4 0,0 1 0,0-1 0,-1 1 0,0 0 0,1 0 0,-1 1 0,-1-1 0,1 1 0,-1-1 0,4 11 0,12 53 0,-5-16 0,-9-32 0,0 0 0,-1-1 0,-2 1 0,0 1 0,-1-1 0,-1 0 0,0 0 0,-2 0 0,0-1 0,-13 39 0,3-24 0,10-30 0,0 1 0,1 0 0,0 0 0,0 0 0,1 0 0,-1 0 0,1 0 0,0 0 0,0 0 0,1 1 0,0-1 0,0 10 0,0-15 0,0 0 0,0 1 0,0-1 0,0 0 0,1 1 0,-1-1 0,0 0 0,0 1 0,0-1 0,0 0 0,0 1 0,1-1 0,-1 0 0,0 1 0,0-1 0,1 0 0,-1 1 0,0-1 0,0 0 0,1 0 0,-1 0 0,0 1 0,1-1 0,-1 0 0,0 0 0,1 0 0,-1 0 0,0 1 0,1-1 0,-1 0 0,0 0 0,1 0 0,-1 0 0,1 0 0,14-7 0,15-21 0,-27 24 0,5-3 0,0 1 0,0 0 0,0 1 0,0-1 0,1 2 0,0-1 0,0 1 0,0 0 0,0 1 0,1 0 0,0 1 0,-1 0 0,1 0 0,0 1 0,0 0 0,0 1 0,0 0 0,0 1 0,-1 0 0,1 0 0,11 4 0,-16-4 0,-1 1 0,0 0 0,0 0 0,0 1 0,0-1 0,0 1 0,0 0 0,0 0 0,-1 0 0,0 0 0,1 0 0,-1 1 0,-1 0 0,1 0 0,0 0 0,-1 0 0,0 0 0,0 0 0,0 0 0,0 1 0,-1-1 0,0 1 0,2 8 0,-1 0 0,-1 0 0,0 0 0,-1 0 0,0 0 0,-1 0 0,-1 0 0,-4 20 0,4-24 0,0 1 0,-1 0 0,0-1 0,-1 1 0,0-1 0,0 0 0,-1 0 0,0-1 0,-1 0 0,0 0 0,0 0 0,0 0 0,-1-1 0,-1 0 0,1 0 0,-1-1 0,-12 7 0,-3 2-27,17-10-196,0-1 0,0 0 0,-1-1 0,1 1 0,-13 3 0,4-3-6603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2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24575,'0'3'0,"0"4"0,0 4 0,0 3 0,0 3 0,0 1 0,0 0 0,0 1 0,0 0 0,0 0 0,0-1 0,0 1 0,0-1 0,0-3-8191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2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24575,'0'3'0,"0"4"0,0 4 0,0 4 0,3 1 0,1 2 0,3 1 0,0-1 0,-1 1 0,-1 0 0,-2-3-8191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2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3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3417 420 24575,'-22'-1'0,"1"-1"0,-1-1 0,1 0 0,0-2 0,0-1 0,-39-16 0,-115-67 0,148 74 0,-71-42 0,-108-55 0,176 98 0,0 2 0,0 1 0,-1 2 0,-1 1 0,-39-5 0,-30 0 0,29 2 0,-104-1 0,53 11 0,-108 3 0,14 22 0,139-15 0,-207 12 0,68-35 0,122 8 0,-136 8 0,222-2 0,-197 18 0,-65 1 0,231-20 0,-66 2 0,104 0 0,1-1 0,-1 0 0,0 1 0,0 0 0,0-1 0,0 1 0,0 0 0,1 0 0,-1 0 0,0 0 0,1 1 0,-1-1 0,1 0 0,-1 1 0,1-1 0,0 1 0,-1-1 0,1 1 0,0-1 0,0 1 0,0 0 0,0 0 0,1 0 0,-1-1 0,0 1 0,1 0 0,-1 0 0,1 0 0,0 0 0,-1 3 0,0 8 0,0 1 0,1 0 0,2 20 0,0-13 0,-2 12 0,-1-20 0,1-1 0,1 1 0,0 0 0,0-1 0,1 0 0,1 1 0,0-1 0,0 0 0,8 16 0,-4-15 0,100 178 0,-87-160 0,1-1 0,2-1 0,50 51 0,-11-18 0,-41-39 0,1-1 0,43 32 0,236 150 0,-265-179 0,48 46 0,-54-44 0,1-1 0,39 24 0,37 4 0,-87-46 0,1-1 0,1 0 0,-1-2 0,1-1 0,0-1 0,37 2 0,-14-5 0,0-2 0,57-10 0,-37-2 0,116-41 0,-125 36 0,269-105 0,-184 56 0,-90 42 0,8-6 0,76-58 0,-82 53 0,99-53 0,-26 19 0,-80 43 0,58-26 0,114-26 0,-198 71 0,0-1 0,-1-1 0,0 0 0,-1-2 0,21-17 0,62-49 0,-86 56-1365,-11 11-5461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6:5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24575,'9'149'0,"1"6"0,-8-110 0,2 0 0,10 47 0,-2-15 0,-7-14 0,-5 114 0,-2-72 0,2-89 0,-1-10 0,1 0 0,0 1 0,0-1 0,1 0 0,2 10 0,-3-14 0,1-1 0,0 1 0,-1-1 0,1 1 0,0-1 0,0 1 0,0-1 0,0 0 0,0 1 0,0-1 0,0 0 0,0 0 0,1 0 0,-1 0 0,0 0 0,1 0 0,-1 0 0,1 0 0,-1 0 0,1-1 0,-1 1 0,1-1 0,0 1 0,-1-1 0,4 1 0,29 2 0,1-1 0,65-6 0,-45 1 0,237-24 0,82-1 0,-223 19 0,-2 1 0,-23 9 0,193-2 0,-163-16 0,1 0 0,176 0 0,-193 16 0,15-2 0,-140 0-1365,-4-1-5461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0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24575,'-2'118'0,"4"128"0,7-190 88,0 14-1541,-9-54-5373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7:3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801 19 24575,'-94'-1'0,"43"-2"0,-1 3 0,1 2 0,0 2 0,-70 15 0,95-11 0,0 0 0,1 2 0,0 1 0,1 1 0,-41 27 0,32-19 0,25-16 0,1 0 0,0 0 0,-1 1 0,1 1 0,-9 8 0,5-3 0,1 1 0,0 1 0,1 0 0,0 0 0,1 1 0,1 0 0,0 0 0,1 1 0,0-1 0,1 2 0,1-1 0,0 0 0,1 1 0,1 0 0,1-1 0,0 1 0,1 20 0,1-2 0,1 0 0,2 1 0,1-2 0,2 1 0,15 46 0,-1-10 0,14 79 0,-1-18 0,-28-113 0,58 148 0,-26-62 0,74 141 0,-35-58 0,-2-6 0,-66-162 0,2 4 0,22 35 0,-29-52 0,0-1 0,0 1 0,0-1 0,1 0 0,0 0 0,0-1 0,1 1 0,-1-1 0,1-1 0,11 7 0,24 15 0,-36-21 0,0 0 0,0-1 0,1 0 0,-1 0 0,1 0 0,-1-1 0,1 1 0,0-1 0,9 1 0,-2 0 0,-1-2 0,1 0 0,-1 0 0,1-1 0,-1-1 0,1 0 0,0 0 0,-1-1 0,0-1 0,0 0 0,0-1 0,0-1 0,0 1 0,-1-2 0,1 1 0,-1-2 0,-1 0 0,16-12 0,211-206 0,-236 225 0,38-40 0,-1-1 0,-2-2 0,43-68 0,313-672 0,-375 744 0,-3 11 0,-2-1 0,0-1 0,-3 1 0,12-58 0,-19 58 0,-2 0 0,-6-49 0,4 57 0,1 13 0,-1 0 0,0 0 0,0 1 0,-1-1 0,1 1 0,-2-1 0,-6-12 0,-36-45 0,31 44 0,7 11 0,-1 0 0,0 1 0,-1 0 0,0 0 0,0 1 0,-1 0 0,-20-11 0,-7-1 0,-43-14 0,44 18 0,15 9 0,-1 0 0,0 1 0,-1 2 0,0 0 0,1 2 0,-25 0 0,-28-4 0,39 0 0,0-2 0,-68-25 0,-16-3 0,92 30 0,-11-4 0,0 1 0,0 3 0,-67-3 0,51 10-1365,40-1-5461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1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1366 863 24575,'-10'-1'0,"0"0"0,1 0 0,-1-1 0,0 0 0,0-1 0,1 0 0,0 0 0,-18-10 0,-4-5 0,-33-25 0,21 13 0,-127-90 0,-110-67 0,25 20 0,230 149 0,-245-156 0,158 105-1365,101 62-5461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1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24575,'-15'-1'0,"1"2"0,0-1 0,-1 2 0,1 0 0,0 1 0,0 0 0,0 1 0,0 1 0,1 0 0,-1 1 0,1 0 0,-19 13 0,24-14 0,1 1 0,0 0 0,0 0 0,1 0 0,0 1 0,0 0 0,0 0 0,1 1 0,0-1 0,1 1 0,0 0 0,0 1 0,0-1 0,1 1 0,-3 13 0,2-6 0,-1 2 0,1-1 0,0 1 0,2 0 0,-1 25 0,2-40 0,1 1 0,1-1 0,-1 1 0,0 0 0,1-1 0,0 1 0,0-1 0,0 1 0,0-1 0,0 0 0,1 1 0,0-1 0,-1 0 0,1 0 0,0 0 0,1 0 0,-1 0 0,0-1 0,1 1 0,0-1 0,-1 1 0,1-1 0,0 0 0,0 0 0,0 0 0,0-1 0,7 3 0,10 2 0,0-1 0,1-2 0,0 0 0,-1-1 0,1-1 0,23-2 0,34 3 0,-70-1 0,0 0 0,1 0 0,-1 1 0,0 0 0,0 1 0,-1 0 0,1 0 0,0 1 0,-1 0 0,0 0 0,0 1 0,0-1 0,-1 2 0,1-1 0,-1 1 0,0 0 0,-1 0 0,1 0 0,-1 1 0,-1 0 0,1 0 0,-1 0 0,-1 1 0,1-1 0,-1 1 0,0 0 0,-1 0 0,0 0 0,1 9 0,-1-1 0,-1 1 0,-2-1 0,-2 28 0,2-37 0,-1-1 0,1 1 0,-1 0 0,-1-1 0,1 1 0,-1-1 0,0 0 0,-1 0 0,1 0 0,-1 0 0,-6 6 0,-3 3 60,-29 23 0,37-34-195,0 0 0,0 0 0,-1-1 0,1 0 0,-1 0 0,1 0 0,-1-1 0,0 0 0,0 0 0,-7 1 0,2-3-6691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1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24575,'1'2'0,"0"0"0,0 0 0,0 1 0,0-1 0,1 0 0,-1 0 0,1 0 0,-1 0 0,1 0 0,3 2 0,6 10 0,20 36 0,22 43 0,5-2-1365,-51-76-5461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0:25:2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0 24575,'-7'1'0,"1"0"0,-1 0 0,0 1 0,1-1 0,0 1 0,-1 1 0,1-1 0,0 1 0,0 0 0,0 1 0,1-1 0,-1 1 0,1 0 0,0 1 0,0-1 0,0 1 0,-6 8 0,-2 3 0,1 1 0,0 0 0,1 1 0,-11 25 0,17-32 0,-4 7 0,-11 34 0,19-47 0,0-1 0,0 1 0,0 0 0,0 0 0,1-1 0,0 1 0,0 0 0,0 0 0,0 0 0,1-1 0,0 1 0,0 0 0,2 4 0,-2-7 0,0 0 0,0 0 0,0 0 0,1-1 0,-1 1 0,1-1 0,-1 1 0,1-1 0,0 0 0,-1 1 0,1-1 0,0 0 0,0 0 0,0 0 0,0 0 0,0-1 0,0 1 0,0 0 0,0-1 0,0 0 0,0 1 0,4-1 0,56-1 0,-43-1 0,16 1 0,203 1 0,-235 1 0,1-1 0,0 0 0,-1 1 0,1 0 0,0 0 0,-1 0 0,1 0 0,-1 1 0,0-1 0,0 1 0,1 0 0,-1 0 0,0 0 0,0 0 0,0 1 0,-1-1 0,1 1 0,-1-1 0,1 1 0,-1 0 0,0 0 0,0 0 0,2 4 0,-1 3 0,0-1 0,0 1 0,-1-1 0,0 1 0,0 0 0,-1-1 0,0 17 0,-2-20-72,1 1-1,-1 0 1,0 0-1,-1-1 1,1 1-1,-1 0 1,-1-1 0,1 0-1,-1 1 1,-3 5-1,2-6-495,-2 7-6258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7535F9-F21E-4222-8839-B42EA683F574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16450D-AB33-40CA-8C31-D1C18123D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111C-B0F8-40AC-B39D-138D3B3391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087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C4EB-F2AB-4ABF-96FD-EF5695D5E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78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08CD-9A63-4E21-86E3-F7E7ECA900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21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C2B34-DEF6-4972-8AF8-ED82E7AD24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66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8822-A960-497E-B730-A23D00926A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594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CFFD-A702-4C2C-A007-BAD3AED8F3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29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BF9-CF02-41E8-B849-31E92676B2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9AE2-3683-43DB-A250-1CCE2D6861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2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6DDE-0495-4573-828E-4FE0AB2FBA9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E2CA-5687-47BD-B480-071B2A8E5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AE2B-147C-45B5-9B4D-19EA795437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3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/>
              <a:t>Haga clic para modificar el estilo de texto del patrón</a:t>
            </a:r>
          </a:p>
          <a:p>
            <a:pPr lvl="1"/>
            <a:r>
              <a:rPr lang="es-ES" altLang="en-US" dirty="0"/>
              <a:t>Segundo nivel</a:t>
            </a:r>
          </a:p>
          <a:p>
            <a:pPr lvl="2"/>
            <a:r>
              <a:rPr lang="es-ES" altLang="en-US" dirty="0"/>
              <a:t>Tercer nivel</a:t>
            </a:r>
          </a:p>
          <a:p>
            <a:pPr lvl="3"/>
            <a:r>
              <a:rPr lang="es-ES" altLang="en-US" dirty="0"/>
              <a:t>Cuarto nivel</a:t>
            </a:r>
          </a:p>
          <a:p>
            <a:pPr lvl="4"/>
            <a:r>
              <a:rPr lang="es-ES" altLang="en-U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2907C4-B77C-490F-BD46-2AD4CF227BB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>
          <a:solidFill>
            <a:schemeClr val="tx1"/>
          </a:solidFill>
          <a:latin typeface="Baskerville Old Face" pitchFamily="18" charset="0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askerville Old Face" pitchFamily="18" charset="0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Baskerville Old Face" pitchFamily="18" charset="0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33.png"/><Relationship Id="rId26" Type="http://schemas.openxmlformats.org/officeDocument/2006/relationships/image" Target="../media/image39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43.png"/><Relationship Id="rId42" Type="http://schemas.openxmlformats.org/officeDocument/2006/relationships/image" Target="../media/image47.png"/><Relationship Id="rId47" Type="http://schemas.openxmlformats.org/officeDocument/2006/relationships/customXml" Target="../ink/ink22.xml"/><Relationship Id="rId50" Type="http://schemas.openxmlformats.org/officeDocument/2006/relationships/image" Target="../media/image51.png"/><Relationship Id="rId55" Type="http://schemas.openxmlformats.org/officeDocument/2006/relationships/image" Target="../media/image53.png"/><Relationship Id="rId7" Type="http://schemas.openxmlformats.org/officeDocument/2006/relationships/customXml" Target="../ink/ink2.xml"/><Relationship Id="rId2" Type="http://schemas.openxmlformats.org/officeDocument/2006/relationships/image" Target="../media/image36.png"/><Relationship Id="rId16" Type="http://schemas.openxmlformats.org/officeDocument/2006/relationships/image" Target="../media/image32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38.png"/><Relationship Id="rId32" Type="http://schemas.openxmlformats.org/officeDocument/2006/relationships/image" Target="../media/image42.png"/><Relationship Id="rId37" Type="http://schemas.openxmlformats.org/officeDocument/2006/relationships/customXml" Target="../ink/ink17.xml"/><Relationship Id="rId40" Type="http://schemas.openxmlformats.org/officeDocument/2006/relationships/image" Target="../media/image46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2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48.png"/><Relationship Id="rId52" Type="http://schemas.openxmlformats.org/officeDocument/2006/relationships/image" Target="../media/image52.png"/><Relationship Id="rId4" Type="http://schemas.openxmlformats.org/officeDocument/2006/relationships/image" Target="../media/image18.JPG"/><Relationship Id="rId9" Type="http://schemas.openxmlformats.org/officeDocument/2006/relationships/customXml" Target="../ink/ink3.xml"/><Relationship Id="rId14" Type="http://schemas.openxmlformats.org/officeDocument/2006/relationships/image" Target="../media/image31.png"/><Relationship Id="rId22" Type="http://schemas.openxmlformats.org/officeDocument/2006/relationships/image" Target="../media/image37.png"/><Relationship Id="rId27" Type="http://schemas.openxmlformats.org/officeDocument/2006/relationships/customXml" Target="../ink/ink12.xml"/><Relationship Id="rId30" Type="http://schemas.openxmlformats.org/officeDocument/2006/relationships/image" Target="../media/image41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50.png"/><Relationship Id="rId8" Type="http://schemas.openxmlformats.org/officeDocument/2006/relationships/image" Target="../media/image24.png"/><Relationship Id="rId51" Type="http://schemas.openxmlformats.org/officeDocument/2006/relationships/customXml" Target="../ink/ink24.xml"/><Relationship Id="rId3" Type="http://schemas.openxmlformats.org/officeDocument/2006/relationships/image" Target="../media/image17.JPG"/><Relationship Id="rId12" Type="http://schemas.openxmlformats.org/officeDocument/2006/relationships/image" Target="../media/image2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5.png"/><Relationship Id="rId46" Type="http://schemas.openxmlformats.org/officeDocument/2006/relationships/image" Target="../media/image49.png"/><Relationship Id="rId20" Type="http://schemas.openxmlformats.org/officeDocument/2006/relationships/image" Target="../media/image34.png"/><Relationship Id="rId41" Type="http://schemas.openxmlformats.org/officeDocument/2006/relationships/customXml" Target="../ink/ink19.xml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0.png"/><Relationship Id="rId36" Type="http://schemas.openxmlformats.org/officeDocument/2006/relationships/image" Target="../media/image44.png"/><Relationship Id="rId49" Type="http://schemas.openxmlformats.org/officeDocument/2006/relationships/customXml" Target="../ink/ink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30.png"/><Relationship Id="rId7" Type="http://schemas.openxmlformats.org/officeDocument/2006/relationships/image" Target="../media/image310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30.png"/><Relationship Id="rId7" Type="http://schemas.openxmlformats.org/officeDocument/2006/relationships/image" Target="../media/image390.png"/><Relationship Id="rId12" Type="http://schemas.openxmlformats.org/officeDocument/2006/relationships/image" Target="../media/image4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40.png"/><Relationship Id="rId5" Type="http://schemas.openxmlformats.org/officeDocument/2006/relationships/image" Target="../media/image370.png"/><Relationship Id="rId10" Type="http://schemas.openxmlformats.org/officeDocument/2006/relationships/image" Target="../media/image430.png"/><Relationship Id="rId4" Type="http://schemas.openxmlformats.org/officeDocument/2006/relationships/image" Target="../media/image340.png"/><Relationship Id="rId9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67544" y="1109985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/>
              <a:t>CSE 209</a:t>
            </a:r>
            <a:br>
              <a:rPr lang="en-US" altLang="en-US" dirty="0"/>
            </a:br>
            <a:r>
              <a:rPr lang="en-US" altLang="en-US" dirty="0"/>
              <a:t>Computer Architecture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B050"/>
                </a:solidFill>
              </a:rPr>
              <a:t>Design of an ALU</a:t>
            </a:r>
            <a:br>
              <a:rPr lang="en-US" altLang="en-US" dirty="0">
                <a:solidFill>
                  <a:srgbClr val="00B050"/>
                </a:solidFill>
              </a:rPr>
            </a:b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258888" y="2931790"/>
            <a:ext cx="6400800" cy="18719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Saem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Hasan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Lecturer</a:t>
            </a:r>
          </a:p>
          <a:p>
            <a:pPr eaLnBrk="1" hangingPunct="1">
              <a:defRPr/>
            </a:pPr>
            <a:r>
              <a:rPr lang="en-US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adder</a:t>
            </a:r>
          </a:p>
          <a:p>
            <a:pPr lvl="1"/>
            <a:r>
              <a:rPr lang="en-US" dirty="0"/>
              <a:t>A number of full-adder circuits connected in cascade</a:t>
            </a:r>
          </a:p>
        </p:txBody>
      </p:sp>
    </p:spTree>
    <p:extLst>
      <p:ext uri="{BB962C8B-B14F-4D97-AF65-F5344CB8AC3E}">
        <p14:creationId xmlns:p14="http://schemas.microsoft.com/office/powerpoint/2010/main" val="77676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Half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596" y="831775"/>
                <a:ext cx="8229600" cy="3894137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96" y="831775"/>
                <a:ext cx="8229600" cy="3894137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15566"/>
            <a:ext cx="25322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75606"/>
            <a:ext cx="28433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Full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2536540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9622"/>
            <a:ext cx="4472210" cy="1390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278777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7774"/>
                <a:ext cx="72008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38610" y="228454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610" y="2284546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4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number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7030A0"/>
                    </a:solidFill>
                  </a:rPr>
                  <a:t>1-bit full-adders </a:t>
                </a:r>
                <a:r>
                  <a:rPr lang="en-US" dirty="0"/>
                  <a:t>are connected in cascade to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-bit parallel adder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3" y="1131590"/>
            <a:ext cx="599122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1" y="3514345"/>
            <a:ext cx="2085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by ALU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15566"/>
            <a:ext cx="5124450" cy="3362325"/>
          </a:xfrm>
        </p:spPr>
      </p:pic>
    </p:spTree>
    <p:extLst>
      <p:ext uri="{BB962C8B-B14F-4D97-AF65-F5344CB8AC3E}">
        <p14:creationId xmlns:p14="http://schemas.microsoft.com/office/powerpoint/2010/main" val="194717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by ALU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72" y="915566"/>
            <a:ext cx="5020330" cy="3362325"/>
          </a:xfrm>
        </p:spPr>
      </p:pic>
    </p:spTree>
    <p:extLst>
      <p:ext uri="{BB962C8B-B14F-4D97-AF65-F5344CB8AC3E}">
        <p14:creationId xmlns:p14="http://schemas.microsoft.com/office/powerpoint/2010/main" val="28823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/>
                  <a:t>Keeping A fixed and changing B to generate different operations</a:t>
                </a:r>
              </a:p>
              <a:p>
                <a:r>
                  <a:rPr lang="en-US" dirty="0"/>
                  <a:t>Changes in B</a:t>
                </a:r>
              </a:p>
              <a:p>
                <a:pPr lvl="1"/>
                <a:r>
                  <a:rPr lang="en-US" dirty="0"/>
                  <a:t>Keeping B as it is</a:t>
                </a:r>
              </a:p>
              <a:p>
                <a:pPr lvl="1"/>
                <a:r>
                  <a:rPr lang="en-US" dirty="0"/>
                  <a:t>Inverting all bits of B</a:t>
                </a:r>
              </a:p>
              <a:p>
                <a:pPr lvl="1"/>
                <a:r>
                  <a:rPr lang="en-US" dirty="0"/>
                  <a:t>Changing each bit of B to 0</a:t>
                </a:r>
              </a:p>
              <a:p>
                <a:pPr lvl="1"/>
                <a:r>
                  <a:rPr lang="en-US" dirty="0"/>
                  <a:t>Changing each bit of B to 1</a:t>
                </a:r>
              </a:p>
              <a:p>
                <a:r>
                  <a:rPr lang="en-US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modified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represents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following 4 combinations can be obtained</a:t>
                </a:r>
              </a:p>
              <a:p>
                <a:pPr lvl="1"/>
                <a:r>
                  <a:rPr lang="en-US" dirty="0"/>
                  <a:t>Keeping B as it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Inverting all bits of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 b="-8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6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/>
                  <a:t>So Following 4 combinations can be obtained</a:t>
                </a:r>
              </a:p>
              <a:p>
                <a:pPr lvl="1"/>
                <a:r>
                  <a:rPr lang="en-US" dirty="0"/>
                  <a:t>Keeping B as it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Inverting all bits of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Changing each bit of B to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31590"/>
            <a:ext cx="1455217" cy="152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49" y="3085062"/>
            <a:ext cx="4687005" cy="14826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984F04-AC88-4F21-BB27-CB6F9579CB2E}"/>
                  </a:ext>
                </a:extLst>
              </p14:cNvPr>
              <p14:cNvContentPartPr/>
              <p14:nvPr/>
            </p14:nvContentPartPr>
            <p14:xfrm>
              <a:off x="927103" y="3109320"/>
              <a:ext cx="2116440" cy="7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984F04-AC88-4F21-BB27-CB6F9579CB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8463" y="3100320"/>
                <a:ext cx="21340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4EE740-B836-4908-B18A-F7088EE21F1B}"/>
                  </a:ext>
                </a:extLst>
              </p14:cNvPr>
              <p14:cNvContentPartPr/>
              <p14:nvPr/>
            </p14:nvContentPartPr>
            <p14:xfrm>
              <a:off x="1025383" y="3546720"/>
              <a:ext cx="26640" cy="41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4EE740-B836-4908-B18A-F7088EE21F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6383" y="3537720"/>
                <a:ext cx="44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7915DA-075C-44A9-81F9-35AE75056566}"/>
                  </a:ext>
                </a:extLst>
              </p14:cNvPr>
              <p14:cNvContentPartPr/>
              <p14:nvPr/>
            </p14:nvContentPartPr>
            <p14:xfrm>
              <a:off x="1051663" y="3918600"/>
              <a:ext cx="969840" cy="36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7915DA-075C-44A9-81F9-35AE750565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2663" y="3909960"/>
                <a:ext cx="9874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73931D-00B0-408C-B833-92DEA3353282}"/>
                  </a:ext>
                </a:extLst>
              </p14:cNvPr>
              <p14:cNvContentPartPr/>
              <p14:nvPr/>
            </p14:nvContentPartPr>
            <p14:xfrm>
              <a:off x="1716943" y="3977640"/>
              <a:ext cx="7920" cy="182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73931D-00B0-408C-B833-92DEA33532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8303" y="3968640"/>
                <a:ext cx="25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D869751-9485-4279-A3A2-55ECAE8D23A2}"/>
                  </a:ext>
                </a:extLst>
              </p14:cNvPr>
              <p14:cNvContentPartPr/>
              <p14:nvPr/>
            </p14:nvContentPartPr>
            <p14:xfrm>
              <a:off x="1455583" y="3493800"/>
              <a:ext cx="676440" cy="786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D869751-9485-4279-A3A2-55ECAE8D23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6943" y="3484800"/>
                <a:ext cx="694080" cy="80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B2E9E0BA-2F2C-4D6F-9A4C-212EDAD46E50}"/>
              </a:ext>
            </a:extLst>
          </p:cNvPr>
          <p:cNvGrpSpPr/>
          <p:nvPr/>
        </p:nvGrpSpPr>
        <p:grpSpPr>
          <a:xfrm>
            <a:off x="482503" y="3187080"/>
            <a:ext cx="1810800" cy="1196640"/>
            <a:chOff x="482503" y="3187080"/>
            <a:chExt cx="1810800" cy="11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BFB5C6-3510-47ED-AAB9-782CCC8F0849}"/>
                    </a:ext>
                  </a:extLst>
                </p14:cNvPr>
                <p14:cNvContentPartPr/>
                <p14:nvPr/>
              </p14:nvContentPartPr>
              <p14:xfrm>
                <a:off x="533623" y="3242520"/>
                <a:ext cx="492120" cy="31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BFB5C6-3510-47ED-AAB9-782CCC8F08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4983" y="3233880"/>
                  <a:ext cx="5097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C76C6F-2F8C-480E-BB48-33C254110BD6}"/>
                    </a:ext>
                  </a:extLst>
                </p14:cNvPr>
                <p14:cNvContentPartPr/>
                <p14:nvPr/>
              </p14:nvContentPartPr>
              <p14:xfrm>
                <a:off x="482503" y="3376440"/>
                <a:ext cx="172080" cy="30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C76C6F-2F8C-480E-BB48-33C254110B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3503" y="3367440"/>
                  <a:ext cx="189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147B8E-8F14-4D9E-9BA8-E4ECA7ACEC96}"/>
                    </a:ext>
                  </a:extLst>
                </p14:cNvPr>
                <p14:cNvContentPartPr/>
                <p14:nvPr/>
              </p14:nvContentPartPr>
              <p14:xfrm>
                <a:off x="705343" y="3644280"/>
                <a:ext cx="64080" cy="10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147B8E-8F14-4D9E-9BA8-E4ECA7ACEC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343" y="3635640"/>
                  <a:ext cx="81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B011D6-7D2D-4281-B6B3-876EC3BF3DF6}"/>
                    </a:ext>
                  </a:extLst>
                </p14:cNvPr>
                <p14:cNvContentPartPr/>
                <p14:nvPr/>
              </p14:nvContentPartPr>
              <p14:xfrm>
                <a:off x="743143" y="3187080"/>
                <a:ext cx="178200" cy="21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B011D6-7D2D-4281-B6B3-876EC3BF3D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503" y="3178080"/>
                  <a:ext cx="195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64DE2D-4B03-438F-B6AD-CE774B4203AE}"/>
                    </a:ext>
                  </a:extLst>
                </p14:cNvPr>
                <p14:cNvContentPartPr/>
                <p14:nvPr/>
              </p14:nvContentPartPr>
              <p14:xfrm>
                <a:off x="964903" y="3355560"/>
                <a:ext cx="88200" cy="11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64DE2D-4B03-438F-B6AD-CE774B4203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6263" y="3346920"/>
                  <a:ext cx="105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860390-357A-4940-AA51-0C59554F3DD4}"/>
                    </a:ext>
                  </a:extLst>
                </p14:cNvPr>
                <p14:cNvContentPartPr/>
                <p14:nvPr/>
              </p14:nvContentPartPr>
              <p14:xfrm>
                <a:off x="775183" y="3612960"/>
                <a:ext cx="145440" cy="20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860390-357A-4940-AA51-0C59554F3D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6543" y="3604320"/>
                  <a:ext cx="163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4B5B03-B8B6-4DF8-B6AF-FA2A5FBB7FE7}"/>
                    </a:ext>
                  </a:extLst>
                </p14:cNvPr>
                <p14:cNvContentPartPr/>
                <p14:nvPr/>
              </p14:nvContentPartPr>
              <p14:xfrm>
                <a:off x="927103" y="4049280"/>
                <a:ext cx="20160" cy="300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4B5B03-B8B6-4DF8-B6AF-FA2A5FBB7FE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8463" y="4040280"/>
                  <a:ext cx="37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E40A3A-295B-418F-9740-595BCB7C7E41}"/>
                    </a:ext>
                  </a:extLst>
                </p14:cNvPr>
                <p14:cNvContentPartPr/>
                <p14:nvPr/>
              </p14:nvContentPartPr>
              <p14:xfrm>
                <a:off x="1469263" y="3533400"/>
                <a:ext cx="72720" cy="72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E40A3A-295B-418F-9740-595BCB7C7E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60623" y="3524400"/>
                  <a:ext cx="9036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D57F3C-88BC-498F-A280-EDD82C4F11E4}"/>
                    </a:ext>
                  </a:extLst>
                </p14:cNvPr>
                <p14:cNvContentPartPr/>
                <p14:nvPr/>
              </p14:nvContentPartPr>
              <p14:xfrm>
                <a:off x="1860583" y="3513960"/>
                <a:ext cx="21960" cy="74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D57F3C-88BC-498F-A280-EDD82C4F11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51943" y="3504960"/>
                  <a:ext cx="3960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87388C-458A-4449-950F-5F3AA8B80CD6}"/>
                    </a:ext>
                  </a:extLst>
                </p14:cNvPr>
                <p14:cNvContentPartPr/>
                <p14:nvPr/>
              </p14:nvContentPartPr>
              <p14:xfrm>
                <a:off x="1025383" y="3531240"/>
                <a:ext cx="946800" cy="3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87388C-458A-4449-950F-5F3AA8B80C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6383" y="3522600"/>
                  <a:ext cx="964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94A528-D58B-4170-BE9F-DA9E98EB4993}"/>
                    </a:ext>
                  </a:extLst>
                </p14:cNvPr>
                <p14:cNvContentPartPr/>
                <p14:nvPr/>
              </p14:nvContentPartPr>
              <p14:xfrm>
                <a:off x="1031863" y="3885840"/>
                <a:ext cx="888120" cy="2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94A528-D58B-4170-BE9F-DA9E98EB49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2863" y="3877200"/>
                  <a:ext cx="905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6D13AE-B8FE-4843-8CFB-2E305424FF8E}"/>
                    </a:ext>
                  </a:extLst>
                </p14:cNvPr>
                <p14:cNvContentPartPr/>
                <p14:nvPr/>
              </p14:nvContentPartPr>
              <p14:xfrm>
                <a:off x="1220503" y="3260160"/>
                <a:ext cx="112320" cy="21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6D13AE-B8FE-4843-8CFB-2E305424FF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11503" y="3251520"/>
                  <a:ext cx="129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5AEADFF-1D6B-44D1-871F-B06227F7A866}"/>
                    </a:ext>
                  </a:extLst>
                </p14:cNvPr>
                <p14:cNvContentPartPr/>
                <p14:nvPr/>
              </p14:nvContentPartPr>
              <p14:xfrm>
                <a:off x="1678423" y="3311280"/>
                <a:ext cx="360" cy="22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5AEADFF-1D6B-44D1-871F-B06227F7A8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69783" y="3302640"/>
                  <a:ext cx="18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0B1830-95C1-4DFB-B0E0-6D1A64D73039}"/>
                    </a:ext>
                  </a:extLst>
                </p14:cNvPr>
                <p14:cNvContentPartPr/>
                <p14:nvPr/>
              </p14:nvContentPartPr>
              <p14:xfrm>
                <a:off x="1566103" y="3624840"/>
                <a:ext cx="147240" cy="21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0B1830-95C1-4DFB-B0E0-6D1A64D7303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57103" y="3615840"/>
                  <a:ext cx="164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A07FD9-1221-484D-9B53-35240FADA4B0}"/>
                    </a:ext>
                  </a:extLst>
                </p14:cNvPr>
                <p14:cNvContentPartPr/>
                <p14:nvPr/>
              </p14:nvContentPartPr>
              <p14:xfrm>
                <a:off x="1763383" y="3788280"/>
                <a:ext cx="20520" cy="7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A07FD9-1221-484D-9B53-35240FADA4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54743" y="3779280"/>
                  <a:ext cx="38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D48044-EE45-4189-98AF-BAB79C6F026C}"/>
                    </a:ext>
                  </a:extLst>
                </p14:cNvPr>
                <p14:cNvContentPartPr/>
                <p14:nvPr/>
              </p14:nvContentPartPr>
              <p14:xfrm>
                <a:off x="1737103" y="372924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D48044-EE45-4189-98AF-BAB79C6F026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28463" y="3720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094881-4A55-473B-A8DB-BE36A4F6F9CD}"/>
                    </a:ext>
                  </a:extLst>
                </p14:cNvPr>
                <p14:cNvContentPartPr/>
                <p14:nvPr/>
              </p14:nvContentPartPr>
              <p14:xfrm>
                <a:off x="1163623" y="3923280"/>
                <a:ext cx="196920" cy="32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094881-4A55-473B-A8DB-BE36A4F6F9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4983" y="3914280"/>
                  <a:ext cx="214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F190DE-2BE4-4AE5-A33A-C5459425FAC5}"/>
                    </a:ext>
                  </a:extLst>
                </p14:cNvPr>
                <p14:cNvContentPartPr/>
                <p14:nvPr/>
              </p14:nvContentPartPr>
              <p14:xfrm>
                <a:off x="1299703" y="3905640"/>
                <a:ext cx="360" cy="78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F190DE-2BE4-4AE5-A33A-C5459425FA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90703" y="3897000"/>
                  <a:ext cx="18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9A929B-34C8-402B-96D9-CC1E2883EA2C}"/>
                    </a:ext>
                  </a:extLst>
                </p14:cNvPr>
                <p14:cNvContentPartPr/>
                <p14:nvPr/>
              </p14:nvContentPartPr>
              <p14:xfrm>
                <a:off x="1410583" y="4153680"/>
                <a:ext cx="12960" cy="58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9A929B-34C8-402B-96D9-CC1E2883EA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01943" y="4145040"/>
                  <a:ext cx="30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0EA2D4-A493-414B-B075-A9C8CEE3E988}"/>
                    </a:ext>
                  </a:extLst>
                </p14:cNvPr>
                <p14:cNvContentPartPr/>
                <p14:nvPr/>
              </p14:nvContentPartPr>
              <p14:xfrm>
                <a:off x="1384663" y="4062600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0EA2D4-A493-414B-B075-A9C8CEE3E98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75663" y="4053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A9B178-0419-48D6-A11A-E9B21EB5B16D}"/>
                    </a:ext>
                  </a:extLst>
                </p14:cNvPr>
                <p14:cNvContentPartPr/>
                <p14:nvPr/>
              </p14:nvContentPartPr>
              <p14:xfrm>
                <a:off x="1049503" y="3872160"/>
                <a:ext cx="1243800" cy="511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A9B178-0419-48D6-A11A-E9B21EB5B1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0503" y="3863520"/>
                  <a:ext cx="1261440" cy="52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5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1590"/>
            <a:ext cx="7593571" cy="34563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l="-40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1960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0152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478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9792" y="2067694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23728" y="1995686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20472" y="1203598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476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Table: Designer’s perspective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31590"/>
            <a:ext cx="759357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l="-40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55976" y="243753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1800" y="243753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242773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5976" y="2653560"/>
            <a:ext cx="1296144" cy="205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43808" y="265356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3648" y="264375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5976" y="286958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71800" y="286958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31640" y="2859782"/>
            <a:ext cx="1224136" cy="235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55976" y="3075806"/>
            <a:ext cx="1440160" cy="2875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71800" y="315761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31640" y="314781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3968" y="3373640"/>
            <a:ext cx="1368152" cy="216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3808" y="337364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03648" y="336383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55976" y="3661672"/>
            <a:ext cx="1440160" cy="2157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71800" y="3661672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31640" y="365187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55976" y="387769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71800" y="387769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31640" y="386789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55976" y="416572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71800" y="416572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31640" y="415592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211960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40152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478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9792" y="2067694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23728" y="1995686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20472" y="1203598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476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and the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stands for Arithmetic Logic Unit</a:t>
            </a:r>
          </a:p>
          <a:p>
            <a:pPr lvl="1"/>
            <a:r>
              <a:rPr lang="en-US" dirty="0"/>
              <a:t>A part of the processor or CPU</a:t>
            </a:r>
          </a:p>
        </p:txBody>
      </p:sp>
    </p:spTree>
    <p:extLst>
      <p:ext uri="{BB962C8B-B14F-4D97-AF65-F5344CB8AC3E}">
        <p14:creationId xmlns:p14="http://schemas.microsoft.com/office/powerpoint/2010/main" val="118163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1590"/>
            <a:ext cx="7593571" cy="34563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l="-3704" t="-6667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1960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0152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478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9792" y="2067694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23728" y="1995686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20472" y="1203598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476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DC0316B-2E62-9800-E6D0-DD44857E0F31}"/>
              </a:ext>
            </a:extLst>
          </p:cNvPr>
          <p:cNvSpPr/>
          <p:nvPr/>
        </p:nvSpPr>
        <p:spPr>
          <a:xfrm>
            <a:off x="3347865" y="2437026"/>
            <a:ext cx="864094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2EC75-0C9E-2FC7-5C29-245981781F54}"/>
              </a:ext>
            </a:extLst>
          </p:cNvPr>
          <p:cNvSpPr/>
          <p:nvPr/>
        </p:nvSpPr>
        <p:spPr>
          <a:xfrm>
            <a:off x="4211959" y="2437026"/>
            <a:ext cx="1728185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705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Logic Diagram of an independent Arithmetic Circuit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4" y="50800"/>
            <a:ext cx="4688158" cy="49692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784" y="2499742"/>
                <a:ext cx="792088" cy="1368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sz="1200" dirty="0">
                    <a:latin typeface="Baskerville Old Face" panose="02020602080505020303" pitchFamily="18" charset="0"/>
                  </a:rPr>
                  <a:t> Parallel adder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99742"/>
                <a:ext cx="792088" cy="1368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03648" y="2067694"/>
            <a:ext cx="864096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skerville Old Face" panose="02020602080505020303" pitchFamily="18" charset="0"/>
              </a:rPr>
              <a:t>Combinational Circuit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87824" y="228371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67744" y="293422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67744" y="336383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4226" y="2625175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26" y="2625175"/>
                <a:ext cx="216024" cy="369332"/>
              </a:xfrm>
              <a:prstGeom prst="rect">
                <a:avLst/>
              </a:prstGeom>
              <a:blipFill>
                <a:blip r:embed="rId4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03748" y="336383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8" y="3363838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043608" y="295280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3608" y="338242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0090" y="264375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90" y="2643758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9612" y="338242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382421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1043608" y="242773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43608" y="213970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2776" y="2046863"/>
            <a:ext cx="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827584" y="2067694"/>
            <a:ext cx="144016" cy="4320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2402" y="2046863"/>
            <a:ext cx="78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skerville Old Face" panose="02020602080505020303" pitchFamily="18" charset="0"/>
              </a:rPr>
              <a:t>Selection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3808" y="2054101"/>
                <a:ext cx="78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54101"/>
                <a:ext cx="784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852492" y="89260"/>
            <a:ext cx="3031875" cy="464273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8" grpId="0"/>
      <p:bldP spid="19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Design an adder/</a:t>
                </a:r>
                <a:r>
                  <a:rPr lang="en-US" dirty="0" err="1"/>
                  <a:t>subtractor</a:t>
                </a:r>
                <a:r>
                  <a:rPr lang="en-US" dirty="0"/>
                  <a:t> circuit with one selection variable </a:t>
                </a:r>
                <a:r>
                  <a:rPr lang="en-US" i="1" dirty="0"/>
                  <a:t>s </a:t>
                </a:r>
                <a:r>
                  <a:rPr lang="en-US" dirty="0"/>
                  <a:t>and two inputs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B.</a:t>
                </a:r>
                <a:r>
                  <a:rPr lang="en-US" dirty="0"/>
                  <a:t> When </a:t>
                </a:r>
                <a:r>
                  <a:rPr lang="en-US" i="1" dirty="0"/>
                  <a:t>s=0,</a:t>
                </a:r>
                <a:r>
                  <a:rPr lang="en-US" dirty="0"/>
                  <a:t> the circuit performs </a:t>
                </a:r>
                <a:r>
                  <a:rPr lang="en-US" i="1" dirty="0"/>
                  <a:t>A+B.</a:t>
                </a:r>
                <a:r>
                  <a:rPr lang="en-US" dirty="0"/>
                  <a:t> When </a:t>
                </a:r>
                <a:r>
                  <a:rPr lang="en-US" i="1" dirty="0"/>
                  <a:t>s=1, </a:t>
                </a:r>
                <a:r>
                  <a:rPr lang="en-US" dirty="0"/>
                  <a:t>the circuit performs </a:t>
                </a:r>
                <a:r>
                  <a:rPr lang="en-US" i="1" dirty="0"/>
                  <a:t>A-B </a:t>
                </a:r>
                <a:r>
                  <a:rPr lang="en-US" dirty="0"/>
                  <a:t>by taking the 2’s complement of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Functions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36296" y="2283718"/>
                <a:ext cx="792088" cy="1368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sz="1200" dirty="0">
                    <a:latin typeface="Baskerville Old Face" panose="02020602080505020303" pitchFamily="18" charset="0"/>
                  </a:rPr>
                  <a:t> Parallel adder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283718"/>
                <a:ext cx="792088" cy="1368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2160" y="1851670"/>
            <a:ext cx="864096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skerville Old Face" panose="02020602080505020303" pitchFamily="18" charset="0"/>
              </a:rPr>
              <a:t>Combinational Circuit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96336" y="206769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76256" y="271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76256" y="314781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2738" y="240915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38" y="2409151"/>
                <a:ext cx="216024" cy="369332"/>
              </a:xfrm>
              <a:prstGeom prst="rect">
                <a:avLst/>
              </a:prstGeom>
              <a:blipFill>
                <a:blip r:embed="rId4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12260" y="314781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60" y="3147814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652120" y="273678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52120" y="31663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68602" y="242773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602" y="2427734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88124" y="3166397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3166397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652120" y="221171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52120" y="192367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1288" y="1830839"/>
            <a:ext cx="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5436096" y="1851670"/>
            <a:ext cx="144016" cy="4320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10914" y="1830839"/>
            <a:ext cx="78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skerville Old Face" panose="02020602080505020303" pitchFamily="18" charset="0"/>
              </a:rPr>
              <a:t>Selection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52320" y="1838077"/>
                <a:ext cx="78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838077"/>
                <a:ext cx="78445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2319"/>
                  </p:ext>
                </p:extLst>
              </p:nvPr>
            </p:nvGraphicFramePr>
            <p:xfrm>
              <a:off x="351975" y="3216603"/>
              <a:ext cx="1411714" cy="9145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Baskerville Old Face" panose="02020602080505020303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2319"/>
                  </p:ext>
                </p:extLst>
              </p:nvPr>
            </p:nvGraphicFramePr>
            <p:xfrm>
              <a:off x="351975" y="3216603"/>
              <a:ext cx="1411714" cy="9145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2000" r="-172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100000" r="-1724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304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204000" r="-172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504" y="4299942"/>
                <a:ext cx="2664296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99942"/>
                <a:ext cx="2664296" cy="369588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684126"/>
                  </p:ext>
                </p:extLst>
              </p:nvPr>
            </p:nvGraphicFramePr>
            <p:xfrm>
              <a:off x="3182067" y="3219822"/>
              <a:ext cx="1411714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Baskerville Old Face" panose="02020602080505020303" pitchFamily="18" charset="0"/>
                            </a:rPr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684126"/>
                  </p:ext>
                </p:extLst>
              </p:nvPr>
            </p:nvGraphicFramePr>
            <p:xfrm>
              <a:off x="3182067" y="3219822"/>
              <a:ext cx="1411714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24" t="-4000" r="-172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11860" y="4308398"/>
                <a:ext cx="1152128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4308398"/>
                <a:ext cx="1152128" cy="369588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4" grpId="0"/>
      <p:bldP spid="15" grpId="0"/>
      <p:bldP spid="18" grpId="0"/>
      <p:bldP spid="19" grpId="0" animBg="1"/>
      <p:bldP spid="20" grpId="0"/>
      <p:bldP spid="21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53" y="700088"/>
            <a:ext cx="2776093" cy="3894137"/>
          </a:xfrm>
        </p:spPr>
      </p:pic>
    </p:spTree>
    <p:extLst>
      <p:ext uri="{BB962C8B-B14F-4D97-AF65-F5344CB8AC3E}">
        <p14:creationId xmlns:p14="http://schemas.microsoft.com/office/powerpoint/2010/main" val="330576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shall implement three basic logical operations (AND, OR and NOT) and an XOR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9622"/>
            <a:ext cx="2745732" cy="1269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5646"/>
            <a:ext cx="3124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combine it with arithmetic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7614"/>
            <a:ext cx="49132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already available arithmetic circuit and incorporate logical operations</a:t>
                </a:r>
              </a:p>
              <a:p>
                <a:r>
                  <a:rPr lang="en-US" dirty="0"/>
                  <a:t>Procedure</a:t>
                </a:r>
              </a:p>
              <a:p>
                <a:pPr lvl="1"/>
                <a:r>
                  <a:rPr lang="en-US" dirty="0"/>
                  <a:t>Design the arithmetic section independently</a:t>
                </a:r>
              </a:p>
              <a:p>
                <a:pPr lvl="1"/>
                <a:r>
                  <a:rPr lang="en-US" dirty="0"/>
                  <a:t>Take the circuit,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determine which logic operations are automatically generated from the arithmetic circuit</a:t>
                </a:r>
              </a:p>
              <a:p>
                <a:pPr lvl="1"/>
                <a:r>
                  <a:rPr lang="en-US" dirty="0"/>
                  <a:t>Modify the circuit to incorporate required but not automatically generated logic operations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4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already available arithmetic circuit and incorporate logical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62244"/>
            <a:ext cx="4608512" cy="2118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2581552"/>
            <a:ext cx="360040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1760" y="2588853"/>
            <a:ext cx="288032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571750"/>
            <a:ext cx="2674640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9792" y="3435846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8474" y="3723878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3808" y="1382397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99792" y="3939902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27784" y="4155925"/>
            <a:ext cx="2674640" cy="3429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71879"/>
            <a:ext cx="1325733" cy="21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already available arithmetic circuit and incorporate logical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2581552"/>
            <a:ext cx="360040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1760" y="2588853"/>
            <a:ext cx="288032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3808" y="1382397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table with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C59101F-40B4-9140-B31E-6FA1206B6C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9651"/>
            <a:ext cx="7772400" cy="24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4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 remaining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Unresolved cases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298959"/>
                  </p:ext>
                </p:extLst>
              </p:nvPr>
            </p:nvGraphicFramePr>
            <p:xfrm>
              <a:off x="683568" y="1491630"/>
              <a:ext cx="6912770" cy="125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8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99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99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532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15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597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34003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Automatically</a:t>
                          </a:r>
                          <a:r>
                            <a:rPr lang="en-US" sz="1400" baseline="0" dirty="0">
                              <a:latin typeface="Baskerville Old Face" pitchFamily="18" charset="0"/>
                            </a:rPr>
                            <a:t> Obtained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Required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⨀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298959"/>
                  </p:ext>
                </p:extLst>
              </p:nvPr>
            </p:nvGraphicFramePr>
            <p:xfrm>
              <a:off x="683568" y="1491630"/>
              <a:ext cx="6912770" cy="125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8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99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99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532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15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597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34003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t="-2439" r="-1609375" b="-1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82051" t="-2439" r="-1220513" b="-1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182051" t="-2439" r="-1120513" b="-1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215686" t="-2439" r="-756863" b="-1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357778" t="-2439" r="-757778" b="-1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132903" t="-2439" r="-120000" b="-1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195135" t="-2439" r="-541" b="-146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215686" t="-140000" r="-7568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132903" t="-140000" r="-1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195135" t="-140000" r="-54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Baskerville Old Face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215686" t="-248276" r="-75686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357778" t="-248276" r="-75777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132903" t="-248276" r="-12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195135" t="-248276" r="-54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6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Revisiting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Decoder, 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2X4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Decoder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185167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71600" y="235572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67744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16983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98362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7544" y="211583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15837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23728" y="36624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4X2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Encoder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804248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60232" y="36624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80312" y="186051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380312" y="236456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86827" y="170765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1707654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86827" y="21251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2125129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50" grpId="0" animBg="1"/>
      <p:bldP spid="52" grpId="0"/>
      <p:bldP spid="55" grpId="0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DDD-D9F7-DA60-893B-4201F2F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 remaining functions</a:t>
            </a:r>
            <a:endParaRPr lang="en-BD" dirty="0"/>
          </a:p>
        </p:txBody>
      </p:sp>
      <p:pic>
        <p:nvPicPr>
          <p:cNvPr id="5" name="Content Placeholder 4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65AE0455-3A02-02F9-D7EB-0C255425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0" y="617538"/>
            <a:ext cx="7502960" cy="3894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7F5F6-98BA-7FE0-1127-A0A4100A4061}"/>
              </a:ext>
            </a:extLst>
          </p:cNvPr>
          <p:cNvSpPr txBox="1"/>
          <p:nvPr/>
        </p:nvSpPr>
        <p:spPr>
          <a:xfrm>
            <a:off x="3491880" y="27877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b="1" dirty="0">
                <a:solidFill>
                  <a:srgbClr val="FF0000"/>
                </a:solidFill>
              </a:rPr>
              <a:t>(A + K)</a:t>
            </a:r>
          </a:p>
        </p:txBody>
      </p:sp>
    </p:spTree>
    <p:extLst>
      <p:ext uri="{BB962C8B-B14F-4D97-AF65-F5344CB8AC3E}">
        <p14:creationId xmlns:p14="http://schemas.microsoft.com/office/powerpoint/2010/main" val="61435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Boolean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Combining the arithmetic and logical cases, we get the final form of the Boolean function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where 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in</a:t>
                </a:r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97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51670"/>
            <a:ext cx="5889476" cy="31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EFF-1C88-0B2A-C76C-FCA0FC3B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Let’s See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E926-2506-82E6-A5AC-A37F14DF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Derive the input equations (Xi, Yi and Zi) for the parallel adders to be used in the ALU which satisfies the following functional design specification.</a:t>
            </a:r>
          </a:p>
          <a:p>
            <a:endParaRPr lang="en-GB" dirty="0"/>
          </a:p>
          <a:p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1A2C00-015B-D03A-21BC-0347CFA2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13784"/>
              </p:ext>
            </p:extLst>
          </p:nvPr>
        </p:nvGraphicFramePr>
        <p:xfrm>
          <a:off x="1259632" y="1635646"/>
          <a:ext cx="453650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2280">
                  <a:extLst>
                    <a:ext uri="{9D8B030D-6E8A-4147-A177-3AD203B41FA5}">
                      <a16:colId xmlns:a16="http://schemas.microsoft.com/office/drawing/2014/main" val="2216255715"/>
                    </a:ext>
                  </a:extLst>
                </a:gridCol>
                <a:gridCol w="482280">
                  <a:extLst>
                    <a:ext uri="{9D8B030D-6E8A-4147-A177-3AD203B41FA5}">
                      <a16:colId xmlns:a16="http://schemas.microsoft.com/office/drawing/2014/main" val="3953216527"/>
                    </a:ext>
                  </a:extLst>
                </a:gridCol>
                <a:gridCol w="835640">
                  <a:extLst>
                    <a:ext uri="{9D8B030D-6E8A-4147-A177-3AD203B41FA5}">
                      <a16:colId xmlns:a16="http://schemas.microsoft.com/office/drawing/2014/main" val="2923352828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325024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baseline="0" dirty="0"/>
                        <a:t>s</a:t>
                      </a:r>
                      <a:r>
                        <a:rPr lang="en-BD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baseline="0" dirty="0"/>
                        <a:t>s</a:t>
                      </a:r>
                      <a:r>
                        <a:rPr lang="en-BD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baseline="0" dirty="0"/>
                        <a:t>c</a:t>
                      </a:r>
                      <a:r>
                        <a:rPr lang="en-BD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Required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8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 +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0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 + C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8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(AB)’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1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48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701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472D-7462-3B01-6E9B-A165E3D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BE09-E374-5B35-250D-11A84EA1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  <a:p>
            <a:endParaRPr lang="en-B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A7B5F9-BA44-40DE-EC9D-2502948B7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76060"/>
              </p:ext>
            </p:extLst>
          </p:nvPr>
        </p:nvGraphicFramePr>
        <p:xfrm>
          <a:off x="683568" y="843558"/>
          <a:ext cx="7416823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6043">
                  <a:extLst>
                    <a:ext uri="{9D8B030D-6E8A-4147-A177-3AD203B41FA5}">
                      <a16:colId xmlns:a16="http://schemas.microsoft.com/office/drawing/2014/main" val="1382011694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3383885377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852865533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1549296113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3552062493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3116520769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4258253757"/>
                    </a:ext>
                  </a:extLst>
                </a:gridCol>
              </a:tblGrid>
              <a:tr h="466520">
                <a:tc>
                  <a:txBody>
                    <a:bodyPr/>
                    <a:lstStyle/>
                    <a:p>
                      <a:r>
                        <a:rPr lang="en-BD" baseline="0" dirty="0"/>
                        <a:t>s</a:t>
                      </a:r>
                      <a:r>
                        <a:rPr lang="en-BD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baseline="0" dirty="0"/>
                        <a:t>s</a:t>
                      </a:r>
                      <a:r>
                        <a:rPr lang="en-BD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baseline="0" dirty="0"/>
                        <a:t>c</a:t>
                      </a:r>
                      <a:r>
                        <a:rPr lang="en-BD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Required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10117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F= AB +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14141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 + C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7728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5944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7723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/>
                        <a:t>1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/>
                        <a:t>0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(AB)’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74465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8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97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1378-56D0-1D52-1ACA-8C0CD0BB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5ADE-298D-97A9-1072-406B178C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X = AB</a:t>
            </a:r>
          </a:p>
          <a:p>
            <a:r>
              <a:rPr lang="en-BD" dirty="0"/>
              <a:t>Y = s</a:t>
            </a:r>
            <a:r>
              <a:rPr lang="en-BD" baseline="-25000" dirty="0"/>
              <a:t>1</a:t>
            </a:r>
            <a:r>
              <a:rPr lang="en-BD" dirty="0"/>
              <a:t>’ C</a:t>
            </a:r>
          </a:p>
          <a:p>
            <a:r>
              <a:rPr lang="en-BD" dirty="0"/>
              <a:t>Z = c</a:t>
            </a:r>
            <a:r>
              <a:rPr lang="en-BD" baseline="-25000" dirty="0"/>
              <a:t>i</a:t>
            </a:r>
          </a:p>
          <a:p>
            <a:pPr marL="0" indent="0">
              <a:buNone/>
            </a:pPr>
            <a:r>
              <a:rPr lang="en-GB" dirty="0"/>
              <a:t>where c</a:t>
            </a:r>
            <a:r>
              <a:rPr lang="en-GB" baseline="-25000" dirty="0"/>
              <a:t>1</a:t>
            </a:r>
            <a:r>
              <a:rPr lang="en-GB" dirty="0"/>
              <a:t> =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endParaRPr lang="en-BD" dirty="0"/>
          </a:p>
          <a:p>
            <a:endParaRPr lang="en-BD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64275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472D-7462-3B01-6E9B-A165E3D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BE09-E374-5B35-250D-11A84EA1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  <a:p>
            <a:endParaRPr lang="en-B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A7B5F9-BA44-40DE-EC9D-2502948B7AAF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843558"/>
          <a:ext cx="7416823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6043">
                  <a:extLst>
                    <a:ext uri="{9D8B030D-6E8A-4147-A177-3AD203B41FA5}">
                      <a16:colId xmlns:a16="http://schemas.microsoft.com/office/drawing/2014/main" val="1382011694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3383885377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852865533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1549296113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3552062493"/>
                    </a:ext>
                  </a:extLst>
                </a:gridCol>
                <a:gridCol w="906043">
                  <a:extLst>
                    <a:ext uri="{9D8B030D-6E8A-4147-A177-3AD203B41FA5}">
                      <a16:colId xmlns:a16="http://schemas.microsoft.com/office/drawing/2014/main" val="3116520769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4258253757"/>
                    </a:ext>
                  </a:extLst>
                </a:gridCol>
              </a:tblGrid>
              <a:tr h="466520">
                <a:tc>
                  <a:txBody>
                    <a:bodyPr/>
                    <a:lstStyle/>
                    <a:p>
                      <a:r>
                        <a:rPr lang="en-BD" baseline="0" dirty="0"/>
                        <a:t>s</a:t>
                      </a:r>
                      <a:r>
                        <a:rPr lang="en-BD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baseline="0" dirty="0"/>
                        <a:t>s</a:t>
                      </a:r>
                      <a:r>
                        <a:rPr lang="en-BD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baseline="0" dirty="0"/>
                        <a:t>c</a:t>
                      </a:r>
                      <a:r>
                        <a:rPr lang="en-BD" baseline="-25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Required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10117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F= AB +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14141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 + C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7728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5944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7723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(AB)’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74465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 =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8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9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1378-56D0-1D52-1ACA-8C0CD0BB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5ADE-298D-97A9-1072-406B178C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X = AB</a:t>
            </a:r>
          </a:p>
          <a:p>
            <a:r>
              <a:rPr lang="en-BD" dirty="0"/>
              <a:t>Y = s</a:t>
            </a:r>
            <a:r>
              <a:rPr lang="en-BD" baseline="-25000" dirty="0"/>
              <a:t>1</a:t>
            </a:r>
            <a:r>
              <a:rPr lang="en-BD" dirty="0"/>
              <a:t>’ C</a:t>
            </a:r>
          </a:p>
          <a:p>
            <a:r>
              <a:rPr lang="en-BD" dirty="0"/>
              <a:t>Z = c</a:t>
            </a:r>
            <a:r>
              <a:rPr lang="en-BD" baseline="-25000" dirty="0"/>
              <a:t>i</a:t>
            </a:r>
          </a:p>
          <a:p>
            <a:pPr marL="0" indent="0">
              <a:buNone/>
            </a:pPr>
            <a:r>
              <a:rPr lang="en-GB" dirty="0"/>
              <a:t>where c</a:t>
            </a:r>
            <a:r>
              <a:rPr lang="en-GB" baseline="-25000" dirty="0"/>
              <a:t>1</a:t>
            </a:r>
            <a:r>
              <a:rPr lang="en-GB" dirty="0"/>
              <a:t> =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endParaRPr lang="en-BD" baseline="-25000" dirty="0"/>
          </a:p>
          <a:p>
            <a:pPr marL="0" indent="0">
              <a:buNone/>
            </a:pPr>
            <a:endParaRPr lang="en-BD" baseline="-25000" dirty="0"/>
          </a:p>
          <a:p>
            <a:r>
              <a:rPr lang="en-BD" dirty="0"/>
              <a:t>Then for logical operations,</a:t>
            </a:r>
          </a:p>
          <a:p>
            <a:pPr lvl="1"/>
            <a:r>
              <a:rPr lang="en-BD" dirty="0"/>
              <a:t>X = AB</a:t>
            </a:r>
          </a:p>
          <a:p>
            <a:pPr lvl="1"/>
            <a:r>
              <a:rPr lang="en-BD" dirty="0"/>
              <a:t>Y = s</a:t>
            </a:r>
            <a:r>
              <a:rPr lang="en-BD" baseline="-25000" dirty="0"/>
              <a:t>1</a:t>
            </a:r>
            <a:r>
              <a:rPr lang="en-BD" dirty="0"/>
              <a:t>’ C </a:t>
            </a:r>
            <a:r>
              <a:rPr lang="en-BD" sz="2000" dirty="0">
                <a:solidFill>
                  <a:schemeClr val="accent2"/>
                </a:solidFill>
              </a:rPr>
              <a:t>+ s</a:t>
            </a:r>
            <a:r>
              <a:rPr lang="en-BD" sz="2000" baseline="-25000" dirty="0">
                <a:solidFill>
                  <a:schemeClr val="accent2"/>
                </a:solidFill>
              </a:rPr>
              <a:t>2 </a:t>
            </a:r>
            <a:r>
              <a:rPr lang="en-BD" sz="2000" dirty="0">
                <a:solidFill>
                  <a:schemeClr val="accent2"/>
                </a:solidFill>
              </a:rPr>
              <a:t>s</a:t>
            </a:r>
            <a:r>
              <a:rPr lang="en-BD" sz="2000" baseline="-25000" dirty="0">
                <a:solidFill>
                  <a:schemeClr val="accent2"/>
                </a:solidFill>
              </a:rPr>
              <a:t>1</a:t>
            </a:r>
            <a:r>
              <a:rPr lang="en-BD" sz="2000" dirty="0">
                <a:solidFill>
                  <a:schemeClr val="accent2"/>
                </a:solidFill>
              </a:rPr>
              <a:t>’</a:t>
            </a:r>
          </a:p>
          <a:p>
            <a:pPr lvl="1"/>
            <a:r>
              <a:rPr lang="en-BD" dirty="0"/>
              <a:t>Z = s</a:t>
            </a:r>
            <a:r>
              <a:rPr lang="en-BD" baseline="-25000" dirty="0"/>
              <a:t>2</a:t>
            </a:r>
            <a:r>
              <a:rPr lang="en-BD" dirty="0"/>
              <a:t>’ c</a:t>
            </a:r>
            <a:r>
              <a:rPr lang="en-BD" baseline="-25000" dirty="0"/>
              <a:t>i</a:t>
            </a:r>
            <a:endParaRPr lang="en-BD" dirty="0"/>
          </a:p>
          <a:p>
            <a:pPr lvl="1"/>
            <a:endParaRPr lang="en-BD" dirty="0"/>
          </a:p>
          <a:p>
            <a:endParaRPr lang="en-BD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74774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Four bits represents four status bits</a:t>
                </a:r>
              </a:p>
              <a:p>
                <a:pPr lvl="1"/>
                <a:r>
                  <a:rPr lang="en-US" dirty="0"/>
                  <a:t>C: Contains the output carry of the operation</a:t>
                </a:r>
              </a:p>
              <a:p>
                <a:pPr lvl="1"/>
                <a:r>
                  <a:rPr lang="en-US" dirty="0"/>
                  <a:t>S: Contains the sign of the result of the operation</a:t>
                </a:r>
              </a:p>
              <a:p>
                <a:pPr lvl="1"/>
                <a:r>
                  <a:rPr lang="en-US" dirty="0"/>
                  <a:t>Z: Indicates whether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of the result is 0 or not</a:t>
                </a:r>
              </a:p>
              <a:p>
                <a:pPr lvl="1"/>
                <a:r>
                  <a:rPr lang="en-US" dirty="0"/>
                  <a:t>V: Indicates any overflow has occurred due to the operation</a:t>
                </a:r>
              </a:p>
              <a:p>
                <a:endParaRPr lang="en-US" dirty="0"/>
              </a:p>
              <a:p>
                <a:r>
                  <a:rPr lang="en-US" dirty="0"/>
                  <a:t>Status bits help to determine relationships among inputs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Compare the value of A with the value of B</a:t>
                </a:r>
              </a:p>
              <a:p>
                <a:pPr lvl="1"/>
                <a:r>
                  <a:rPr lang="en-US" dirty="0"/>
                  <a:t>Determine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bit of an input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17538"/>
            <a:ext cx="5352255" cy="3894137"/>
          </a:xfrm>
        </p:spPr>
      </p:pic>
    </p:spTree>
    <p:extLst>
      <p:ext uri="{BB962C8B-B14F-4D97-AF65-F5344CB8AC3E}">
        <p14:creationId xmlns:p14="http://schemas.microsoft.com/office/powerpoint/2010/main" val="3401258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unsigned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Compare the value of A with the value of B</a:t>
                </a: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Check the status bits (mainly C and Z) after the performing the following operation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 + 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’ + 1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97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067694"/>
            <a:ext cx="5498023" cy="2376264"/>
          </a:xfrm>
          <a:prstGeom prst="rect">
            <a:avLst/>
          </a:prstGeom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3219822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Revisiting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DeMUX</a:t>
            </a:r>
            <a:r>
              <a:rPr lang="en-US" dirty="0"/>
              <a:t>, MUX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1X4</a:t>
            </a:r>
          </a:p>
          <a:p>
            <a:pPr algn="ctr"/>
            <a:r>
              <a:rPr lang="en-US" dirty="0" err="1">
                <a:latin typeface="Baskerville Old Face" panose="02020602080505020303" pitchFamily="18" charset="0"/>
              </a:rPr>
              <a:t>DeMUX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213970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51720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198639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86394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7704" y="35798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9862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4X1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MUX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80312" y="213925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86827" y="198639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1986394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2555776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11760" y="35798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579862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588224" y="2930269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444208" y="357834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578341"/>
                <a:ext cx="3600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092280" y="2930269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48264" y="357834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78341"/>
                <a:ext cx="3600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4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50" grpId="0" animBg="1"/>
      <p:bldP spid="55" grpId="0"/>
      <p:bldP spid="37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signed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Compare the value of A with the value of B</a:t>
                </a: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Check the status bits (mainly Z, V and S) after the performing the following operation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977" r="-46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355726"/>
            <a:ext cx="5498023" cy="2160240"/>
          </a:xfrm>
          <a:prstGeom prst="rect">
            <a:avLst/>
          </a:prstGeom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329183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Output Carry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45711"/>
            <a:ext cx="7534569" cy="3786279"/>
          </a:xfrm>
        </p:spPr>
      </p:pic>
    </p:spTree>
    <p:extLst>
      <p:ext uri="{BB962C8B-B14F-4D97-AF65-F5344CB8AC3E}">
        <p14:creationId xmlns:p14="http://schemas.microsoft.com/office/powerpoint/2010/main" val="2941657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F9D7-594B-0DCF-0383-3B56D548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9CB0E-47FA-5B6C-778A-C15AD1F6D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1480344"/>
            <a:ext cx="8172450" cy="2333625"/>
          </a:xfrm>
        </p:spPr>
      </p:pic>
    </p:spTree>
    <p:extLst>
      <p:ext uri="{BB962C8B-B14F-4D97-AF65-F5344CB8AC3E}">
        <p14:creationId xmlns:p14="http://schemas.microsoft.com/office/powerpoint/2010/main" val="2616274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Logic and Computer Design </a:t>
            </a:r>
            <a:r>
              <a:rPr lang="en-US" i="1" dirty="0"/>
              <a:t>by </a:t>
            </a:r>
            <a:r>
              <a:rPr lang="en-US" dirty="0"/>
              <a:t>M. Morris Mano</a:t>
            </a:r>
          </a:p>
          <a:p>
            <a:pPr lvl="1"/>
            <a:r>
              <a:rPr lang="en-US" dirty="0"/>
              <a:t>Chapter 9 (9.1-9.7)</a:t>
            </a:r>
          </a:p>
        </p:txBody>
      </p:sp>
    </p:spTree>
    <p:extLst>
      <p:ext uri="{BB962C8B-B14F-4D97-AF65-F5344CB8AC3E}">
        <p14:creationId xmlns:p14="http://schemas.microsoft.com/office/powerpoint/2010/main" val="2600508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229600" cy="857250"/>
          </a:xfrm>
        </p:spPr>
        <p:txBody>
          <a:bodyPr/>
          <a:lstStyle/>
          <a:p>
            <a:r>
              <a:rPr lang="en-US" altLang="en-US"/>
              <a:t>Thank You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186808" cy="1656854"/>
          </a:xfrm>
        </p:spPr>
        <p:txBody>
          <a:bodyPr/>
          <a:lstStyle/>
          <a:p>
            <a:r>
              <a:rPr lang="en-US" dirty="0"/>
              <a:t>A Simplified Processor in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00" y="4904"/>
            <a:ext cx="4061148" cy="51385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77280" y="3426554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0000 0001 0010 0011</a:t>
            </a:r>
          </a:p>
        </p:txBody>
      </p:sp>
    </p:spTree>
    <p:extLst>
      <p:ext uri="{BB962C8B-B14F-4D97-AF65-F5344CB8AC3E}">
        <p14:creationId xmlns:p14="http://schemas.microsoft.com/office/powerpoint/2010/main" val="154087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Simplified Processor with Scratchpad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03798"/>
            <a:ext cx="4032409" cy="10113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0800"/>
            <a:ext cx="3888432" cy="5046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Simplified Processor with Scratchpad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03798"/>
            <a:ext cx="4032409" cy="10113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7574"/>
            <a:ext cx="41764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/>
              <a:t>Simplified Processor with Accumulator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03798"/>
            <a:ext cx="3285999" cy="10801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7909"/>
            <a:ext cx="3710469" cy="45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ALU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both Arithmetic and Logic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7654"/>
            <a:ext cx="5472608" cy="259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3520" y="2233196"/>
            <a:ext cx="261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Arithmetic/Logical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3520" y="2715766"/>
            <a:ext cx="261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Which Operation/Function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3520" y="3097292"/>
            <a:ext cx="261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Helps Function-select to add more variants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0544" y="2859782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20544" y="2427734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20544" y="3219822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11902</TotalTime>
  <Words>1230</Words>
  <Application>Microsoft Office PowerPoint</Application>
  <PresentationFormat>On-screen Show (16:9)</PresentationFormat>
  <Paragraphs>371</Paragraphs>
  <Slides>44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Baskerville Old Face</vt:lpstr>
      <vt:lpstr>Calibri</vt:lpstr>
      <vt:lpstr>Cambria Math</vt:lpstr>
      <vt:lpstr>Wingdings</vt:lpstr>
      <vt:lpstr>Diseño predeterminado</vt:lpstr>
      <vt:lpstr>CSE 209 Computer Architecture  Design of an ALU </vt:lpstr>
      <vt:lpstr>ALU and the Processor</vt:lpstr>
      <vt:lpstr>Some Terminologies Revisiting</vt:lpstr>
      <vt:lpstr>Some Terminologies Revisiting</vt:lpstr>
      <vt:lpstr>A Simplified Processor in Operation</vt:lpstr>
      <vt:lpstr>Simplified Processor with Scratchpad Memory</vt:lpstr>
      <vt:lpstr>Simplified Processor with Scratchpad Memory</vt:lpstr>
      <vt:lpstr>Simplified Processor with Accumulator</vt:lpstr>
      <vt:lpstr>An ALU Unit</vt:lpstr>
      <vt:lpstr>Parallel Adder</vt:lpstr>
      <vt:lpstr>1-bit Half Adder</vt:lpstr>
      <vt:lpstr>1-bit Full Adder</vt:lpstr>
      <vt:lpstr>Parallel Adders</vt:lpstr>
      <vt:lpstr>Arithmetic Operations by ALU</vt:lpstr>
      <vt:lpstr>Arithmetic Operations by ALU</vt:lpstr>
      <vt:lpstr>What are we doing?</vt:lpstr>
      <vt:lpstr>What are we doing?</vt:lpstr>
      <vt:lpstr>Function Table</vt:lpstr>
      <vt:lpstr>Function Table: Designer’s perspective</vt:lpstr>
      <vt:lpstr>Function Table</vt:lpstr>
      <vt:lpstr>Logic Diagram of an independent Arithmetic Circuit</vt:lpstr>
      <vt:lpstr>Design Example</vt:lpstr>
      <vt:lpstr>Design Example</vt:lpstr>
      <vt:lpstr>Designing a Logic Circuit</vt:lpstr>
      <vt:lpstr>Designing a Logic Circuit</vt:lpstr>
      <vt:lpstr>More Efficient Design</vt:lpstr>
      <vt:lpstr>More Efficient Design</vt:lpstr>
      <vt:lpstr>More Efficient Design</vt:lpstr>
      <vt:lpstr>Incorporating  remaining functions</vt:lpstr>
      <vt:lpstr>Incorporating  remaining functions</vt:lpstr>
      <vt:lpstr>Final Boolean Functions</vt:lpstr>
      <vt:lpstr>Let’s See Another Example</vt:lpstr>
      <vt:lpstr>Solution</vt:lpstr>
      <vt:lpstr>Solution</vt:lpstr>
      <vt:lpstr>Solution</vt:lpstr>
      <vt:lpstr>Solution</vt:lpstr>
      <vt:lpstr>Status Register</vt:lpstr>
      <vt:lpstr>Status Register</vt:lpstr>
      <vt:lpstr>Comparing two unsigned numbers</vt:lpstr>
      <vt:lpstr>Comparing two signed numbers</vt:lpstr>
      <vt:lpstr>Effect of Output Carry</vt:lpstr>
      <vt:lpstr>Overflow Flag</vt:lpstr>
      <vt:lpstr>References</vt:lpstr>
      <vt:lpstr>Thank You 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417</cp:revision>
  <dcterms:created xsi:type="dcterms:W3CDTF">2010-05-23T14:28:12Z</dcterms:created>
  <dcterms:modified xsi:type="dcterms:W3CDTF">2024-09-04T10:27:40Z</dcterms:modified>
</cp:coreProperties>
</file>