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6"/>
  </p:notesMasterIdLst>
  <p:sldIdLst>
    <p:sldId id="259" r:id="rId3"/>
    <p:sldId id="322" r:id="rId4"/>
    <p:sldId id="339" r:id="rId5"/>
    <p:sldId id="442" r:id="rId6"/>
    <p:sldId id="340" r:id="rId7"/>
    <p:sldId id="341" r:id="rId8"/>
    <p:sldId id="342" r:id="rId9"/>
    <p:sldId id="348" r:id="rId10"/>
    <p:sldId id="347" r:id="rId11"/>
    <p:sldId id="349" r:id="rId12"/>
    <p:sldId id="350" r:id="rId13"/>
    <p:sldId id="351" r:id="rId14"/>
    <p:sldId id="352" r:id="rId15"/>
    <p:sldId id="476" r:id="rId16"/>
    <p:sldId id="354" r:id="rId17"/>
    <p:sldId id="355" r:id="rId18"/>
    <p:sldId id="361" r:id="rId19"/>
    <p:sldId id="356" r:id="rId20"/>
    <p:sldId id="357" r:id="rId21"/>
    <p:sldId id="358" r:id="rId22"/>
    <p:sldId id="359" r:id="rId23"/>
    <p:sldId id="444" r:id="rId24"/>
    <p:sldId id="365" r:id="rId25"/>
    <p:sldId id="443" r:id="rId26"/>
    <p:sldId id="367" r:id="rId27"/>
    <p:sldId id="366" r:id="rId28"/>
    <p:sldId id="368" r:id="rId29"/>
    <p:sldId id="369" r:id="rId30"/>
    <p:sldId id="370" r:id="rId31"/>
    <p:sldId id="371" r:id="rId32"/>
    <p:sldId id="373" r:id="rId33"/>
    <p:sldId id="374" r:id="rId34"/>
    <p:sldId id="375" r:id="rId35"/>
    <p:sldId id="376" r:id="rId36"/>
    <p:sldId id="377" r:id="rId37"/>
    <p:sldId id="378" r:id="rId38"/>
    <p:sldId id="379" r:id="rId39"/>
    <p:sldId id="380" r:id="rId40"/>
    <p:sldId id="381" r:id="rId41"/>
    <p:sldId id="389" r:id="rId42"/>
    <p:sldId id="382" r:id="rId43"/>
    <p:sldId id="383" r:id="rId44"/>
    <p:sldId id="385" r:id="rId45"/>
    <p:sldId id="384" r:id="rId46"/>
    <p:sldId id="386" r:id="rId47"/>
    <p:sldId id="447" r:id="rId48"/>
    <p:sldId id="387" r:id="rId49"/>
    <p:sldId id="388" r:id="rId50"/>
    <p:sldId id="390" r:id="rId51"/>
    <p:sldId id="391" r:id="rId52"/>
    <p:sldId id="393" r:id="rId53"/>
    <p:sldId id="445" r:id="rId54"/>
    <p:sldId id="446" r:id="rId55"/>
    <p:sldId id="314" r:id="rId56"/>
    <p:sldId id="315" r:id="rId57"/>
    <p:sldId id="448" r:id="rId58"/>
    <p:sldId id="316" r:id="rId59"/>
    <p:sldId id="449" r:id="rId60"/>
    <p:sldId id="450" r:id="rId61"/>
    <p:sldId id="317" r:id="rId62"/>
    <p:sldId id="318" r:id="rId63"/>
    <p:sldId id="319" r:id="rId64"/>
    <p:sldId id="320" r:id="rId65"/>
    <p:sldId id="455" r:id="rId66"/>
    <p:sldId id="456" r:id="rId67"/>
    <p:sldId id="458" r:id="rId68"/>
    <p:sldId id="457" r:id="rId69"/>
    <p:sldId id="321" r:id="rId70"/>
    <p:sldId id="451" r:id="rId71"/>
    <p:sldId id="417" r:id="rId72"/>
    <p:sldId id="323" r:id="rId73"/>
    <p:sldId id="419" r:id="rId74"/>
    <p:sldId id="324" r:id="rId75"/>
    <p:sldId id="333" r:id="rId76"/>
    <p:sldId id="372" r:id="rId77"/>
    <p:sldId id="452" r:id="rId78"/>
    <p:sldId id="454" r:id="rId79"/>
    <p:sldId id="453" r:id="rId80"/>
    <p:sldId id="346" r:id="rId81"/>
    <p:sldId id="459" r:id="rId82"/>
    <p:sldId id="420" r:id="rId83"/>
    <p:sldId id="334" r:id="rId84"/>
    <p:sldId id="335" r:id="rId85"/>
    <p:sldId id="336" r:id="rId86"/>
    <p:sldId id="421" r:id="rId87"/>
    <p:sldId id="460" r:id="rId88"/>
    <p:sldId id="461" r:id="rId89"/>
    <p:sldId id="462" r:id="rId90"/>
    <p:sldId id="463" r:id="rId91"/>
    <p:sldId id="464" r:id="rId92"/>
    <p:sldId id="465" r:id="rId93"/>
    <p:sldId id="466" r:id="rId94"/>
    <p:sldId id="467" r:id="rId95"/>
    <p:sldId id="468" r:id="rId96"/>
    <p:sldId id="469" r:id="rId97"/>
    <p:sldId id="470" r:id="rId98"/>
    <p:sldId id="471" r:id="rId99"/>
    <p:sldId id="472" r:id="rId100"/>
    <p:sldId id="473" r:id="rId101"/>
    <p:sldId id="474" r:id="rId102"/>
    <p:sldId id="475" r:id="rId103"/>
    <p:sldId id="441" r:id="rId104"/>
    <p:sldId id="302" r:id="rId105"/>
  </p:sldIdLst>
  <p:sldSz cx="9144000" cy="5143500" type="screen16x9"/>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94648" autoAdjust="0"/>
  </p:normalViewPr>
  <p:slideViewPr>
    <p:cSldViewPr>
      <p:cViewPr varScale="1">
        <p:scale>
          <a:sx n="156" d="100"/>
          <a:sy n="156" d="100"/>
        </p:scale>
        <p:origin x="480"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067535F9-F21E-4222-8839-B42EA683F574}" type="datetimeFigureOut">
              <a:rPr lang="en-US"/>
              <a:pPr>
                <a:defRPr/>
              </a:pPr>
              <a:t>9/13/24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16450D-AB33-40CA-8C31-D1C18123DBEA}" type="slidenum">
              <a:rPr lang="en-US" altLang="en-US"/>
              <a:pPr>
                <a:defRPr/>
              </a:pPr>
              <a:t>‹#›</a:t>
            </a:fld>
            <a:endParaRPr lang="en-US" altLang="en-US"/>
          </a:p>
        </p:txBody>
      </p:sp>
    </p:spTree>
    <p:extLst>
      <p:ext uri="{BB962C8B-B14F-4D97-AF65-F5344CB8AC3E}">
        <p14:creationId xmlns:p14="http://schemas.microsoft.com/office/powerpoint/2010/main" val="2229017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72BC0F86-5255-A09C-22D1-2DFB55840C0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The University of Adelaide, School of Computer Science</a:t>
            </a:r>
          </a:p>
        </p:txBody>
      </p:sp>
      <p:sp>
        <p:nvSpPr>
          <p:cNvPr id="149507" name="Rectangle 3">
            <a:extLst>
              <a:ext uri="{FF2B5EF4-FFF2-40B4-BE49-F238E27FC236}">
                <a16:creationId xmlns:a16="http://schemas.microsoft.com/office/drawing/2014/main" id="{136BE9BC-0B99-C615-7BE0-28A8FB0CEC8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13822808-AC3D-4627-915B-6F66E4669EB6}" type="datetime3">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13 September 2024</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9508" name="Rectangle 6">
            <a:extLst>
              <a:ext uri="{FF2B5EF4-FFF2-40B4-BE49-F238E27FC236}">
                <a16:creationId xmlns:a16="http://schemas.microsoft.com/office/drawing/2014/main" id="{1AC59974-2A01-AA7F-124A-657DD26F35A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Chapter 2 — Instructions: Language of the Computer</a:t>
            </a:r>
          </a:p>
        </p:txBody>
      </p:sp>
      <p:sp>
        <p:nvSpPr>
          <p:cNvPr id="149509" name="Rectangle 7">
            <a:extLst>
              <a:ext uri="{FF2B5EF4-FFF2-40B4-BE49-F238E27FC236}">
                <a16:creationId xmlns:a16="http://schemas.microsoft.com/office/drawing/2014/main" id="{F65A4634-5EB0-5313-3C6D-FEE5EF886A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9A01E837-3848-4FB0-8BE9-A9A817A39E1A}"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46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9510" name="Rectangle 2">
            <a:extLst>
              <a:ext uri="{FF2B5EF4-FFF2-40B4-BE49-F238E27FC236}">
                <a16:creationId xmlns:a16="http://schemas.microsoft.com/office/drawing/2014/main" id="{88CDB854-E59B-D58C-725A-F1B140470611}"/>
              </a:ext>
            </a:extLst>
          </p:cNvPr>
          <p:cNvSpPr>
            <a:spLocks noGrp="1" noRot="1" noChangeAspect="1" noChangeArrowheads="1" noTextEdit="1"/>
          </p:cNvSpPr>
          <p:nvPr>
            <p:ph type="sldImg"/>
          </p:nvPr>
        </p:nvSpPr>
        <p:spPr>
          <a:ln/>
        </p:spPr>
      </p:sp>
      <p:sp>
        <p:nvSpPr>
          <p:cNvPr id="149511" name="Rectangle 3">
            <a:extLst>
              <a:ext uri="{FF2B5EF4-FFF2-40B4-BE49-F238E27FC236}">
                <a16:creationId xmlns:a16="http://schemas.microsoft.com/office/drawing/2014/main" id="{FCCDE9A8-E8D4-7299-2DB8-410B367732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4B0FF7A8-D84A-FBAA-D563-90D0D40071F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0771" name="Rectangle 3">
            <a:extLst>
              <a:ext uri="{FF2B5EF4-FFF2-40B4-BE49-F238E27FC236}">
                <a16:creationId xmlns:a16="http://schemas.microsoft.com/office/drawing/2014/main" id="{43FC04A0-D667-B126-5D5A-B4D76D79873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79863E-2730-494A-9D8B-E0CAFDAFEAF8}"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0772" name="Rectangle 6">
            <a:extLst>
              <a:ext uri="{FF2B5EF4-FFF2-40B4-BE49-F238E27FC236}">
                <a16:creationId xmlns:a16="http://schemas.microsoft.com/office/drawing/2014/main" id="{4365EA8C-D29A-8EB9-40EC-04F73185D17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0773" name="Rectangle 7">
            <a:extLst>
              <a:ext uri="{FF2B5EF4-FFF2-40B4-BE49-F238E27FC236}">
                <a16:creationId xmlns:a16="http://schemas.microsoft.com/office/drawing/2014/main" id="{0D397E84-4CFB-BDDB-AD00-573B326960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BA79B4-675F-4021-A0FE-2522573232F9}"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160774" name="Rectangle 2">
            <a:extLst>
              <a:ext uri="{FF2B5EF4-FFF2-40B4-BE49-F238E27FC236}">
                <a16:creationId xmlns:a16="http://schemas.microsoft.com/office/drawing/2014/main" id="{B8741627-D594-D16C-0B3D-D0A8C7C9D9C3}"/>
              </a:ext>
            </a:extLst>
          </p:cNvPr>
          <p:cNvSpPr>
            <a:spLocks noGrp="1" noRot="1" noChangeAspect="1" noChangeArrowheads="1" noTextEdit="1"/>
          </p:cNvSpPr>
          <p:nvPr>
            <p:ph type="sldImg"/>
          </p:nvPr>
        </p:nvSpPr>
        <p:spPr>
          <a:ln/>
        </p:spPr>
      </p:sp>
      <p:sp>
        <p:nvSpPr>
          <p:cNvPr id="160775" name="Rectangle 3">
            <a:extLst>
              <a:ext uri="{FF2B5EF4-FFF2-40B4-BE49-F238E27FC236}">
                <a16:creationId xmlns:a16="http://schemas.microsoft.com/office/drawing/2014/main" id="{879DAF5D-6F87-EEBC-77A1-1F10CCA74C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3E0FEBE8-0E4A-7422-B81F-26A79AA41E3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1795" name="Rectangle 3">
            <a:extLst>
              <a:ext uri="{FF2B5EF4-FFF2-40B4-BE49-F238E27FC236}">
                <a16:creationId xmlns:a16="http://schemas.microsoft.com/office/drawing/2014/main" id="{F91F6CD8-A86C-9C72-CFA7-0F68B11A193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A196FB5-05BC-412D-9B87-C37F3A245127}"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1796" name="Rectangle 6">
            <a:extLst>
              <a:ext uri="{FF2B5EF4-FFF2-40B4-BE49-F238E27FC236}">
                <a16:creationId xmlns:a16="http://schemas.microsoft.com/office/drawing/2014/main" id="{FD08E22C-2769-7742-E22F-7116C7E422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1797" name="Rectangle 7">
            <a:extLst>
              <a:ext uri="{FF2B5EF4-FFF2-40B4-BE49-F238E27FC236}">
                <a16:creationId xmlns:a16="http://schemas.microsoft.com/office/drawing/2014/main" id="{11D5A4BE-B8C9-539F-5F04-2AB8B4CEAF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71CCFEC-53D7-4CE9-A1EC-E995BBF534B9}"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161798" name="Rectangle 2">
            <a:extLst>
              <a:ext uri="{FF2B5EF4-FFF2-40B4-BE49-F238E27FC236}">
                <a16:creationId xmlns:a16="http://schemas.microsoft.com/office/drawing/2014/main" id="{F7784E17-A8D2-2DD4-7840-F18FE0F9060C}"/>
              </a:ext>
            </a:extLst>
          </p:cNvPr>
          <p:cNvSpPr>
            <a:spLocks noGrp="1" noRot="1" noChangeAspect="1" noChangeArrowheads="1" noTextEdit="1"/>
          </p:cNvSpPr>
          <p:nvPr>
            <p:ph type="sldImg"/>
          </p:nvPr>
        </p:nvSpPr>
        <p:spPr>
          <a:ln/>
        </p:spPr>
      </p:sp>
      <p:sp>
        <p:nvSpPr>
          <p:cNvPr id="161799" name="Rectangle 3">
            <a:extLst>
              <a:ext uri="{FF2B5EF4-FFF2-40B4-BE49-F238E27FC236}">
                <a16:creationId xmlns:a16="http://schemas.microsoft.com/office/drawing/2014/main" id="{A57D3B98-A538-40F3-60D2-C425A59284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148FB899-23EB-6FE1-DAD0-A80D6305F86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2819" name="Rectangle 3">
            <a:extLst>
              <a:ext uri="{FF2B5EF4-FFF2-40B4-BE49-F238E27FC236}">
                <a16:creationId xmlns:a16="http://schemas.microsoft.com/office/drawing/2014/main" id="{DFA187D0-8F62-9C90-79B8-F32F4DC9DB7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407328-3E40-43EC-8006-9278FA419EC5}"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2820" name="Rectangle 6">
            <a:extLst>
              <a:ext uri="{FF2B5EF4-FFF2-40B4-BE49-F238E27FC236}">
                <a16:creationId xmlns:a16="http://schemas.microsoft.com/office/drawing/2014/main" id="{4CF0A1E3-D518-7114-901D-9EEE7BD8598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2821" name="Rectangle 7">
            <a:extLst>
              <a:ext uri="{FF2B5EF4-FFF2-40B4-BE49-F238E27FC236}">
                <a16:creationId xmlns:a16="http://schemas.microsoft.com/office/drawing/2014/main" id="{C0E34F35-9A55-5C03-1129-526FB7C0BE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56FEBBB-CB3A-4076-BDF7-561E082AF42E}" type="slidenum">
              <a:rPr lang="en-US" altLang="en-US">
                <a:latin typeface="Times New Roman" panose="02020603050405020304" pitchFamily="18" charset="0"/>
              </a:rPr>
              <a:pPr/>
              <a:t>68</a:t>
            </a:fld>
            <a:endParaRPr lang="en-US" altLang="en-US">
              <a:latin typeface="Times New Roman" panose="02020603050405020304" pitchFamily="18" charset="0"/>
            </a:endParaRPr>
          </a:p>
        </p:txBody>
      </p:sp>
      <p:sp>
        <p:nvSpPr>
          <p:cNvPr id="162822" name="Rectangle 2">
            <a:extLst>
              <a:ext uri="{FF2B5EF4-FFF2-40B4-BE49-F238E27FC236}">
                <a16:creationId xmlns:a16="http://schemas.microsoft.com/office/drawing/2014/main" id="{A6880E77-3621-A0DC-5E2E-6DF125E571EA}"/>
              </a:ext>
            </a:extLst>
          </p:cNvPr>
          <p:cNvSpPr>
            <a:spLocks noGrp="1" noRot="1" noChangeAspect="1" noChangeArrowheads="1" noTextEdit="1"/>
          </p:cNvSpPr>
          <p:nvPr>
            <p:ph type="sldImg"/>
          </p:nvPr>
        </p:nvSpPr>
        <p:spPr>
          <a:ln/>
        </p:spPr>
      </p:sp>
      <p:sp>
        <p:nvSpPr>
          <p:cNvPr id="162823" name="Rectangle 3">
            <a:extLst>
              <a:ext uri="{FF2B5EF4-FFF2-40B4-BE49-F238E27FC236}">
                <a16:creationId xmlns:a16="http://schemas.microsoft.com/office/drawing/2014/main" id="{0A0E67E3-2CC1-AA7F-2C4D-951FA887C7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EFF63BBB-0B2B-33F2-0BF0-A6878D2CAB4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3843" name="Rectangle 3">
            <a:extLst>
              <a:ext uri="{FF2B5EF4-FFF2-40B4-BE49-F238E27FC236}">
                <a16:creationId xmlns:a16="http://schemas.microsoft.com/office/drawing/2014/main" id="{B101E9B4-9703-CFAF-DD2F-3994018A454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F4C4160-B5C7-42B6-9B65-A13D7E5203E9}"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3844" name="Rectangle 6">
            <a:extLst>
              <a:ext uri="{FF2B5EF4-FFF2-40B4-BE49-F238E27FC236}">
                <a16:creationId xmlns:a16="http://schemas.microsoft.com/office/drawing/2014/main" id="{14A3C1CB-74BB-62CB-FB04-836AA0614BA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3845" name="Rectangle 7">
            <a:extLst>
              <a:ext uri="{FF2B5EF4-FFF2-40B4-BE49-F238E27FC236}">
                <a16:creationId xmlns:a16="http://schemas.microsoft.com/office/drawing/2014/main" id="{DA51A071-4CD4-6604-B4A6-7ECFBE179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20810F1-D4B2-4A9B-B13B-1D0630A78441}" type="slidenum">
              <a:rPr lang="en-US" altLang="en-US">
                <a:latin typeface="Times New Roman" panose="02020603050405020304" pitchFamily="18" charset="0"/>
              </a:rPr>
              <a:pPr/>
              <a:t>69</a:t>
            </a:fld>
            <a:endParaRPr lang="en-US" altLang="en-US">
              <a:latin typeface="Times New Roman" panose="02020603050405020304" pitchFamily="18" charset="0"/>
            </a:endParaRPr>
          </a:p>
        </p:txBody>
      </p:sp>
      <p:sp>
        <p:nvSpPr>
          <p:cNvPr id="163846" name="Rectangle 2">
            <a:extLst>
              <a:ext uri="{FF2B5EF4-FFF2-40B4-BE49-F238E27FC236}">
                <a16:creationId xmlns:a16="http://schemas.microsoft.com/office/drawing/2014/main" id="{D899E2CB-687D-B4DD-CC80-067D869D0FB6}"/>
              </a:ext>
            </a:extLst>
          </p:cNvPr>
          <p:cNvSpPr>
            <a:spLocks noGrp="1" noRot="1" noChangeAspect="1" noChangeArrowheads="1" noTextEdit="1"/>
          </p:cNvSpPr>
          <p:nvPr>
            <p:ph type="sldImg"/>
          </p:nvPr>
        </p:nvSpPr>
        <p:spPr>
          <a:ln/>
        </p:spPr>
      </p:sp>
      <p:sp>
        <p:nvSpPr>
          <p:cNvPr id="163847" name="Rectangle 3">
            <a:extLst>
              <a:ext uri="{FF2B5EF4-FFF2-40B4-BE49-F238E27FC236}">
                <a16:creationId xmlns:a16="http://schemas.microsoft.com/office/drawing/2014/main" id="{480CDA63-BB20-3D41-D931-6B908FEF50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8080BA71-41CB-CF29-7F37-A9A9DAFD64F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4867" name="Rectangle 3">
            <a:extLst>
              <a:ext uri="{FF2B5EF4-FFF2-40B4-BE49-F238E27FC236}">
                <a16:creationId xmlns:a16="http://schemas.microsoft.com/office/drawing/2014/main" id="{FED0F4C4-1863-92CF-8B7F-FDBBF29698D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6091645-BBAB-480D-ADFF-71218786F077}"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4868" name="Rectangle 6">
            <a:extLst>
              <a:ext uri="{FF2B5EF4-FFF2-40B4-BE49-F238E27FC236}">
                <a16:creationId xmlns:a16="http://schemas.microsoft.com/office/drawing/2014/main" id="{D02D2CAE-4643-1270-E2D5-E952533AF0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4869" name="Rectangle 7">
            <a:extLst>
              <a:ext uri="{FF2B5EF4-FFF2-40B4-BE49-F238E27FC236}">
                <a16:creationId xmlns:a16="http://schemas.microsoft.com/office/drawing/2014/main" id="{9A40E88C-0CB6-A93C-EB80-2320F00480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638567-A3DC-42FA-82CA-92176A2860A3}" type="slidenum">
              <a:rPr lang="en-US" altLang="en-US">
                <a:latin typeface="Times New Roman" panose="02020603050405020304" pitchFamily="18" charset="0"/>
              </a:rPr>
              <a:pPr/>
              <a:t>71</a:t>
            </a:fld>
            <a:endParaRPr lang="en-US" altLang="en-US">
              <a:latin typeface="Times New Roman" panose="02020603050405020304" pitchFamily="18" charset="0"/>
            </a:endParaRPr>
          </a:p>
        </p:txBody>
      </p:sp>
      <p:sp>
        <p:nvSpPr>
          <p:cNvPr id="164870" name="Rectangle 2">
            <a:extLst>
              <a:ext uri="{FF2B5EF4-FFF2-40B4-BE49-F238E27FC236}">
                <a16:creationId xmlns:a16="http://schemas.microsoft.com/office/drawing/2014/main" id="{E34A8C21-0525-C005-9428-D89DC375F454}"/>
              </a:ext>
            </a:extLst>
          </p:cNvPr>
          <p:cNvSpPr>
            <a:spLocks noGrp="1" noRot="1" noChangeAspect="1" noChangeArrowheads="1" noTextEdit="1"/>
          </p:cNvSpPr>
          <p:nvPr>
            <p:ph type="sldImg"/>
          </p:nvPr>
        </p:nvSpPr>
        <p:spPr>
          <a:ln/>
        </p:spPr>
      </p:sp>
      <p:sp>
        <p:nvSpPr>
          <p:cNvPr id="164871" name="Rectangle 3">
            <a:extLst>
              <a:ext uri="{FF2B5EF4-FFF2-40B4-BE49-F238E27FC236}">
                <a16:creationId xmlns:a16="http://schemas.microsoft.com/office/drawing/2014/main" id="{29C1273A-9703-5440-394C-49CCAF302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0102CF0C-CF4A-1AFA-BD83-16D8763ED0D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5891" name="Rectangle 3">
            <a:extLst>
              <a:ext uri="{FF2B5EF4-FFF2-40B4-BE49-F238E27FC236}">
                <a16:creationId xmlns:a16="http://schemas.microsoft.com/office/drawing/2014/main" id="{EA2F3444-8917-2509-95B3-04ACF0EB470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30B7FE-8FCF-4497-8A88-56DA60D91483}"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5892" name="Rectangle 6">
            <a:extLst>
              <a:ext uri="{FF2B5EF4-FFF2-40B4-BE49-F238E27FC236}">
                <a16:creationId xmlns:a16="http://schemas.microsoft.com/office/drawing/2014/main" id="{8F4B36BA-3CC7-F3DD-89FB-36735ADFE8A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5893" name="Rectangle 7">
            <a:extLst>
              <a:ext uri="{FF2B5EF4-FFF2-40B4-BE49-F238E27FC236}">
                <a16:creationId xmlns:a16="http://schemas.microsoft.com/office/drawing/2014/main" id="{10AF0950-0ED9-2413-A6E4-948D038554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FDF18F5-F686-4206-B2BD-FAA257CD659D}" type="slidenum">
              <a:rPr lang="en-US" altLang="en-US">
                <a:latin typeface="Times New Roman" panose="02020603050405020304" pitchFamily="18" charset="0"/>
              </a:rPr>
              <a:pPr/>
              <a:t>73</a:t>
            </a:fld>
            <a:endParaRPr lang="en-US" altLang="en-US">
              <a:latin typeface="Times New Roman" panose="02020603050405020304" pitchFamily="18" charset="0"/>
            </a:endParaRPr>
          </a:p>
        </p:txBody>
      </p:sp>
      <p:sp>
        <p:nvSpPr>
          <p:cNvPr id="165894" name="Rectangle 2">
            <a:extLst>
              <a:ext uri="{FF2B5EF4-FFF2-40B4-BE49-F238E27FC236}">
                <a16:creationId xmlns:a16="http://schemas.microsoft.com/office/drawing/2014/main" id="{9C377E80-6F50-FC2D-4BEA-D097D5C6F3CA}"/>
              </a:ext>
            </a:extLst>
          </p:cNvPr>
          <p:cNvSpPr>
            <a:spLocks noGrp="1" noRot="1" noChangeAspect="1" noChangeArrowheads="1" noTextEdit="1"/>
          </p:cNvSpPr>
          <p:nvPr>
            <p:ph type="sldImg"/>
          </p:nvPr>
        </p:nvSpPr>
        <p:spPr>
          <a:ln/>
        </p:spPr>
      </p:sp>
      <p:sp>
        <p:nvSpPr>
          <p:cNvPr id="165895" name="Rectangle 3">
            <a:extLst>
              <a:ext uri="{FF2B5EF4-FFF2-40B4-BE49-F238E27FC236}">
                <a16:creationId xmlns:a16="http://schemas.microsoft.com/office/drawing/2014/main" id="{625F5C67-3887-8292-972C-42F6ECE60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4800B8DC-3873-9678-F9D8-10592C542ED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6915" name="Rectangle 3">
            <a:extLst>
              <a:ext uri="{FF2B5EF4-FFF2-40B4-BE49-F238E27FC236}">
                <a16:creationId xmlns:a16="http://schemas.microsoft.com/office/drawing/2014/main" id="{E4028F30-5110-1A51-73A4-18D16922954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24E9ABA-33FA-418F-8EDB-186D6575DC87}"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6916" name="Rectangle 6">
            <a:extLst>
              <a:ext uri="{FF2B5EF4-FFF2-40B4-BE49-F238E27FC236}">
                <a16:creationId xmlns:a16="http://schemas.microsoft.com/office/drawing/2014/main" id="{0606C18A-6F6E-783F-EFDB-366D25B1F4A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6917" name="Rectangle 7">
            <a:extLst>
              <a:ext uri="{FF2B5EF4-FFF2-40B4-BE49-F238E27FC236}">
                <a16:creationId xmlns:a16="http://schemas.microsoft.com/office/drawing/2014/main" id="{1C2ACCB7-E706-DDDC-3ACC-B4EACA9ADE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D04297-61DC-4A9B-A84C-39DD9DB77AEB}" type="slidenum">
              <a:rPr lang="en-US" altLang="en-US">
                <a:latin typeface="Times New Roman" panose="02020603050405020304" pitchFamily="18" charset="0"/>
              </a:rPr>
              <a:pPr/>
              <a:t>74</a:t>
            </a:fld>
            <a:endParaRPr lang="en-US" altLang="en-US">
              <a:latin typeface="Times New Roman" panose="02020603050405020304" pitchFamily="18" charset="0"/>
            </a:endParaRPr>
          </a:p>
        </p:txBody>
      </p:sp>
      <p:sp>
        <p:nvSpPr>
          <p:cNvPr id="166918" name="Rectangle 2">
            <a:extLst>
              <a:ext uri="{FF2B5EF4-FFF2-40B4-BE49-F238E27FC236}">
                <a16:creationId xmlns:a16="http://schemas.microsoft.com/office/drawing/2014/main" id="{7CF6EB6C-6097-4CBD-CADA-5743AC675DBE}"/>
              </a:ext>
            </a:extLst>
          </p:cNvPr>
          <p:cNvSpPr>
            <a:spLocks noGrp="1" noRot="1" noChangeAspect="1" noChangeArrowheads="1" noTextEdit="1"/>
          </p:cNvSpPr>
          <p:nvPr>
            <p:ph type="sldImg"/>
          </p:nvPr>
        </p:nvSpPr>
        <p:spPr>
          <a:ln/>
        </p:spPr>
      </p:sp>
      <p:sp>
        <p:nvSpPr>
          <p:cNvPr id="166919" name="Rectangle 3">
            <a:extLst>
              <a:ext uri="{FF2B5EF4-FFF2-40B4-BE49-F238E27FC236}">
                <a16:creationId xmlns:a16="http://schemas.microsoft.com/office/drawing/2014/main" id="{A258D6F4-8F90-7BA3-902D-CF94BC39DA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49AC7332-05FB-8565-6533-AC1876FEA58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7939" name="Rectangle 3">
            <a:extLst>
              <a:ext uri="{FF2B5EF4-FFF2-40B4-BE49-F238E27FC236}">
                <a16:creationId xmlns:a16="http://schemas.microsoft.com/office/drawing/2014/main" id="{232CCD50-C398-4FF3-4837-1A5091CB114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C0609E7-D05D-427C-88FA-3F8EE1C42002}"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7940" name="Rectangle 6">
            <a:extLst>
              <a:ext uri="{FF2B5EF4-FFF2-40B4-BE49-F238E27FC236}">
                <a16:creationId xmlns:a16="http://schemas.microsoft.com/office/drawing/2014/main" id="{DF9B3F1A-E1BD-EFA3-5FE7-94D63133867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7941" name="Rectangle 7">
            <a:extLst>
              <a:ext uri="{FF2B5EF4-FFF2-40B4-BE49-F238E27FC236}">
                <a16:creationId xmlns:a16="http://schemas.microsoft.com/office/drawing/2014/main" id="{356149C0-6377-97E3-1B6F-351F99D361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893FE81-A4D5-42C1-8495-4B0FC058F17E}" type="slidenum">
              <a:rPr lang="en-US" altLang="en-US">
                <a:latin typeface="Times New Roman" panose="02020603050405020304" pitchFamily="18" charset="0"/>
              </a:rPr>
              <a:pPr/>
              <a:t>75</a:t>
            </a:fld>
            <a:endParaRPr lang="en-US" altLang="en-US">
              <a:latin typeface="Times New Roman" panose="02020603050405020304" pitchFamily="18" charset="0"/>
            </a:endParaRPr>
          </a:p>
        </p:txBody>
      </p:sp>
      <p:sp>
        <p:nvSpPr>
          <p:cNvPr id="167942" name="Rectangle 2">
            <a:extLst>
              <a:ext uri="{FF2B5EF4-FFF2-40B4-BE49-F238E27FC236}">
                <a16:creationId xmlns:a16="http://schemas.microsoft.com/office/drawing/2014/main" id="{50733AD8-8A55-9301-2894-D13CB10A95C6}"/>
              </a:ext>
            </a:extLst>
          </p:cNvPr>
          <p:cNvSpPr>
            <a:spLocks noGrp="1" noRot="1" noChangeAspect="1" noChangeArrowheads="1" noTextEdit="1"/>
          </p:cNvSpPr>
          <p:nvPr>
            <p:ph type="sldImg"/>
          </p:nvPr>
        </p:nvSpPr>
        <p:spPr>
          <a:ln/>
        </p:spPr>
      </p:sp>
      <p:sp>
        <p:nvSpPr>
          <p:cNvPr id="167943" name="Rectangle 3">
            <a:extLst>
              <a:ext uri="{FF2B5EF4-FFF2-40B4-BE49-F238E27FC236}">
                <a16:creationId xmlns:a16="http://schemas.microsoft.com/office/drawing/2014/main" id="{880F339B-55AC-75CE-D451-55A403DE05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B210946C-A5E9-F573-FE2D-C2A3C0A6E27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8963" name="Rectangle 3">
            <a:extLst>
              <a:ext uri="{FF2B5EF4-FFF2-40B4-BE49-F238E27FC236}">
                <a16:creationId xmlns:a16="http://schemas.microsoft.com/office/drawing/2014/main" id="{F8B931F7-9D8D-2FFC-5AF0-3E2EC8E6E65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5B2C5E3-B8F2-43A9-8593-538293A7056B}"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8964" name="Rectangle 6">
            <a:extLst>
              <a:ext uri="{FF2B5EF4-FFF2-40B4-BE49-F238E27FC236}">
                <a16:creationId xmlns:a16="http://schemas.microsoft.com/office/drawing/2014/main" id="{2C1F5B31-5C03-6135-1219-5B958A5FF6B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8965" name="Rectangle 7">
            <a:extLst>
              <a:ext uri="{FF2B5EF4-FFF2-40B4-BE49-F238E27FC236}">
                <a16:creationId xmlns:a16="http://schemas.microsoft.com/office/drawing/2014/main" id="{6604B144-A3AF-7290-6270-33B198DDBB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09F10CF-888E-4D6A-A780-96C045515B01}" type="slidenum">
              <a:rPr lang="en-US" altLang="en-US">
                <a:latin typeface="Times New Roman" panose="02020603050405020304" pitchFamily="18" charset="0"/>
              </a:rPr>
              <a:pPr/>
              <a:t>76</a:t>
            </a:fld>
            <a:endParaRPr lang="en-US" altLang="en-US">
              <a:latin typeface="Times New Roman" panose="02020603050405020304" pitchFamily="18" charset="0"/>
            </a:endParaRPr>
          </a:p>
        </p:txBody>
      </p:sp>
      <p:sp>
        <p:nvSpPr>
          <p:cNvPr id="168966" name="Rectangle 2">
            <a:extLst>
              <a:ext uri="{FF2B5EF4-FFF2-40B4-BE49-F238E27FC236}">
                <a16:creationId xmlns:a16="http://schemas.microsoft.com/office/drawing/2014/main" id="{938865C5-EA05-919E-4924-F791E1C63EF1}"/>
              </a:ext>
            </a:extLst>
          </p:cNvPr>
          <p:cNvSpPr>
            <a:spLocks noGrp="1" noRot="1" noChangeAspect="1" noChangeArrowheads="1" noTextEdit="1"/>
          </p:cNvSpPr>
          <p:nvPr>
            <p:ph type="sldImg"/>
          </p:nvPr>
        </p:nvSpPr>
        <p:spPr>
          <a:ln/>
        </p:spPr>
      </p:sp>
      <p:sp>
        <p:nvSpPr>
          <p:cNvPr id="168967" name="Rectangle 3">
            <a:extLst>
              <a:ext uri="{FF2B5EF4-FFF2-40B4-BE49-F238E27FC236}">
                <a16:creationId xmlns:a16="http://schemas.microsoft.com/office/drawing/2014/main" id="{6D1FC2B2-E643-A7B2-6C40-15357249E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6779ABFC-662C-32E1-A2A4-BECE89FC1CD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1011" name="Rectangle 3">
            <a:extLst>
              <a:ext uri="{FF2B5EF4-FFF2-40B4-BE49-F238E27FC236}">
                <a16:creationId xmlns:a16="http://schemas.microsoft.com/office/drawing/2014/main" id="{AD58DC33-16CC-F1C5-AF60-9AD09181540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52DA7A2-55BB-412E-BDE3-64D90F7015BA}"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71012" name="Rectangle 6">
            <a:extLst>
              <a:ext uri="{FF2B5EF4-FFF2-40B4-BE49-F238E27FC236}">
                <a16:creationId xmlns:a16="http://schemas.microsoft.com/office/drawing/2014/main" id="{EA48D413-CFF6-6FFB-5ABB-89077877921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1013" name="Rectangle 7">
            <a:extLst>
              <a:ext uri="{FF2B5EF4-FFF2-40B4-BE49-F238E27FC236}">
                <a16:creationId xmlns:a16="http://schemas.microsoft.com/office/drawing/2014/main" id="{C50C0846-C88A-04B0-2395-B6C09AA46B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FDFF9CE-E1B4-4470-9CB1-6C2B2CEDCF2A}" type="slidenum">
              <a:rPr lang="en-US" altLang="en-US">
                <a:latin typeface="Times New Roman" panose="02020603050405020304" pitchFamily="18" charset="0"/>
              </a:rPr>
              <a:pPr/>
              <a:t>77</a:t>
            </a:fld>
            <a:endParaRPr lang="en-US" altLang="en-US">
              <a:latin typeface="Times New Roman" panose="02020603050405020304" pitchFamily="18" charset="0"/>
            </a:endParaRPr>
          </a:p>
        </p:txBody>
      </p:sp>
      <p:sp>
        <p:nvSpPr>
          <p:cNvPr id="171014" name="Rectangle 2">
            <a:extLst>
              <a:ext uri="{FF2B5EF4-FFF2-40B4-BE49-F238E27FC236}">
                <a16:creationId xmlns:a16="http://schemas.microsoft.com/office/drawing/2014/main" id="{C656D187-3958-80EA-F181-BFE63308DDC0}"/>
              </a:ext>
            </a:extLst>
          </p:cNvPr>
          <p:cNvSpPr>
            <a:spLocks noGrp="1" noRot="1" noChangeAspect="1" noChangeArrowheads="1" noTextEdit="1"/>
          </p:cNvSpPr>
          <p:nvPr>
            <p:ph type="sldImg"/>
          </p:nvPr>
        </p:nvSpPr>
        <p:spPr>
          <a:ln/>
        </p:spPr>
      </p:sp>
      <p:sp>
        <p:nvSpPr>
          <p:cNvPr id="171015" name="Rectangle 3">
            <a:extLst>
              <a:ext uri="{FF2B5EF4-FFF2-40B4-BE49-F238E27FC236}">
                <a16:creationId xmlns:a16="http://schemas.microsoft.com/office/drawing/2014/main" id="{D7D49D78-0E4C-7D11-1463-276AEB88B5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1A334E9B-9EE8-CA0F-26EA-EF076EFF7E9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2579" name="Rectangle 3">
            <a:extLst>
              <a:ext uri="{FF2B5EF4-FFF2-40B4-BE49-F238E27FC236}">
                <a16:creationId xmlns:a16="http://schemas.microsoft.com/office/drawing/2014/main" id="{6FEB3536-AE77-58C6-66D2-D2635FD40FB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103C1D9-D916-4D4D-B8D8-399FA00AEFEA}"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52580" name="Rectangle 6">
            <a:extLst>
              <a:ext uri="{FF2B5EF4-FFF2-40B4-BE49-F238E27FC236}">
                <a16:creationId xmlns:a16="http://schemas.microsoft.com/office/drawing/2014/main" id="{8AC82EB2-AC6D-9C77-FA3E-38BA5996D3A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2581" name="Rectangle 7">
            <a:extLst>
              <a:ext uri="{FF2B5EF4-FFF2-40B4-BE49-F238E27FC236}">
                <a16:creationId xmlns:a16="http://schemas.microsoft.com/office/drawing/2014/main" id="{F0818995-EE71-0392-837D-467E4FDB77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908D04-87E7-4C43-8AC8-254355919944}"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152582" name="Rectangle 2">
            <a:extLst>
              <a:ext uri="{FF2B5EF4-FFF2-40B4-BE49-F238E27FC236}">
                <a16:creationId xmlns:a16="http://schemas.microsoft.com/office/drawing/2014/main" id="{B2A68E5C-2905-40F3-98E3-161C50438D6F}"/>
              </a:ext>
            </a:extLst>
          </p:cNvPr>
          <p:cNvSpPr>
            <a:spLocks noGrp="1" noRot="1" noChangeAspect="1" noChangeArrowheads="1" noTextEdit="1"/>
          </p:cNvSpPr>
          <p:nvPr>
            <p:ph type="sldImg"/>
          </p:nvPr>
        </p:nvSpPr>
        <p:spPr>
          <a:ln/>
        </p:spPr>
      </p:sp>
      <p:sp>
        <p:nvSpPr>
          <p:cNvPr id="152583" name="Rectangle 3">
            <a:extLst>
              <a:ext uri="{FF2B5EF4-FFF2-40B4-BE49-F238E27FC236}">
                <a16:creationId xmlns:a16="http://schemas.microsoft.com/office/drawing/2014/main" id="{461B6DA6-7C96-984D-F2F0-F6DB3D08A4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2243DAB-69A4-5F6F-D953-5FC059923A0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9987" name="Rectangle 3">
            <a:extLst>
              <a:ext uri="{FF2B5EF4-FFF2-40B4-BE49-F238E27FC236}">
                <a16:creationId xmlns:a16="http://schemas.microsoft.com/office/drawing/2014/main" id="{E0A0CA96-21F6-9DEC-D7A2-3B814EC065C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806AAAB-BC00-4560-8BD3-BB5ED58A2A81}"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69988" name="Rectangle 6">
            <a:extLst>
              <a:ext uri="{FF2B5EF4-FFF2-40B4-BE49-F238E27FC236}">
                <a16:creationId xmlns:a16="http://schemas.microsoft.com/office/drawing/2014/main" id="{196B0CCC-F7E8-C4E1-55D8-A17524CAAC0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9989" name="Rectangle 7">
            <a:extLst>
              <a:ext uri="{FF2B5EF4-FFF2-40B4-BE49-F238E27FC236}">
                <a16:creationId xmlns:a16="http://schemas.microsoft.com/office/drawing/2014/main" id="{6101CE83-B9D4-4473-BA09-ED13920AC9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00A795C-1747-4E62-BA4B-90BBF5326D16}" type="slidenum">
              <a:rPr lang="en-US" altLang="en-US">
                <a:latin typeface="Times New Roman" panose="02020603050405020304" pitchFamily="18" charset="0"/>
              </a:rPr>
              <a:pPr/>
              <a:t>78</a:t>
            </a:fld>
            <a:endParaRPr lang="en-US" altLang="en-US">
              <a:latin typeface="Times New Roman" panose="02020603050405020304" pitchFamily="18" charset="0"/>
            </a:endParaRPr>
          </a:p>
        </p:txBody>
      </p:sp>
      <p:sp>
        <p:nvSpPr>
          <p:cNvPr id="169990" name="Rectangle 2">
            <a:extLst>
              <a:ext uri="{FF2B5EF4-FFF2-40B4-BE49-F238E27FC236}">
                <a16:creationId xmlns:a16="http://schemas.microsoft.com/office/drawing/2014/main" id="{50D863B5-5AB6-901D-5422-220D33B6F227}"/>
              </a:ext>
            </a:extLst>
          </p:cNvPr>
          <p:cNvSpPr>
            <a:spLocks noGrp="1" noRot="1" noChangeAspect="1" noChangeArrowheads="1" noTextEdit="1"/>
          </p:cNvSpPr>
          <p:nvPr>
            <p:ph type="sldImg"/>
          </p:nvPr>
        </p:nvSpPr>
        <p:spPr>
          <a:ln/>
        </p:spPr>
      </p:sp>
      <p:sp>
        <p:nvSpPr>
          <p:cNvPr id="169991" name="Rectangle 3">
            <a:extLst>
              <a:ext uri="{FF2B5EF4-FFF2-40B4-BE49-F238E27FC236}">
                <a16:creationId xmlns:a16="http://schemas.microsoft.com/office/drawing/2014/main" id="{8AB032A1-BC72-F376-0C04-278C570634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881A2C6C-4CAD-D3DE-2E64-2C1DE6F28B6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6131" name="Rectangle 3">
            <a:extLst>
              <a:ext uri="{FF2B5EF4-FFF2-40B4-BE49-F238E27FC236}">
                <a16:creationId xmlns:a16="http://schemas.microsoft.com/office/drawing/2014/main" id="{0A9BDF42-414E-3FB5-82AA-E1DF4AABF2B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D8578ED-F8E5-49A3-BDD2-CF542F304D0D}"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76132" name="Rectangle 6">
            <a:extLst>
              <a:ext uri="{FF2B5EF4-FFF2-40B4-BE49-F238E27FC236}">
                <a16:creationId xmlns:a16="http://schemas.microsoft.com/office/drawing/2014/main" id="{124E0DD1-4E04-D019-5184-135E5DCDC25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6133" name="Rectangle 7">
            <a:extLst>
              <a:ext uri="{FF2B5EF4-FFF2-40B4-BE49-F238E27FC236}">
                <a16:creationId xmlns:a16="http://schemas.microsoft.com/office/drawing/2014/main" id="{E607D81E-90F9-D706-30D9-64F32C6B88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2B7839-5F87-41BF-B965-AFF3C6BF7E55}" type="slidenum">
              <a:rPr lang="en-US" altLang="en-US">
                <a:latin typeface="Times New Roman" panose="02020603050405020304" pitchFamily="18" charset="0"/>
              </a:rPr>
              <a:pPr/>
              <a:t>79</a:t>
            </a:fld>
            <a:endParaRPr lang="en-US" altLang="en-US">
              <a:latin typeface="Times New Roman" panose="02020603050405020304" pitchFamily="18" charset="0"/>
            </a:endParaRPr>
          </a:p>
        </p:txBody>
      </p:sp>
      <p:sp>
        <p:nvSpPr>
          <p:cNvPr id="176134" name="Rectangle 2">
            <a:extLst>
              <a:ext uri="{FF2B5EF4-FFF2-40B4-BE49-F238E27FC236}">
                <a16:creationId xmlns:a16="http://schemas.microsoft.com/office/drawing/2014/main" id="{A453A404-807D-01B9-7923-700151EF1DA1}"/>
              </a:ext>
            </a:extLst>
          </p:cNvPr>
          <p:cNvSpPr>
            <a:spLocks noGrp="1" noRot="1" noChangeAspect="1" noChangeArrowheads="1" noTextEdit="1"/>
          </p:cNvSpPr>
          <p:nvPr>
            <p:ph type="sldImg"/>
          </p:nvPr>
        </p:nvSpPr>
        <p:spPr>
          <a:ln/>
        </p:spPr>
      </p:sp>
      <p:sp>
        <p:nvSpPr>
          <p:cNvPr id="176135" name="Rectangle 3">
            <a:extLst>
              <a:ext uri="{FF2B5EF4-FFF2-40B4-BE49-F238E27FC236}">
                <a16:creationId xmlns:a16="http://schemas.microsoft.com/office/drawing/2014/main" id="{FCBC7550-BEF3-8F50-F379-BE31AA363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2B361E02-3174-B7C7-B0C9-B3E0572E278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7155" name="Rectangle 3">
            <a:extLst>
              <a:ext uri="{FF2B5EF4-FFF2-40B4-BE49-F238E27FC236}">
                <a16:creationId xmlns:a16="http://schemas.microsoft.com/office/drawing/2014/main" id="{1958D921-26E0-1AC7-9F19-19A8D4B942D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37ED207-0250-4B99-AC4B-555D6E4AB450}"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77156" name="Rectangle 6">
            <a:extLst>
              <a:ext uri="{FF2B5EF4-FFF2-40B4-BE49-F238E27FC236}">
                <a16:creationId xmlns:a16="http://schemas.microsoft.com/office/drawing/2014/main" id="{F3C5DFD9-8433-1806-F68E-CAF67FF8AA6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7157" name="Rectangle 7">
            <a:extLst>
              <a:ext uri="{FF2B5EF4-FFF2-40B4-BE49-F238E27FC236}">
                <a16:creationId xmlns:a16="http://schemas.microsoft.com/office/drawing/2014/main" id="{295BC84F-FA31-963F-E673-C390CE0676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F3BA1ED-30A8-4942-999D-B9A8724B41A0}" type="slidenum">
              <a:rPr lang="en-US" altLang="en-US">
                <a:latin typeface="Times New Roman" panose="02020603050405020304" pitchFamily="18" charset="0"/>
              </a:rPr>
              <a:pPr/>
              <a:t>80</a:t>
            </a:fld>
            <a:endParaRPr lang="en-US" altLang="en-US">
              <a:latin typeface="Times New Roman" panose="02020603050405020304" pitchFamily="18" charset="0"/>
            </a:endParaRPr>
          </a:p>
        </p:txBody>
      </p:sp>
      <p:sp>
        <p:nvSpPr>
          <p:cNvPr id="177158" name="Rectangle 2">
            <a:extLst>
              <a:ext uri="{FF2B5EF4-FFF2-40B4-BE49-F238E27FC236}">
                <a16:creationId xmlns:a16="http://schemas.microsoft.com/office/drawing/2014/main" id="{69F11ABE-846D-5ECD-912D-B4F739ADD746}"/>
              </a:ext>
            </a:extLst>
          </p:cNvPr>
          <p:cNvSpPr>
            <a:spLocks noGrp="1" noRot="1" noChangeAspect="1" noChangeArrowheads="1" noTextEdit="1"/>
          </p:cNvSpPr>
          <p:nvPr>
            <p:ph type="sldImg"/>
          </p:nvPr>
        </p:nvSpPr>
        <p:spPr>
          <a:ln/>
        </p:spPr>
      </p:sp>
      <p:sp>
        <p:nvSpPr>
          <p:cNvPr id="177159" name="Rectangle 3">
            <a:extLst>
              <a:ext uri="{FF2B5EF4-FFF2-40B4-BE49-F238E27FC236}">
                <a16:creationId xmlns:a16="http://schemas.microsoft.com/office/drawing/2014/main" id="{2E392979-8FA0-86B6-7257-39BD133899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1760645-F743-B2A0-FC23-EFA5240F996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2035" name="Rectangle 3">
            <a:extLst>
              <a:ext uri="{FF2B5EF4-FFF2-40B4-BE49-F238E27FC236}">
                <a16:creationId xmlns:a16="http://schemas.microsoft.com/office/drawing/2014/main" id="{5FE5E588-3A70-0C13-B666-8DAABF49879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EABECF7-4AD5-4A75-982D-F9F814DDD33B}"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72036" name="Rectangle 6">
            <a:extLst>
              <a:ext uri="{FF2B5EF4-FFF2-40B4-BE49-F238E27FC236}">
                <a16:creationId xmlns:a16="http://schemas.microsoft.com/office/drawing/2014/main" id="{B688A792-2A7D-CA06-3EB5-126D5B256B1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2037" name="Rectangle 7">
            <a:extLst>
              <a:ext uri="{FF2B5EF4-FFF2-40B4-BE49-F238E27FC236}">
                <a16:creationId xmlns:a16="http://schemas.microsoft.com/office/drawing/2014/main" id="{EFCD9D96-648D-85E3-FC1A-91A7564C5B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C852AF-96AE-416C-BEBF-0177F6098DCE}" type="slidenum">
              <a:rPr lang="en-US" altLang="en-US">
                <a:latin typeface="Times New Roman" panose="02020603050405020304" pitchFamily="18" charset="0"/>
              </a:rPr>
              <a:pPr/>
              <a:t>82</a:t>
            </a:fld>
            <a:endParaRPr lang="en-US" altLang="en-US">
              <a:latin typeface="Times New Roman" panose="02020603050405020304" pitchFamily="18" charset="0"/>
            </a:endParaRPr>
          </a:p>
        </p:txBody>
      </p:sp>
      <p:sp>
        <p:nvSpPr>
          <p:cNvPr id="172038" name="Rectangle 2">
            <a:extLst>
              <a:ext uri="{FF2B5EF4-FFF2-40B4-BE49-F238E27FC236}">
                <a16:creationId xmlns:a16="http://schemas.microsoft.com/office/drawing/2014/main" id="{F8A1C8C1-9DB5-8C49-FBB6-10712FC5E850}"/>
              </a:ext>
            </a:extLst>
          </p:cNvPr>
          <p:cNvSpPr>
            <a:spLocks noGrp="1" noRot="1" noChangeAspect="1" noChangeArrowheads="1" noTextEdit="1"/>
          </p:cNvSpPr>
          <p:nvPr>
            <p:ph type="sldImg"/>
          </p:nvPr>
        </p:nvSpPr>
        <p:spPr>
          <a:ln/>
        </p:spPr>
      </p:sp>
      <p:sp>
        <p:nvSpPr>
          <p:cNvPr id="172039" name="Rectangle 3">
            <a:extLst>
              <a:ext uri="{FF2B5EF4-FFF2-40B4-BE49-F238E27FC236}">
                <a16:creationId xmlns:a16="http://schemas.microsoft.com/office/drawing/2014/main" id="{8572698C-DB90-0E6D-E964-244913D00F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6A5F1131-2939-6AE9-A9C1-9A82B775282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3059" name="Rectangle 3">
            <a:extLst>
              <a:ext uri="{FF2B5EF4-FFF2-40B4-BE49-F238E27FC236}">
                <a16:creationId xmlns:a16="http://schemas.microsoft.com/office/drawing/2014/main" id="{CE3A51B2-461F-B77B-9FEF-A800C3C0F37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3FE3F6A-2B6A-4CD7-BCAE-6CFA5D958DF9}"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73060" name="Rectangle 6">
            <a:extLst>
              <a:ext uri="{FF2B5EF4-FFF2-40B4-BE49-F238E27FC236}">
                <a16:creationId xmlns:a16="http://schemas.microsoft.com/office/drawing/2014/main" id="{5294F6AA-B1C1-44DE-1B42-7BDCFE44BA1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3061" name="Rectangle 7">
            <a:extLst>
              <a:ext uri="{FF2B5EF4-FFF2-40B4-BE49-F238E27FC236}">
                <a16:creationId xmlns:a16="http://schemas.microsoft.com/office/drawing/2014/main" id="{3F19D756-CDB9-2296-AAA9-0C9052706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E9712F-E800-48AD-8F66-2DB34629D306}" type="slidenum">
              <a:rPr lang="en-US" altLang="en-US">
                <a:latin typeface="Times New Roman" panose="02020603050405020304" pitchFamily="18" charset="0"/>
              </a:rPr>
              <a:pPr/>
              <a:t>83</a:t>
            </a:fld>
            <a:endParaRPr lang="en-US" altLang="en-US">
              <a:latin typeface="Times New Roman" panose="02020603050405020304" pitchFamily="18" charset="0"/>
            </a:endParaRPr>
          </a:p>
        </p:txBody>
      </p:sp>
      <p:sp>
        <p:nvSpPr>
          <p:cNvPr id="173062" name="Rectangle 2">
            <a:extLst>
              <a:ext uri="{FF2B5EF4-FFF2-40B4-BE49-F238E27FC236}">
                <a16:creationId xmlns:a16="http://schemas.microsoft.com/office/drawing/2014/main" id="{CCD85D28-6B96-8A44-D826-5785960733E9}"/>
              </a:ext>
            </a:extLst>
          </p:cNvPr>
          <p:cNvSpPr>
            <a:spLocks noGrp="1" noRot="1" noChangeAspect="1" noChangeArrowheads="1" noTextEdit="1"/>
          </p:cNvSpPr>
          <p:nvPr>
            <p:ph type="sldImg"/>
          </p:nvPr>
        </p:nvSpPr>
        <p:spPr>
          <a:ln/>
        </p:spPr>
      </p:sp>
      <p:sp>
        <p:nvSpPr>
          <p:cNvPr id="173063" name="Rectangle 3">
            <a:extLst>
              <a:ext uri="{FF2B5EF4-FFF2-40B4-BE49-F238E27FC236}">
                <a16:creationId xmlns:a16="http://schemas.microsoft.com/office/drawing/2014/main" id="{9D8A6517-E8C0-0442-34FD-0B2F83F8B6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0C293832-3AB3-CE19-E504-4179031C811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4083" name="Rectangle 3">
            <a:extLst>
              <a:ext uri="{FF2B5EF4-FFF2-40B4-BE49-F238E27FC236}">
                <a16:creationId xmlns:a16="http://schemas.microsoft.com/office/drawing/2014/main" id="{0772B7D6-657D-24D0-5EDB-EFC6F22D70D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1EFA9E6-31DB-4246-B17A-49CC8EA0257A}"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74084" name="Rectangle 6">
            <a:extLst>
              <a:ext uri="{FF2B5EF4-FFF2-40B4-BE49-F238E27FC236}">
                <a16:creationId xmlns:a16="http://schemas.microsoft.com/office/drawing/2014/main" id="{02E5098C-AC77-F3EB-01F4-EDFCD344D3A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4085" name="Rectangle 7">
            <a:extLst>
              <a:ext uri="{FF2B5EF4-FFF2-40B4-BE49-F238E27FC236}">
                <a16:creationId xmlns:a16="http://schemas.microsoft.com/office/drawing/2014/main" id="{32A413C8-1A14-2FA9-70EC-252F9F8FD7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3826489-7A71-48CE-8873-9245F12436B0}" type="slidenum">
              <a:rPr lang="en-US" altLang="en-US">
                <a:latin typeface="Times New Roman" panose="02020603050405020304" pitchFamily="18" charset="0"/>
              </a:rPr>
              <a:pPr/>
              <a:t>84</a:t>
            </a:fld>
            <a:endParaRPr lang="en-US" altLang="en-US">
              <a:latin typeface="Times New Roman" panose="02020603050405020304" pitchFamily="18" charset="0"/>
            </a:endParaRPr>
          </a:p>
        </p:txBody>
      </p:sp>
      <p:sp>
        <p:nvSpPr>
          <p:cNvPr id="174086" name="Rectangle 2">
            <a:extLst>
              <a:ext uri="{FF2B5EF4-FFF2-40B4-BE49-F238E27FC236}">
                <a16:creationId xmlns:a16="http://schemas.microsoft.com/office/drawing/2014/main" id="{45555D6B-797D-FA26-7ACC-CA18548093FA}"/>
              </a:ext>
            </a:extLst>
          </p:cNvPr>
          <p:cNvSpPr>
            <a:spLocks noGrp="1" noRot="1" noChangeAspect="1" noChangeArrowheads="1" noTextEdit="1"/>
          </p:cNvSpPr>
          <p:nvPr>
            <p:ph type="sldImg"/>
          </p:nvPr>
        </p:nvSpPr>
        <p:spPr>
          <a:ln/>
        </p:spPr>
      </p:sp>
      <p:sp>
        <p:nvSpPr>
          <p:cNvPr id="174087" name="Rectangle 3">
            <a:extLst>
              <a:ext uri="{FF2B5EF4-FFF2-40B4-BE49-F238E27FC236}">
                <a16:creationId xmlns:a16="http://schemas.microsoft.com/office/drawing/2014/main" id="{BB15F23F-185D-A540-1844-4B88C7EDF8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746051B5-DB83-F378-9E1E-7FAD87D2089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8179" name="Rectangle 3">
            <a:extLst>
              <a:ext uri="{FF2B5EF4-FFF2-40B4-BE49-F238E27FC236}">
                <a16:creationId xmlns:a16="http://schemas.microsoft.com/office/drawing/2014/main" id="{CEBD3834-FCA2-60F7-3177-801658B9F52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17F233E-A306-40FF-B579-5C96EF0653B7}"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78180" name="Rectangle 6">
            <a:extLst>
              <a:ext uri="{FF2B5EF4-FFF2-40B4-BE49-F238E27FC236}">
                <a16:creationId xmlns:a16="http://schemas.microsoft.com/office/drawing/2014/main" id="{E96650E4-C712-00A8-41F5-C92BB48E139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8181" name="Rectangle 7">
            <a:extLst>
              <a:ext uri="{FF2B5EF4-FFF2-40B4-BE49-F238E27FC236}">
                <a16:creationId xmlns:a16="http://schemas.microsoft.com/office/drawing/2014/main" id="{BDEC5183-F28A-652B-C6E6-2AEC8EB137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0501C4C-C6DC-48CC-9B6F-91833636A2F5}" type="slidenum">
              <a:rPr lang="en-US" altLang="en-US">
                <a:latin typeface="Times New Roman" panose="02020603050405020304" pitchFamily="18" charset="0"/>
              </a:rPr>
              <a:pPr/>
              <a:t>86</a:t>
            </a:fld>
            <a:endParaRPr lang="en-US" altLang="en-US">
              <a:latin typeface="Times New Roman" panose="02020603050405020304" pitchFamily="18" charset="0"/>
            </a:endParaRPr>
          </a:p>
        </p:txBody>
      </p:sp>
      <p:sp>
        <p:nvSpPr>
          <p:cNvPr id="178182" name="Rectangle 2">
            <a:extLst>
              <a:ext uri="{FF2B5EF4-FFF2-40B4-BE49-F238E27FC236}">
                <a16:creationId xmlns:a16="http://schemas.microsoft.com/office/drawing/2014/main" id="{0B0E357C-3F21-FD1C-8069-BD09CAA8144C}"/>
              </a:ext>
            </a:extLst>
          </p:cNvPr>
          <p:cNvSpPr>
            <a:spLocks noGrp="1" noRot="1" noChangeAspect="1" noChangeArrowheads="1" noTextEdit="1"/>
          </p:cNvSpPr>
          <p:nvPr>
            <p:ph type="sldImg"/>
          </p:nvPr>
        </p:nvSpPr>
        <p:spPr>
          <a:ln/>
        </p:spPr>
      </p:sp>
      <p:sp>
        <p:nvSpPr>
          <p:cNvPr id="178183" name="Rectangle 3">
            <a:extLst>
              <a:ext uri="{FF2B5EF4-FFF2-40B4-BE49-F238E27FC236}">
                <a16:creationId xmlns:a16="http://schemas.microsoft.com/office/drawing/2014/main" id="{62B0A7E2-8608-4F75-E86C-1C572CF06D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084F362D-55FD-F1B4-3B64-B4B67EC256C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9203" name="Rectangle 3">
            <a:extLst>
              <a:ext uri="{FF2B5EF4-FFF2-40B4-BE49-F238E27FC236}">
                <a16:creationId xmlns:a16="http://schemas.microsoft.com/office/drawing/2014/main" id="{AB79544A-2D78-8D81-B050-1CBF7292F1F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140AE2-E283-403B-9B3E-A745138DD425}"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79204" name="Rectangle 6">
            <a:extLst>
              <a:ext uri="{FF2B5EF4-FFF2-40B4-BE49-F238E27FC236}">
                <a16:creationId xmlns:a16="http://schemas.microsoft.com/office/drawing/2014/main" id="{D5E2F461-099E-AE86-34F0-6CCFAC0FECB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9205" name="Rectangle 7">
            <a:extLst>
              <a:ext uri="{FF2B5EF4-FFF2-40B4-BE49-F238E27FC236}">
                <a16:creationId xmlns:a16="http://schemas.microsoft.com/office/drawing/2014/main" id="{D2ACD55A-275A-A7E8-B8BB-CA8197C9F9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A342BE2-B153-4C04-9FD4-2A5910D3A707}" type="slidenum">
              <a:rPr lang="en-US" altLang="en-US">
                <a:latin typeface="Times New Roman" panose="02020603050405020304" pitchFamily="18" charset="0"/>
              </a:rPr>
              <a:pPr/>
              <a:t>87</a:t>
            </a:fld>
            <a:endParaRPr lang="en-US" altLang="en-US">
              <a:latin typeface="Times New Roman" panose="02020603050405020304" pitchFamily="18" charset="0"/>
            </a:endParaRPr>
          </a:p>
        </p:txBody>
      </p:sp>
      <p:sp>
        <p:nvSpPr>
          <p:cNvPr id="179206" name="Rectangle 2">
            <a:extLst>
              <a:ext uri="{FF2B5EF4-FFF2-40B4-BE49-F238E27FC236}">
                <a16:creationId xmlns:a16="http://schemas.microsoft.com/office/drawing/2014/main" id="{59DE891B-9839-42C5-6736-DEF55F3EE498}"/>
              </a:ext>
            </a:extLst>
          </p:cNvPr>
          <p:cNvSpPr>
            <a:spLocks noGrp="1" noRot="1" noChangeAspect="1" noChangeArrowheads="1" noTextEdit="1"/>
          </p:cNvSpPr>
          <p:nvPr>
            <p:ph type="sldImg"/>
          </p:nvPr>
        </p:nvSpPr>
        <p:spPr>
          <a:ln/>
        </p:spPr>
      </p:sp>
      <p:sp>
        <p:nvSpPr>
          <p:cNvPr id="179207" name="Rectangle 3">
            <a:extLst>
              <a:ext uri="{FF2B5EF4-FFF2-40B4-BE49-F238E27FC236}">
                <a16:creationId xmlns:a16="http://schemas.microsoft.com/office/drawing/2014/main" id="{8B1646ED-45B5-CF67-F77D-7AF3E6D7F5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48A974EE-88A7-EA6F-A895-3006749A757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0227" name="Rectangle 3">
            <a:extLst>
              <a:ext uri="{FF2B5EF4-FFF2-40B4-BE49-F238E27FC236}">
                <a16:creationId xmlns:a16="http://schemas.microsoft.com/office/drawing/2014/main" id="{5BF53E55-1C1B-B889-443B-D5F142FA7B4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C50DCF5-39D8-4667-AE04-D93AD8B1165A}"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0228" name="Rectangle 6">
            <a:extLst>
              <a:ext uri="{FF2B5EF4-FFF2-40B4-BE49-F238E27FC236}">
                <a16:creationId xmlns:a16="http://schemas.microsoft.com/office/drawing/2014/main" id="{AFFD5779-1177-65A6-D5D9-B11C682F55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0229" name="Rectangle 7">
            <a:extLst>
              <a:ext uri="{FF2B5EF4-FFF2-40B4-BE49-F238E27FC236}">
                <a16:creationId xmlns:a16="http://schemas.microsoft.com/office/drawing/2014/main" id="{CE804566-D0C1-1618-7F43-C89B35026F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3260A2A-6332-4509-856F-CCABCEBCD0AA}" type="slidenum">
              <a:rPr lang="en-US" altLang="en-US">
                <a:latin typeface="Times New Roman" panose="02020603050405020304" pitchFamily="18" charset="0"/>
              </a:rPr>
              <a:pPr/>
              <a:t>88</a:t>
            </a:fld>
            <a:endParaRPr lang="en-US" altLang="en-US">
              <a:latin typeface="Times New Roman" panose="02020603050405020304" pitchFamily="18" charset="0"/>
            </a:endParaRPr>
          </a:p>
        </p:txBody>
      </p:sp>
      <p:sp>
        <p:nvSpPr>
          <p:cNvPr id="180230" name="Rectangle 2">
            <a:extLst>
              <a:ext uri="{FF2B5EF4-FFF2-40B4-BE49-F238E27FC236}">
                <a16:creationId xmlns:a16="http://schemas.microsoft.com/office/drawing/2014/main" id="{5AE1805A-0DAE-0FD1-06CA-EFECFB352B6A}"/>
              </a:ext>
            </a:extLst>
          </p:cNvPr>
          <p:cNvSpPr>
            <a:spLocks noGrp="1" noRot="1" noChangeAspect="1" noChangeArrowheads="1" noTextEdit="1"/>
          </p:cNvSpPr>
          <p:nvPr>
            <p:ph type="sldImg"/>
          </p:nvPr>
        </p:nvSpPr>
        <p:spPr>
          <a:ln/>
        </p:spPr>
      </p:sp>
      <p:sp>
        <p:nvSpPr>
          <p:cNvPr id="180231" name="Rectangle 3">
            <a:extLst>
              <a:ext uri="{FF2B5EF4-FFF2-40B4-BE49-F238E27FC236}">
                <a16:creationId xmlns:a16="http://schemas.microsoft.com/office/drawing/2014/main" id="{B14D8F9E-4002-CB27-6280-A4788A1160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677435C9-79A3-849F-A616-A596D966A7C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1251" name="Rectangle 3">
            <a:extLst>
              <a:ext uri="{FF2B5EF4-FFF2-40B4-BE49-F238E27FC236}">
                <a16:creationId xmlns:a16="http://schemas.microsoft.com/office/drawing/2014/main" id="{EB167722-1ADA-F688-49A0-BF1382CBFEC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BED5BDD-3A45-4738-82AC-44BC414D6867}"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1252" name="Rectangle 6">
            <a:extLst>
              <a:ext uri="{FF2B5EF4-FFF2-40B4-BE49-F238E27FC236}">
                <a16:creationId xmlns:a16="http://schemas.microsoft.com/office/drawing/2014/main" id="{E015EB66-580D-EDBF-5E75-B51011B2A42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1253" name="Rectangle 7">
            <a:extLst>
              <a:ext uri="{FF2B5EF4-FFF2-40B4-BE49-F238E27FC236}">
                <a16:creationId xmlns:a16="http://schemas.microsoft.com/office/drawing/2014/main" id="{5E43107C-45C6-A044-B033-3E9C9EB8EF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265E82-3153-41EC-A6D4-301333B44C45}" type="slidenum">
              <a:rPr lang="en-US" altLang="en-US">
                <a:latin typeface="Times New Roman" panose="02020603050405020304" pitchFamily="18" charset="0"/>
              </a:rPr>
              <a:pPr/>
              <a:t>89</a:t>
            </a:fld>
            <a:endParaRPr lang="en-US" altLang="en-US">
              <a:latin typeface="Times New Roman" panose="02020603050405020304" pitchFamily="18" charset="0"/>
            </a:endParaRPr>
          </a:p>
        </p:txBody>
      </p:sp>
      <p:sp>
        <p:nvSpPr>
          <p:cNvPr id="181254" name="Rectangle 2">
            <a:extLst>
              <a:ext uri="{FF2B5EF4-FFF2-40B4-BE49-F238E27FC236}">
                <a16:creationId xmlns:a16="http://schemas.microsoft.com/office/drawing/2014/main" id="{916ECC95-B702-E910-ECD4-C462AA9F8FE8}"/>
              </a:ext>
            </a:extLst>
          </p:cNvPr>
          <p:cNvSpPr>
            <a:spLocks noGrp="1" noRot="1" noChangeAspect="1" noChangeArrowheads="1" noTextEdit="1"/>
          </p:cNvSpPr>
          <p:nvPr>
            <p:ph type="sldImg"/>
          </p:nvPr>
        </p:nvSpPr>
        <p:spPr>
          <a:ln/>
        </p:spPr>
      </p:sp>
      <p:sp>
        <p:nvSpPr>
          <p:cNvPr id="181255" name="Rectangle 3">
            <a:extLst>
              <a:ext uri="{FF2B5EF4-FFF2-40B4-BE49-F238E27FC236}">
                <a16:creationId xmlns:a16="http://schemas.microsoft.com/office/drawing/2014/main" id="{A36FD339-4ABD-ECA9-6E7B-85042B53D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61165FC7-25AA-FFD5-057F-2BB8A74D751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3603" name="Rectangle 3">
            <a:extLst>
              <a:ext uri="{FF2B5EF4-FFF2-40B4-BE49-F238E27FC236}">
                <a16:creationId xmlns:a16="http://schemas.microsoft.com/office/drawing/2014/main" id="{1F944EC9-DA2C-70B8-F030-DA1BB382A12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D6A5F30-302D-485E-94E8-E21304FDFB81}"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53604" name="Rectangle 6">
            <a:extLst>
              <a:ext uri="{FF2B5EF4-FFF2-40B4-BE49-F238E27FC236}">
                <a16:creationId xmlns:a16="http://schemas.microsoft.com/office/drawing/2014/main" id="{E09DE107-9FD5-203A-CE4D-BE6C643B09D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3605" name="Rectangle 7">
            <a:extLst>
              <a:ext uri="{FF2B5EF4-FFF2-40B4-BE49-F238E27FC236}">
                <a16:creationId xmlns:a16="http://schemas.microsoft.com/office/drawing/2014/main" id="{34742FB6-FDCE-B01B-5024-3E6AF41CC3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5B69CF6-EFF7-48BD-9B7D-739159BA1DD6}"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153606" name="Rectangle 2">
            <a:extLst>
              <a:ext uri="{FF2B5EF4-FFF2-40B4-BE49-F238E27FC236}">
                <a16:creationId xmlns:a16="http://schemas.microsoft.com/office/drawing/2014/main" id="{3913C597-C21E-62AF-C270-D1336249BB2E}"/>
              </a:ext>
            </a:extLst>
          </p:cNvPr>
          <p:cNvSpPr>
            <a:spLocks noGrp="1" noRot="1" noChangeAspect="1" noChangeArrowheads="1" noTextEdit="1"/>
          </p:cNvSpPr>
          <p:nvPr>
            <p:ph type="sldImg"/>
          </p:nvPr>
        </p:nvSpPr>
        <p:spPr>
          <a:ln/>
        </p:spPr>
      </p:sp>
      <p:sp>
        <p:nvSpPr>
          <p:cNvPr id="153607" name="Rectangle 3">
            <a:extLst>
              <a:ext uri="{FF2B5EF4-FFF2-40B4-BE49-F238E27FC236}">
                <a16:creationId xmlns:a16="http://schemas.microsoft.com/office/drawing/2014/main" id="{FC6F1D57-B179-B407-5357-915A1D768E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710C1C55-9907-18BC-382E-12D0ADAF074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2275" name="Rectangle 3">
            <a:extLst>
              <a:ext uri="{FF2B5EF4-FFF2-40B4-BE49-F238E27FC236}">
                <a16:creationId xmlns:a16="http://schemas.microsoft.com/office/drawing/2014/main" id="{406A3A9E-E406-2B0F-377E-D65000B5D30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85F9481-10D7-4394-98CA-1249E54E6790}"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2276" name="Rectangle 6">
            <a:extLst>
              <a:ext uri="{FF2B5EF4-FFF2-40B4-BE49-F238E27FC236}">
                <a16:creationId xmlns:a16="http://schemas.microsoft.com/office/drawing/2014/main" id="{E7E290B7-5FB9-8A16-5F34-2A4EDBEB4E6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2277" name="Rectangle 7">
            <a:extLst>
              <a:ext uri="{FF2B5EF4-FFF2-40B4-BE49-F238E27FC236}">
                <a16:creationId xmlns:a16="http://schemas.microsoft.com/office/drawing/2014/main" id="{4AA02388-C39C-E85B-1F9C-B16837AAD7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4F1B2F2-5892-4E31-8D47-06B14AB46076}" type="slidenum">
              <a:rPr lang="en-US" altLang="en-US">
                <a:latin typeface="Times New Roman" panose="02020603050405020304" pitchFamily="18" charset="0"/>
              </a:rPr>
              <a:pPr/>
              <a:t>90</a:t>
            </a:fld>
            <a:endParaRPr lang="en-US" altLang="en-US">
              <a:latin typeface="Times New Roman" panose="02020603050405020304" pitchFamily="18" charset="0"/>
            </a:endParaRPr>
          </a:p>
        </p:txBody>
      </p:sp>
      <p:sp>
        <p:nvSpPr>
          <p:cNvPr id="182278" name="Rectangle 2">
            <a:extLst>
              <a:ext uri="{FF2B5EF4-FFF2-40B4-BE49-F238E27FC236}">
                <a16:creationId xmlns:a16="http://schemas.microsoft.com/office/drawing/2014/main" id="{E13DF09E-8570-37FB-F5C8-96529D024044}"/>
              </a:ext>
            </a:extLst>
          </p:cNvPr>
          <p:cNvSpPr>
            <a:spLocks noGrp="1" noRot="1" noChangeAspect="1" noChangeArrowheads="1" noTextEdit="1"/>
          </p:cNvSpPr>
          <p:nvPr>
            <p:ph type="sldImg"/>
          </p:nvPr>
        </p:nvSpPr>
        <p:spPr>
          <a:ln/>
        </p:spPr>
      </p:sp>
      <p:sp>
        <p:nvSpPr>
          <p:cNvPr id="182279" name="Rectangle 3">
            <a:extLst>
              <a:ext uri="{FF2B5EF4-FFF2-40B4-BE49-F238E27FC236}">
                <a16:creationId xmlns:a16="http://schemas.microsoft.com/office/drawing/2014/main" id="{F202A12C-0A5E-4F93-779B-E846127619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37EC2F0E-F428-08DF-FB40-B9051BDFFCB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3299" name="Rectangle 3">
            <a:extLst>
              <a:ext uri="{FF2B5EF4-FFF2-40B4-BE49-F238E27FC236}">
                <a16:creationId xmlns:a16="http://schemas.microsoft.com/office/drawing/2014/main" id="{9DD3BE4B-61E3-8CDC-9979-B37AE23152B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54CDE2-4416-4DE1-803B-24595AB34CE2}"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3300" name="Rectangle 6">
            <a:extLst>
              <a:ext uri="{FF2B5EF4-FFF2-40B4-BE49-F238E27FC236}">
                <a16:creationId xmlns:a16="http://schemas.microsoft.com/office/drawing/2014/main" id="{CB569BAE-9C1D-0330-4F37-ADCD0A21B49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3301" name="Rectangle 7">
            <a:extLst>
              <a:ext uri="{FF2B5EF4-FFF2-40B4-BE49-F238E27FC236}">
                <a16:creationId xmlns:a16="http://schemas.microsoft.com/office/drawing/2014/main" id="{056B96AE-5DFC-9D64-2D35-07BF55BB13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D1141AA-E7E7-4D82-BB64-74756F0A4935}" type="slidenum">
              <a:rPr lang="en-US" altLang="en-US">
                <a:latin typeface="Times New Roman" panose="02020603050405020304" pitchFamily="18" charset="0"/>
              </a:rPr>
              <a:pPr/>
              <a:t>91</a:t>
            </a:fld>
            <a:endParaRPr lang="en-US" altLang="en-US">
              <a:latin typeface="Times New Roman" panose="02020603050405020304" pitchFamily="18" charset="0"/>
            </a:endParaRPr>
          </a:p>
        </p:txBody>
      </p:sp>
      <p:sp>
        <p:nvSpPr>
          <p:cNvPr id="183302" name="Rectangle 2">
            <a:extLst>
              <a:ext uri="{FF2B5EF4-FFF2-40B4-BE49-F238E27FC236}">
                <a16:creationId xmlns:a16="http://schemas.microsoft.com/office/drawing/2014/main" id="{74EB02F4-4274-490B-E847-A94C4E6A13B3}"/>
              </a:ext>
            </a:extLst>
          </p:cNvPr>
          <p:cNvSpPr>
            <a:spLocks noGrp="1" noRot="1" noChangeAspect="1" noChangeArrowheads="1" noTextEdit="1"/>
          </p:cNvSpPr>
          <p:nvPr>
            <p:ph type="sldImg"/>
          </p:nvPr>
        </p:nvSpPr>
        <p:spPr>
          <a:ln/>
        </p:spPr>
      </p:sp>
      <p:sp>
        <p:nvSpPr>
          <p:cNvPr id="183303" name="Rectangle 3">
            <a:extLst>
              <a:ext uri="{FF2B5EF4-FFF2-40B4-BE49-F238E27FC236}">
                <a16:creationId xmlns:a16="http://schemas.microsoft.com/office/drawing/2014/main" id="{ECC3F066-77BB-646C-2E8B-8F0210F9D2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9013DF34-A449-F444-E9D3-CCE89C6C1E5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4323" name="Rectangle 3">
            <a:extLst>
              <a:ext uri="{FF2B5EF4-FFF2-40B4-BE49-F238E27FC236}">
                <a16:creationId xmlns:a16="http://schemas.microsoft.com/office/drawing/2014/main" id="{84320457-A21E-0726-2412-1768EDFD068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F17EF0-1710-4E70-B4CD-41CC067CC935}"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4324" name="Rectangle 6">
            <a:extLst>
              <a:ext uri="{FF2B5EF4-FFF2-40B4-BE49-F238E27FC236}">
                <a16:creationId xmlns:a16="http://schemas.microsoft.com/office/drawing/2014/main" id="{6A831104-E829-5D72-B1EB-D6E363CA0EF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4325" name="Rectangle 7">
            <a:extLst>
              <a:ext uri="{FF2B5EF4-FFF2-40B4-BE49-F238E27FC236}">
                <a16:creationId xmlns:a16="http://schemas.microsoft.com/office/drawing/2014/main" id="{24EE41F7-A82C-78B3-6645-38DD00922F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4C8A77-1B85-4237-B6AC-5801379568B7}" type="slidenum">
              <a:rPr lang="en-US" altLang="en-US">
                <a:latin typeface="Times New Roman" panose="02020603050405020304" pitchFamily="18" charset="0"/>
              </a:rPr>
              <a:pPr/>
              <a:t>92</a:t>
            </a:fld>
            <a:endParaRPr lang="en-US" altLang="en-US">
              <a:latin typeface="Times New Roman" panose="02020603050405020304" pitchFamily="18" charset="0"/>
            </a:endParaRPr>
          </a:p>
        </p:txBody>
      </p:sp>
      <p:sp>
        <p:nvSpPr>
          <p:cNvPr id="184326" name="Rectangle 2">
            <a:extLst>
              <a:ext uri="{FF2B5EF4-FFF2-40B4-BE49-F238E27FC236}">
                <a16:creationId xmlns:a16="http://schemas.microsoft.com/office/drawing/2014/main" id="{C99526B3-4D58-58AF-0A78-7E45BD8A0815}"/>
              </a:ext>
            </a:extLst>
          </p:cNvPr>
          <p:cNvSpPr>
            <a:spLocks noGrp="1" noRot="1" noChangeAspect="1" noChangeArrowheads="1" noTextEdit="1"/>
          </p:cNvSpPr>
          <p:nvPr>
            <p:ph type="sldImg"/>
          </p:nvPr>
        </p:nvSpPr>
        <p:spPr>
          <a:ln/>
        </p:spPr>
      </p:sp>
      <p:sp>
        <p:nvSpPr>
          <p:cNvPr id="184327" name="Rectangle 3">
            <a:extLst>
              <a:ext uri="{FF2B5EF4-FFF2-40B4-BE49-F238E27FC236}">
                <a16:creationId xmlns:a16="http://schemas.microsoft.com/office/drawing/2014/main" id="{8601E868-FBD2-75E3-1B94-BDAD7A1F57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0EAD5CD5-BCFF-D845-44B4-7929F62533E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5347" name="Rectangle 3">
            <a:extLst>
              <a:ext uri="{FF2B5EF4-FFF2-40B4-BE49-F238E27FC236}">
                <a16:creationId xmlns:a16="http://schemas.microsoft.com/office/drawing/2014/main" id="{4C089882-86EA-96C8-80B6-F7C20678F24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33D0B5D-1F91-450F-BABB-C6D981B11F2E}"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5348" name="Rectangle 6">
            <a:extLst>
              <a:ext uri="{FF2B5EF4-FFF2-40B4-BE49-F238E27FC236}">
                <a16:creationId xmlns:a16="http://schemas.microsoft.com/office/drawing/2014/main" id="{B88D3C27-745F-2B11-B907-8317FA5B4CC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5349" name="Rectangle 7">
            <a:extLst>
              <a:ext uri="{FF2B5EF4-FFF2-40B4-BE49-F238E27FC236}">
                <a16:creationId xmlns:a16="http://schemas.microsoft.com/office/drawing/2014/main" id="{F6487CA6-F05A-A311-76CA-E5434C99FB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19E486C-8C9B-4429-B492-55FD11C03C96}" type="slidenum">
              <a:rPr lang="en-US" altLang="en-US">
                <a:latin typeface="Times New Roman" panose="02020603050405020304" pitchFamily="18" charset="0"/>
              </a:rPr>
              <a:pPr/>
              <a:t>93</a:t>
            </a:fld>
            <a:endParaRPr lang="en-US" altLang="en-US">
              <a:latin typeface="Times New Roman" panose="02020603050405020304" pitchFamily="18" charset="0"/>
            </a:endParaRPr>
          </a:p>
        </p:txBody>
      </p:sp>
      <p:sp>
        <p:nvSpPr>
          <p:cNvPr id="185350" name="Rectangle 2">
            <a:extLst>
              <a:ext uri="{FF2B5EF4-FFF2-40B4-BE49-F238E27FC236}">
                <a16:creationId xmlns:a16="http://schemas.microsoft.com/office/drawing/2014/main" id="{D2EE7B01-58BD-D770-D95E-A23D9248C8CE}"/>
              </a:ext>
            </a:extLst>
          </p:cNvPr>
          <p:cNvSpPr>
            <a:spLocks noGrp="1" noRot="1" noChangeAspect="1" noChangeArrowheads="1" noTextEdit="1"/>
          </p:cNvSpPr>
          <p:nvPr>
            <p:ph type="sldImg"/>
          </p:nvPr>
        </p:nvSpPr>
        <p:spPr>
          <a:ln/>
        </p:spPr>
      </p:sp>
      <p:sp>
        <p:nvSpPr>
          <p:cNvPr id="185351" name="Rectangle 3">
            <a:extLst>
              <a:ext uri="{FF2B5EF4-FFF2-40B4-BE49-F238E27FC236}">
                <a16:creationId xmlns:a16="http://schemas.microsoft.com/office/drawing/2014/main" id="{FDD2B1E8-297E-32FD-11A8-B18634B135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0DAB0496-B38A-5029-B949-3869C5F5604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6371" name="Rectangle 3">
            <a:extLst>
              <a:ext uri="{FF2B5EF4-FFF2-40B4-BE49-F238E27FC236}">
                <a16:creationId xmlns:a16="http://schemas.microsoft.com/office/drawing/2014/main" id="{8F52EBE8-E753-B9F3-9B82-0B381357C9F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3857A75-A25A-4A8E-A217-D3DE345FF338}"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6372" name="Rectangle 6">
            <a:extLst>
              <a:ext uri="{FF2B5EF4-FFF2-40B4-BE49-F238E27FC236}">
                <a16:creationId xmlns:a16="http://schemas.microsoft.com/office/drawing/2014/main" id="{74A5D910-1955-B4AB-7FDE-F97AF238248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6373" name="Rectangle 7">
            <a:extLst>
              <a:ext uri="{FF2B5EF4-FFF2-40B4-BE49-F238E27FC236}">
                <a16:creationId xmlns:a16="http://schemas.microsoft.com/office/drawing/2014/main" id="{04487D55-3400-BD86-41D3-65DD807527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88D6003-9BDB-4374-82F1-EDECC9F284A3}" type="slidenum">
              <a:rPr lang="en-US" altLang="en-US">
                <a:latin typeface="Times New Roman" panose="02020603050405020304" pitchFamily="18" charset="0"/>
              </a:rPr>
              <a:pPr/>
              <a:t>94</a:t>
            </a:fld>
            <a:endParaRPr lang="en-US" altLang="en-US">
              <a:latin typeface="Times New Roman" panose="02020603050405020304" pitchFamily="18" charset="0"/>
            </a:endParaRPr>
          </a:p>
        </p:txBody>
      </p:sp>
      <p:sp>
        <p:nvSpPr>
          <p:cNvPr id="186374" name="Rectangle 2">
            <a:extLst>
              <a:ext uri="{FF2B5EF4-FFF2-40B4-BE49-F238E27FC236}">
                <a16:creationId xmlns:a16="http://schemas.microsoft.com/office/drawing/2014/main" id="{CEF7EB68-8F37-A6C1-FDBC-47AB79F4839B}"/>
              </a:ext>
            </a:extLst>
          </p:cNvPr>
          <p:cNvSpPr>
            <a:spLocks noGrp="1" noRot="1" noChangeAspect="1" noChangeArrowheads="1" noTextEdit="1"/>
          </p:cNvSpPr>
          <p:nvPr>
            <p:ph type="sldImg"/>
          </p:nvPr>
        </p:nvSpPr>
        <p:spPr>
          <a:ln/>
        </p:spPr>
      </p:sp>
      <p:sp>
        <p:nvSpPr>
          <p:cNvPr id="186375" name="Rectangle 3">
            <a:extLst>
              <a:ext uri="{FF2B5EF4-FFF2-40B4-BE49-F238E27FC236}">
                <a16:creationId xmlns:a16="http://schemas.microsoft.com/office/drawing/2014/main" id="{8D9A720E-BA1B-A2FA-1290-8BB39DA57D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50FD56A2-68A5-A83F-233A-BCA98958C20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7395" name="Rectangle 3">
            <a:extLst>
              <a:ext uri="{FF2B5EF4-FFF2-40B4-BE49-F238E27FC236}">
                <a16:creationId xmlns:a16="http://schemas.microsoft.com/office/drawing/2014/main" id="{D4449679-6631-8C20-6EEA-DA098372655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98B0B9A-389A-4EA8-AD67-98A4ED42FEDF}"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7396" name="Rectangle 6">
            <a:extLst>
              <a:ext uri="{FF2B5EF4-FFF2-40B4-BE49-F238E27FC236}">
                <a16:creationId xmlns:a16="http://schemas.microsoft.com/office/drawing/2014/main" id="{6B3C40FA-94FD-C74A-798D-BD757A05EB5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7397" name="Rectangle 7">
            <a:extLst>
              <a:ext uri="{FF2B5EF4-FFF2-40B4-BE49-F238E27FC236}">
                <a16:creationId xmlns:a16="http://schemas.microsoft.com/office/drawing/2014/main" id="{4C65CF32-085C-5BA9-8803-E0BC961DB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FB4E2C-5337-41C2-83A5-0EB6E578F6E5}" type="slidenum">
              <a:rPr lang="en-US" altLang="en-US">
                <a:latin typeface="Times New Roman" panose="02020603050405020304" pitchFamily="18" charset="0"/>
              </a:rPr>
              <a:pPr/>
              <a:t>95</a:t>
            </a:fld>
            <a:endParaRPr lang="en-US" altLang="en-US">
              <a:latin typeface="Times New Roman" panose="02020603050405020304" pitchFamily="18" charset="0"/>
            </a:endParaRPr>
          </a:p>
        </p:txBody>
      </p:sp>
      <p:sp>
        <p:nvSpPr>
          <p:cNvPr id="187398" name="Rectangle 2">
            <a:extLst>
              <a:ext uri="{FF2B5EF4-FFF2-40B4-BE49-F238E27FC236}">
                <a16:creationId xmlns:a16="http://schemas.microsoft.com/office/drawing/2014/main" id="{65EE40C7-3C0B-334A-0CB1-8DDDE1C30224}"/>
              </a:ext>
            </a:extLst>
          </p:cNvPr>
          <p:cNvSpPr>
            <a:spLocks noGrp="1" noRot="1" noChangeAspect="1" noChangeArrowheads="1" noTextEdit="1"/>
          </p:cNvSpPr>
          <p:nvPr>
            <p:ph type="sldImg"/>
          </p:nvPr>
        </p:nvSpPr>
        <p:spPr>
          <a:ln/>
        </p:spPr>
      </p:sp>
      <p:sp>
        <p:nvSpPr>
          <p:cNvPr id="187399" name="Rectangle 3">
            <a:extLst>
              <a:ext uri="{FF2B5EF4-FFF2-40B4-BE49-F238E27FC236}">
                <a16:creationId xmlns:a16="http://schemas.microsoft.com/office/drawing/2014/main" id="{AB4150EA-0F56-8794-EC14-3A3CCC4449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D13E3439-625E-10B4-4089-A0C6D047087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8419" name="Rectangle 3">
            <a:extLst>
              <a:ext uri="{FF2B5EF4-FFF2-40B4-BE49-F238E27FC236}">
                <a16:creationId xmlns:a16="http://schemas.microsoft.com/office/drawing/2014/main" id="{398E1F99-362A-2573-ADB2-CDCC2D5DB4E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959C18D-9954-4907-9128-19155E921397}"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8420" name="Rectangle 6">
            <a:extLst>
              <a:ext uri="{FF2B5EF4-FFF2-40B4-BE49-F238E27FC236}">
                <a16:creationId xmlns:a16="http://schemas.microsoft.com/office/drawing/2014/main" id="{11DC6113-858D-0EDA-D03F-A9DD8305914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8421" name="Rectangle 7">
            <a:extLst>
              <a:ext uri="{FF2B5EF4-FFF2-40B4-BE49-F238E27FC236}">
                <a16:creationId xmlns:a16="http://schemas.microsoft.com/office/drawing/2014/main" id="{4D9AA7EA-44FF-2B15-6974-9E1198209A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5290010-D947-402B-ADF0-56B949D2D8D1}" type="slidenum">
              <a:rPr lang="en-US" altLang="en-US">
                <a:latin typeface="Times New Roman" panose="02020603050405020304" pitchFamily="18" charset="0"/>
              </a:rPr>
              <a:pPr/>
              <a:t>97</a:t>
            </a:fld>
            <a:endParaRPr lang="en-US" altLang="en-US">
              <a:latin typeface="Times New Roman" panose="02020603050405020304" pitchFamily="18" charset="0"/>
            </a:endParaRPr>
          </a:p>
        </p:txBody>
      </p:sp>
      <p:sp>
        <p:nvSpPr>
          <p:cNvPr id="188422" name="Rectangle 2">
            <a:extLst>
              <a:ext uri="{FF2B5EF4-FFF2-40B4-BE49-F238E27FC236}">
                <a16:creationId xmlns:a16="http://schemas.microsoft.com/office/drawing/2014/main" id="{1001BD5B-E978-DE89-0B72-377C234CDCE8}"/>
              </a:ext>
            </a:extLst>
          </p:cNvPr>
          <p:cNvSpPr>
            <a:spLocks noGrp="1" noRot="1" noChangeAspect="1" noChangeArrowheads="1" noTextEdit="1"/>
          </p:cNvSpPr>
          <p:nvPr>
            <p:ph type="sldImg"/>
          </p:nvPr>
        </p:nvSpPr>
        <p:spPr>
          <a:ln/>
        </p:spPr>
      </p:sp>
      <p:sp>
        <p:nvSpPr>
          <p:cNvPr id="188423" name="Rectangle 3">
            <a:extLst>
              <a:ext uri="{FF2B5EF4-FFF2-40B4-BE49-F238E27FC236}">
                <a16:creationId xmlns:a16="http://schemas.microsoft.com/office/drawing/2014/main" id="{05A32955-BC09-154D-EE8D-DDD8590EAB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2ECD6753-C426-A23A-D1E2-9AF7C79CB8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9443" name="Rectangle 3">
            <a:extLst>
              <a:ext uri="{FF2B5EF4-FFF2-40B4-BE49-F238E27FC236}">
                <a16:creationId xmlns:a16="http://schemas.microsoft.com/office/drawing/2014/main" id="{88B39A7E-141B-D6FF-61DB-BC3BA650D80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FCFDA67-3892-48C0-9551-3E4B9CC40066}"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89444" name="Rectangle 6">
            <a:extLst>
              <a:ext uri="{FF2B5EF4-FFF2-40B4-BE49-F238E27FC236}">
                <a16:creationId xmlns:a16="http://schemas.microsoft.com/office/drawing/2014/main" id="{0C7544AE-638E-E25A-9CEF-9F10314D743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9445" name="Rectangle 7">
            <a:extLst>
              <a:ext uri="{FF2B5EF4-FFF2-40B4-BE49-F238E27FC236}">
                <a16:creationId xmlns:a16="http://schemas.microsoft.com/office/drawing/2014/main" id="{CE88AC87-2E72-82EB-F24C-5B36B09BD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825C42D-B05F-4E1E-A3E7-2DECFB8F2DF4}" type="slidenum">
              <a:rPr lang="en-US" altLang="en-US">
                <a:latin typeface="Times New Roman" panose="02020603050405020304" pitchFamily="18" charset="0"/>
              </a:rPr>
              <a:pPr/>
              <a:t>98</a:t>
            </a:fld>
            <a:endParaRPr lang="en-US" altLang="en-US">
              <a:latin typeface="Times New Roman" panose="02020603050405020304" pitchFamily="18" charset="0"/>
            </a:endParaRPr>
          </a:p>
        </p:txBody>
      </p:sp>
      <p:sp>
        <p:nvSpPr>
          <p:cNvPr id="189446" name="Rectangle 2">
            <a:extLst>
              <a:ext uri="{FF2B5EF4-FFF2-40B4-BE49-F238E27FC236}">
                <a16:creationId xmlns:a16="http://schemas.microsoft.com/office/drawing/2014/main" id="{5050C0D1-1ABF-045E-59FF-3D31931DA850}"/>
              </a:ext>
            </a:extLst>
          </p:cNvPr>
          <p:cNvSpPr>
            <a:spLocks noGrp="1" noRot="1" noChangeAspect="1" noChangeArrowheads="1" noTextEdit="1"/>
          </p:cNvSpPr>
          <p:nvPr>
            <p:ph type="sldImg"/>
          </p:nvPr>
        </p:nvSpPr>
        <p:spPr>
          <a:ln/>
        </p:spPr>
      </p:sp>
      <p:sp>
        <p:nvSpPr>
          <p:cNvPr id="189447" name="Rectangle 3">
            <a:extLst>
              <a:ext uri="{FF2B5EF4-FFF2-40B4-BE49-F238E27FC236}">
                <a16:creationId xmlns:a16="http://schemas.microsoft.com/office/drawing/2014/main" id="{D2599062-4C1B-7A19-F832-5E6AA1EA3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6CEB46CA-E0ED-5983-941F-03652FD7DF6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90467" name="Rectangle 3">
            <a:extLst>
              <a:ext uri="{FF2B5EF4-FFF2-40B4-BE49-F238E27FC236}">
                <a16:creationId xmlns:a16="http://schemas.microsoft.com/office/drawing/2014/main" id="{DDC80AAC-6954-1161-8C8B-D6137304C50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2162FAF-8634-4D0E-B5E9-82EA37AE7166}"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90468" name="Rectangle 6">
            <a:extLst>
              <a:ext uri="{FF2B5EF4-FFF2-40B4-BE49-F238E27FC236}">
                <a16:creationId xmlns:a16="http://schemas.microsoft.com/office/drawing/2014/main" id="{65405BD7-2636-789D-5653-B89D2FA139B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0469" name="Rectangle 7">
            <a:extLst>
              <a:ext uri="{FF2B5EF4-FFF2-40B4-BE49-F238E27FC236}">
                <a16:creationId xmlns:a16="http://schemas.microsoft.com/office/drawing/2014/main" id="{86B3DBF7-29E1-DC22-680C-BAFB61135D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E6A3185-17C6-49A1-B84E-DE8BCD7EEE61}" type="slidenum">
              <a:rPr lang="en-US" altLang="en-US">
                <a:latin typeface="Times New Roman" panose="02020603050405020304" pitchFamily="18" charset="0"/>
              </a:rPr>
              <a:pPr/>
              <a:t>99</a:t>
            </a:fld>
            <a:endParaRPr lang="en-US" altLang="en-US">
              <a:latin typeface="Times New Roman" panose="02020603050405020304" pitchFamily="18" charset="0"/>
            </a:endParaRPr>
          </a:p>
        </p:txBody>
      </p:sp>
      <p:sp>
        <p:nvSpPr>
          <p:cNvPr id="190470" name="Rectangle 2">
            <a:extLst>
              <a:ext uri="{FF2B5EF4-FFF2-40B4-BE49-F238E27FC236}">
                <a16:creationId xmlns:a16="http://schemas.microsoft.com/office/drawing/2014/main" id="{5B239EEA-9E1F-039A-D06C-6E2E9614FC98}"/>
              </a:ext>
            </a:extLst>
          </p:cNvPr>
          <p:cNvSpPr>
            <a:spLocks noGrp="1" noRot="1" noChangeAspect="1" noChangeArrowheads="1" noTextEdit="1"/>
          </p:cNvSpPr>
          <p:nvPr>
            <p:ph type="sldImg"/>
          </p:nvPr>
        </p:nvSpPr>
        <p:spPr>
          <a:ln/>
        </p:spPr>
      </p:sp>
      <p:sp>
        <p:nvSpPr>
          <p:cNvPr id="190471" name="Rectangle 3">
            <a:extLst>
              <a:ext uri="{FF2B5EF4-FFF2-40B4-BE49-F238E27FC236}">
                <a16:creationId xmlns:a16="http://schemas.microsoft.com/office/drawing/2014/main" id="{0EF542C6-16A3-AC6F-8EF9-738ACAFB3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C64A8038-CC01-D856-7C2E-AB383DE665B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91491" name="Rectangle 3">
            <a:extLst>
              <a:ext uri="{FF2B5EF4-FFF2-40B4-BE49-F238E27FC236}">
                <a16:creationId xmlns:a16="http://schemas.microsoft.com/office/drawing/2014/main" id="{09BF0FB7-4523-3E62-2D36-FDE2E9265F2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91A875D-B985-405B-B0D5-77FE91F12DFC}"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91492" name="Rectangle 6">
            <a:extLst>
              <a:ext uri="{FF2B5EF4-FFF2-40B4-BE49-F238E27FC236}">
                <a16:creationId xmlns:a16="http://schemas.microsoft.com/office/drawing/2014/main" id="{175C524A-38CA-45F7-B90F-6652A5A1617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1493" name="Rectangle 7">
            <a:extLst>
              <a:ext uri="{FF2B5EF4-FFF2-40B4-BE49-F238E27FC236}">
                <a16:creationId xmlns:a16="http://schemas.microsoft.com/office/drawing/2014/main" id="{C79C3AA7-BEDD-655B-7D65-9BF4AF1E4A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31E7C4C-DAD1-4036-8D5E-44D7B8CD96FB}" type="slidenum">
              <a:rPr lang="en-US" altLang="en-US">
                <a:latin typeface="Times New Roman" panose="02020603050405020304" pitchFamily="18" charset="0"/>
              </a:rPr>
              <a:pPr/>
              <a:t>100</a:t>
            </a:fld>
            <a:endParaRPr lang="en-US" altLang="en-US">
              <a:latin typeface="Times New Roman" panose="02020603050405020304" pitchFamily="18" charset="0"/>
            </a:endParaRPr>
          </a:p>
        </p:txBody>
      </p:sp>
      <p:sp>
        <p:nvSpPr>
          <p:cNvPr id="191494" name="Rectangle 2">
            <a:extLst>
              <a:ext uri="{FF2B5EF4-FFF2-40B4-BE49-F238E27FC236}">
                <a16:creationId xmlns:a16="http://schemas.microsoft.com/office/drawing/2014/main" id="{A741D509-FF4E-BCE9-926F-5B94DC3A4AEA}"/>
              </a:ext>
            </a:extLst>
          </p:cNvPr>
          <p:cNvSpPr>
            <a:spLocks noGrp="1" noRot="1" noChangeAspect="1" noChangeArrowheads="1" noTextEdit="1"/>
          </p:cNvSpPr>
          <p:nvPr>
            <p:ph type="sldImg"/>
          </p:nvPr>
        </p:nvSpPr>
        <p:spPr>
          <a:ln/>
        </p:spPr>
      </p:sp>
      <p:sp>
        <p:nvSpPr>
          <p:cNvPr id="191495" name="Rectangle 3">
            <a:extLst>
              <a:ext uri="{FF2B5EF4-FFF2-40B4-BE49-F238E27FC236}">
                <a16:creationId xmlns:a16="http://schemas.microsoft.com/office/drawing/2014/main" id="{B3D14911-8283-F6CB-DFC8-6D2CA27C4C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D74D1659-04C5-7065-3881-1DC6D6D1BED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4627" name="Rectangle 3">
            <a:extLst>
              <a:ext uri="{FF2B5EF4-FFF2-40B4-BE49-F238E27FC236}">
                <a16:creationId xmlns:a16="http://schemas.microsoft.com/office/drawing/2014/main" id="{D926AFB1-4026-779F-F838-A8B7BB1D16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18E6FBC-8FB6-4C4A-8369-91B34D8FCD7C}"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54628" name="Rectangle 6">
            <a:extLst>
              <a:ext uri="{FF2B5EF4-FFF2-40B4-BE49-F238E27FC236}">
                <a16:creationId xmlns:a16="http://schemas.microsoft.com/office/drawing/2014/main" id="{DA41A642-0E47-4BF9-D746-342D8518D28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4629" name="Rectangle 7">
            <a:extLst>
              <a:ext uri="{FF2B5EF4-FFF2-40B4-BE49-F238E27FC236}">
                <a16:creationId xmlns:a16="http://schemas.microsoft.com/office/drawing/2014/main" id="{F6024FD4-4802-38F4-E14D-D883A6F7AD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AD2F634-F067-4C35-8918-911DB18533F1}"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154630" name="Rectangle 2">
            <a:extLst>
              <a:ext uri="{FF2B5EF4-FFF2-40B4-BE49-F238E27FC236}">
                <a16:creationId xmlns:a16="http://schemas.microsoft.com/office/drawing/2014/main" id="{26910406-9F6C-E4E5-9E37-7A5B88097ADF}"/>
              </a:ext>
            </a:extLst>
          </p:cNvPr>
          <p:cNvSpPr>
            <a:spLocks noGrp="1" noRot="1" noChangeAspect="1" noChangeArrowheads="1" noTextEdit="1"/>
          </p:cNvSpPr>
          <p:nvPr>
            <p:ph type="sldImg"/>
          </p:nvPr>
        </p:nvSpPr>
        <p:spPr>
          <a:ln/>
        </p:spPr>
      </p:sp>
      <p:sp>
        <p:nvSpPr>
          <p:cNvPr id="154631" name="Rectangle 3">
            <a:extLst>
              <a:ext uri="{FF2B5EF4-FFF2-40B4-BE49-F238E27FC236}">
                <a16:creationId xmlns:a16="http://schemas.microsoft.com/office/drawing/2014/main" id="{DA38A53E-67D5-502F-F770-22D9A106F3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3730788A-6503-A5FB-3B4B-BE236E725A8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92515" name="Rectangle 3">
            <a:extLst>
              <a:ext uri="{FF2B5EF4-FFF2-40B4-BE49-F238E27FC236}">
                <a16:creationId xmlns:a16="http://schemas.microsoft.com/office/drawing/2014/main" id="{BE9AAD5E-C8F4-6E4D-0A5C-06AFB51F05A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048A785-2387-419B-906C-42AC0175582A}"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92516" name="Rectangle 6">
            <a:extLst>
              <a:ext uri="{FF2B5EF4-FFF2-40B4-BE49-F238E27FC236}">
                <a16:creationId xmlns:a16="http://schemas.microsoft.com/office/drawing/2014/main" id="{3DC93A68-A13F-4DED-A085-6E1DA8548A0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2517" name="Rectangle 7">
            <a:extLst>
              <a:ext uri="{FF2B5EF4-FFF2-40B4-BE49-F238E27FC236}">
                <a16:creationId xmlns:a16="http://schemas.microsoft.com/office/drawing/2014/main" id="{B4959F34-D0EA-EF27-0C85-36E2A599A0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F574A61-CE24-4E87-B733-F9E4E013AE39}" type="slidenum">
              <a:rPr lang="en-US" altLang="en-US">
                <a:latin typeface="Times New Roman" panose="02020603050405020304" pitchFamily="18" charset="0"/>
              </a:rPr>
              <a:pPr/>
              <a:t>101</a:t>
            </a:fld>
            <a:endParaRPr lang="en-US" altLang="en-US">
              <a:latin typeface="Times New Roman" panose="02020603050405020304" pitchFamily="18" charset="0"/>
            </a:endParaRPr>
          </a:p>
        </p:txBody>
      </p:sp>
      <p:sp>
        <p:nvSpPr>
          <p:cNvPr id="192518" name="Rectangle 2">
            <a:extLst>
              <a:ext uri="{FF2B5EF4-FFF2-40B4-BE49-F238E27FC236}">
                <a16:creationId xmlns:a16="http://schemas.microsoft.com/office/drawing/2014/main" id="{9C9E8C97-C082-58A6-7881-39EAA5BD0198}"/>
              </a:ext>
            </a:extLst>
          </p:cNvPr>
          <p:cNvSpPr>
            <a:spLocks noGrp="1" noRot="1" noChangeAspect="1" noChangeArrowheads="1" noTextEdit="1"/>
          </p:cNvSpPr>
          <p:nvPr>
            <p:ph type="sldImg"/>
          </p:nvPr>
        </p:nvSpPr>
        <p:spPr>
          <a:ln/>
        </p:spPr>
      </p:sp>
      <p:sp>
        <p:nvSpPr>
          <p:cNvPr id="192519" name="Rectangle 3">
            <a:extLst>
              <a:ext uri="{FF2B5EF4-FFF2-40B4-BE49-F238E27FC236}">
                <a16:creationId xmlns:a16="http://schemas.microsoft.com/office/drawing/2014/main" id="{4BCAA487-C544-BDA7-F18B-1ACDFCAF25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700E112-D6DC-13C8-E8E4-6BAA1CEC903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5651" name="Rectangle 3">
            <a:extLst>
              <a:ext uri="{FF2B5EF4-FFF2-40B4-BE49-F238E27FC236}">
                <a16:creationId xmlns:a16="http://schemas.microsoft.com/office/drawing/2014/main" id="{D0798337-D162-0EAE-BB0B-85F74525B76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C7D0C78-CC68-4161-99E7-99B786A69642}"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55652" name="Rectangle 6">
            <a:extLst>
              <a:ext uri="{FF2B5EF4-FFF2-40B4-BE49-F238E27FC236}">
                <a16:creationId xmlns:a16="http://schemas.microsoft.com/office/drawing/2014/main" id="{84EBA7CA-730A-2FE1-CA53-4FDFF0FF66D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5653" name="Rectangle 7">
            <a:extLst>
              <a:ext uri="{FF2B5EF4-FFF2-40B4-BE49-F238E27FC236}">
                <a16:creationId xmlns:a16="http://schemas.microsoft.com/office/drawing/2014/main" id="{3BE44B11-BD6A-54D8-0D4D-94B7641AAA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934217B-5BF5-4D1D-9838-2D2A0CB488C0}"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155654" name="Rectangle 2">
            <a:extLst>
              <a:ext uri="{FF2B5EF4-FFF2-40B4-BE49-F238E27FC236}">
                <a16:creationId xmlns:a16="http://schemas.microsoft.com/office/drawing/2014/main" id="{D4C494E0-E89F-C1C4-1F96-AF962B38A42F}"/>
              </a:ext>
            </a:extLst>
          </p:cNvPr>
          <p:cNvSpPr>
            <a:spLocks noGrp="1" noRot="1" noChangeAspect="1" noChangeArrowheads="1" noTextEdit="1"/>
          </p:cNvSpPr>
          <p:nvPr>
            <p:ph type="sldImg"/>
          </p:nvPr>
        </p:nvSpPr>
        <p:spPr>
          <a:ln/>
        </p:spPr>
      </p:sp>
      <p:sp>
        <p:nvSpPr>
          <p:cNvPr id="155655" name="Rectangle 3">
            <a:extLst>
              <a:ext uri="{FF2B5EF4-FFF2-40B4-BE49-F238E27FC236}">
                <a16:creationId xmlns:a16="http://schemas.microsoft.com/office/drawing/2014/main" id="{43041456-C538-4716-A608-40DDD986CA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BCD926FA-F09A-2E57-13D5-52C1C582085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6675" name="Rectangle 3">
            <a:extLst>
              <a:ext uri="{FF2B5EF4-FFF2-40B4-BE49-F238E27FC236}">
                <a16:creationId xmlns:a16="http://schemas.microsoft.com/office/drawing/2014/main" id="{7AD4EADA-81AD-1F29-9331-955593787F9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3FF571F-0468-442D-9B34-84D6B18D3BAF}"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56676" name="Rectangle 6">
            <a:extLst>
              <a:ext uri="{FF2B5EF4-FFF2-40B4-BE49-F238E27FC236}">
                <a16:creationId xmlns:a16="http://schemas.microsoft.com/office/drawing/2014/main" id="{4180A419-BA90-23FC-0EB8-C67983E3203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6677" name="Rectangle 7">
            <a:extLst>
              <a:ext uri="{FF2B5EF4-FFF2-40B4-BE49-F238E27FC236}">
                <a16:creationId xmlns:a16="http://schemas.microsoft.com/office/drawing/2014/main" id="{35552596-DC4D-8795-5346-ADAD21B03D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EF18AB9-82B0-46FC-A4B5-3DE273EC871C}"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156678" name="Rectangle 2">
            <a:extLst>
              <a:ext uri="{FF2B5EF4-FFF2-40B4-BE49-F238E27FC236}">
                <a16:creationId xmlns:a16="http://schemas.microsoft.com/office/drawing/2014/main" id="{D5D226AD-AA72-AB41-2355-56A84976E06E}"/>
              </a:ext>
            </a:extLst>
          </p:cNvPr>
          <p:cNvSpPr>
            <a:spLocks noGrp="1" noRot="1" noChangeAspect="1" noChangeArrowheads="1" noTextEdit="1"/>
          </p:cNvSpPr>
          <p:nvPr>
            <p:ph type="sldImg"/>
          </p:nvPr>
        </p:nvSpPr>
        <p:spPr>
          <a:ln/>
        </p:spPr>
      </p:sp>
      <p:sp>
        <p:nvSpPr>
          <p:cNvPr id="156679" name="Rectangle 3">
            <a:extLst>
              <a:ext uri="{FF2B5EF4-FFF2-40B4-BE49-F238E27FC236}">
                <a16:creationId xmlns:a16="http://schemas.microsoft.com/office/drawing/2014/main" id="{28828852-ABB1-4AC3-EA97-3546C53A0A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25FFE3BD-CFA6-5E86-1998-A8EC874AB06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7699" name="Rectangle 3">
            <a:extLst>
              <a:ext uri="{FF2B5EF4-FFF2-40B4-BE49-F238E27FC236}">
                <a16:creationId xmlns:a16="http://schemas.microsoft.com/office/drawing/2014/main" id="{2A85A894-70B2-9C10-EF9F-623B5F485E6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3242017-4FD4-4C2C-94CD-C893E492EC5E}"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57700" name="Rectangle 6">
            <a:extLst>
              <a:ext uri="{FF2B5EF4-FFF2-40B4-BE49-F238E27FC236}">
                <a16:creationId xmlns:a16="http://schemas.microsoft.com/office/drawing/2014/main" id="{E818D08C-B168-A411-BF0E-1FA62BE046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7701" name="Rectangle 7">
            <a:extLst>
              <a:ext uri="{FF2B5EF4-FFF2-40B4-BE49-F238E27FC236}">
                <a16:creationId xmlns:a16="http://schemas.microsoft.com/office/drawing/2014/main" id="{176450D0-7509-F65A-720C-517B4AD4AE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D4FFF60-E31B-4DC2-AAD9-9F46AC6D1FA0}"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157702" name="Rectangle 2">
            <a:extLst>
              <a:ext uri="{FF2B5EF4-FFF2-40B4-BE49-F238E27FC236}">
                <a16:creationId xmlns:a16="http://schemas.microsoft.com/office/drawing/2014/main" id="{309C4FC4-9749-C854-F356-105D714EB49D}"/>
              </a:ext>
            </a:extLst>
          </p:cNvPr>
          <p:cNvSpPr>
            <a:spLocks noGrp="1" noRot="1" noChangeAspect="1" noChangeArrowheads="1" noTextEdit="1"/>
          </p:cNvSpPr>
          <p:nvPr>
            <p:ph type="sldImg"/>
          </p:nvPr>
        </p:nvSpPr>
        <p:spPr>
          <a:ln/>
        </p:spPr>
      </p:sp>
      <p:sp>
        <p:nvSpPr>
          <p:cNvPr id="157703" name="Rectangle 3">
            <a:extLst>
              <a:ext uri="{FF2B5EF4-FFF2-40B4-BE49-F238E27FC236}">
                <a16:creationId xmlns:a16="http://schemas.microsoft.com/office/drawing/2014/main" id="{1B6ECBC5-7490-39E5-3A41-155A148C0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0" i="0" dirty="0">
                <a:solidFill>
                  <a:srgbClr val="282829"/>
                </a:solidFill>
                <a:effectLst/>
                <a:latin typeface="-apple-system"/>
              </a:rPr>
              <a:t>The idea is that you use LL to load the value stored at a memory location into a register, modify it however you like there, and subsequently write it back to the same place using SC. SC will only overwrite the value in memory with your modified one if no other processor has altered it while you were working on the copy in the register. </a:t>
            </a:r>
            <a:r>
              <a:rPr lang="en-GB" b="0" i="0">
                <a:solidFill>
                  <a:srgbClr val="282829"/>
                </a:solidFill>
                <a:effectLst/>
                <a:latin typeface="-apple-system"/>
              </a:rPr>
              <a:t>It has the side-effect of setting a status flag to indicate whether or not it was successful.</a:t>
            </a:r>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A8173452-253F-5A02-4D85-7A0FA55D0AF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8723" name="Rectangle 3">
            <a:extLst>
              <a:ext uri="{FF2B5EF4-FFF2-40B4-BE49-F238E27FC236}">
                <a16:creationId xmlns:a16="http://schemas.microsoft.com/office/drawing/2014/main" id="{A8BA8F78-B040-4DB0-18AC-DE2C87BC5DE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402B045-26FD-44CD-A541-1812028B5029}"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58724" name="Rectangle 6">
            <a:extLst>
              <a:ext uri="{FF2B5EF4-FFF2-40B4-BE49-F238E27FC236}">
                <a16:creationId xmlns:a16="http://schemas.microsoft.com/office/drawing/2014/main" id="{DC575185-5995-3737-4C6A-DBEE7186364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8725" name="Rectangle 7">
            <a:extLst>
              <a:ext uri="{FF2B5EF4-FFF2-40B4-BE49-F238E27FC236}">
                <a16:creationId xmlns:a16="http://schemas.microsoft.com/office/drawing/2014/main" id="{0A173382-E42C-5D4E-6699-59E78D9D4C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B90762-CF3F-42DA-BF2F-4C200CF1559C}" type="slidenum">
              <a:rPr lang="en-US" altLang="en-US">
                <a:latin typeface="Times New Roman" panose="02020603050405020304" pitchFamily="18" charset="0"/>
              </a:rPr>
              <a:pPr/>
              <a:t>60</a:t>
            </a:fld>
            <a:endParaRPr lang="en-US" altLang="en-US">
              <a:latin typeface="Times New Roman" panose="02020603050405020304" pitchFamily="18" charset="0"/>
            </a:endParaRPr>
          </a:p>
        </p:txBody>
      </p:sp>
      <p:sp>
        <p:nvSpPr>
          <p:cNvPr id="158726" name="Rectangle 2">
            <a:extLst>
              <a:ext uri="{FF2B5EF4-FFF2-40B4-BE49-F238E27FC236}">
                <a16:creationId xmlns:a16="http://schemas.microsoft.com/office/drawing/2014/main" id="{E8B0C06C-7B60-D167-4650-311E26B82000}"/>
              </a:ext>
            </a:extLst>
          </p:cNvPr>
          <p:cNvSpPr>
            <a:spLocks noGrp="1" noRot="1" noChangeAspect="1" noChangeArrowheads="1" noTextEdit="1"/>
          </p:cNvSpPr>
          <p:nvPr>
            <p:ph type="sldImg"/>
          </p:nvPr>
        </p:nvSpPr>
        <p:spPr>
          <a:ln/>
        </p:spPr>
      </p:sp>
      <p:sp>
        <p:nvSpPr>
          <p:cNvPr id="158727" name="Rectangle 3">
            <a:extLst>
              <a:ext uri="{FF2B5EF4-FFF2-40B4-BE49-F238E27FC236}">
                <a16:creationId xmlns:a16="http://schemas.microsoft.com/office/drawing/2014/main" id="{73FC0584-FAC5-3273-3770-7377EB0579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D4E4DABA-7C99-896C-71B8-278DA4C839D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9747" name="Rectangle 3">
            <a:extLst>
              <a:ext uri="{FF2B5EF4-FFF2-40B4-BE49-F238E27FC236}">
                <a16:creationId xmlns:a16="http://schemas.microsoft.com/office/drawing/2014/main" id="{D7378522-15CD-24E4-70E4-B5D4463FD27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7FA3B6-F020-4D08-89B8-6C25B441D66E}" type="datetime3">
              <a:rPr lang="en-US" altLang="en-US" smtClean="0">
                <a:latin typeface="Times New Roman" panose="02020603050405020304" pitchFamily="18" charset="0"/>
              </a:rPr>
              <a:pPr/>
              <a:t>13 September 2024</a:t>
            </a:fld>
            <a:endParaRPr lang="en-US" altLang="en-US">
              <a:latin typeface="Times New Roman" panose="02020603050405020304" pitchFamily="18" charset="0"/>
            </a:endParaRPr>
          </a:p>
        </p:txBody>
      </p:sp>
      <p:sp>
        <p:nvSpPr>
          <p:cNvPr id="159748" name="Rectangle 6">
            <a:extLst>
              <a:ext uri="{FF2B5EF4-FFF2-40B4-BE49-F238E27FC236}">
                <a16:creationId xmlns:a16="http://schemas.microsoft.com/office/drawing/2014/main" id="{9A08D049-21F0-EA88-FF45-AAAE3734B48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9749" name="Rectangle 7">
            <a:extLst>
              <a:ext uri="{FF2B5EF4-FFF2-40B4-BE49-F238E27FC236}">
                <a16:creationId xmlns:a16="http://schemas.microsoft.com/office/drawing/2014/main" id="{C10E64E2-1A1B-5D82-75B2-17F89A3D6D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ECB3D1A-AEE1-469F-9B01-4901D4198A1B}"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159750" name="Rectangle 2">
            <a:extLst>
              <a:ext uri="{FF2B5EF4-FFF2-40B4-BE49-F238E27FC236}">
                <a16:creationId xmlns:a16="http://schemas.microsoft.com/office/drawing/2014/main" id="{4520E42D-BE7D-E23F-4D22-F9B88F2A7EE5}"/>
              </a:ext>
            </a:extLst>
          </p:cNvPr>
          <p:cNvSpPr>
            <a:spLocks noGrp="1" noRot="1" noChangeAspect="1" noChangeArrowheads="1" noTextEdit="1"/>
          </p:cNvSpPr>
          <p:nvPr>
            <p:ph type="sldImg"/>
          </p:nvPr>
        </p:nvSpPr>
        <p:spPr>
          <a:ln/>
        </p:spPr>
      </p:sp>
      <p:sp>
        <p:nvSpPr>
          <p:cNvPr id="159751" name="Rectangle 3">
            <a:extLst>
              <a:ext uri="{FF2B5EF4-FFF2-40B4-BE49-F238E27FC236}">
                <a16:creationId xmlns:a16="http://schemas.microsoft.com/office/drawing/2014/main" id="{5DF0AB91-8736-0F53-9F20-878144ABB9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EE7111C-B0F8-40AC-B39D-138D3B33917F}" type="slidenum">
              <a:rPr lang="es-ES" altLang="en-US"/>
              <a:pPr>
                <a:defRPr/>
              </a:pPr>
              <a:t>‹#›</a:t>
            </a:fld>
            <a:endParaRPr lang="es-ES" altLang="en-US"/>
          </a:p>
        </p:txBody>
      </p:sp>
    </p:spTree>
    <p:extLst>
      <p:ext uri="{BB962C8B-B14F-4D97-AF65-F5344CB8AC3E}">
        <p14:creationId xmlns:p14="http://schemas.microsoft.com/office/powerpoint/2010/main" val="82087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FF4C4EB-F2AB-4ABF-96FD-EF5695D5EF3F}" type="slidenum">
              <a:rPr lang="es-ES" altLang="en-US"/>
              <a:pPr>
                <a:defRPr/>
              </a:pPr>
              <a:t>‹#›</a:t>
            </a:fld>
            <a:endParaRPr lang="es-ES" altLang="en-US"/>
          </a:p>
        </p:txBody>
      </p:sp>
    </p:spTree>
    <p:extLst>
      <p:ext uri="{BB962C8B-B14F-4D97-AF65-F5344CB8AC3E}">
        <p14:creationId xmlns:p14="http://schemas.microsoft.com/office/powerpoint/2010/main" val="4257830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EA308CD-9A63-4E21-86E3-F7E7ECA9001E}" type="slidenum">
              <a:rPr lang="es-ES" altLang="en-US"/>
              <a:pPr>
                <a:defRPr/>
              </a:pPr>
              <a:t>‹#›</a:t>
            </a:fld>
            <a:endParaRPr lang="es-ES" altLang="en-US"/>
          </a:p>
        </p:txBody>
      </p:sp>
    </p:spTree>
    <p:extLst>
      <p:ext uri="{BB962C8B-B14F-4D97-AF65-F5344CB8AC3E}">
        <p14:creationId xmlns:p14="http://schemas.microsoft.com/office/powerpoint/2010/main" val="732170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93478C0-4181-5BAF-7BBD-19F15EFE3549}"/>
              </a:ext>
            </a:extLst>
          </p:cNvPr>
          <p:cNvSpPr>
            <a:spLocks noChangeArrowheads="1"/>
          </p:cNvSpPr>
          <p:nvPr/>
        </p:nvSpPr>
        <p:spPr bwMode="auto">
          <a:xfrm>
            <a:off x="1619251" y="844153"/>
            <a:ext cx="28575" cy="4299347"/>
          </a:xfrm>
          <a:prstGeom prst="rect">
            <a:avLst/>
          </a:prstGeom>
          <a:solidFill>
            <a:schemeClr val="tx2"/>
          </a:solidFill>
          <a:ln w="9525">
            <a:noFill/>
            <a:miter lim="800000"/>
            <a:headEnd/>
            <a:tailEnd/>
          </a:ln>
        </p:spPr>
        <p:txBody>
          <a:bodyPr wrap="none" anchor="ctr"/>
          <a:lstStyle/>
          <a:p>
            <a:pPr>
              <a:defRPr/>
            </a:pPr>
            <a:endParaRPr lang="en-US">
              <a:latin typeface="Arial" charset="0"/>
            </a:endParaRPr>
          </a:p>
        </p:txBody>
      </p:sp>
      <p:sp>
        <p:nvSpPr>
          <p:cNvPr id="3" name="Rectangle 5">
            <a:extLst>
              <a:ext uri="{FF2B5EF4-FFF2-40B4-BE49-F238E27FC236}">
                <a16:creationId xmlns:a16="http://schemas.microsoft.com/office/drawing/2014/main" id="{F2FF1392-BF3F-97FE-D18F-E31C5D897941}"/>
              </a:ext>
            </a:extLst>
          </p:cNvPr>
          <p:cNvSpPr>
            <a:spLocks noChangeArrowheads="1"/>
          </p:cNvSpPr>
          <p:nvPr/>
        </p:nvSpPr>
        <p:spPr bwMode="auto">
          <a:xfrm>
            <a:off x="1981201" y="1490662"/>
            <a:ext cx="36513" cy="2862263"/>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p>
            <a:pPr>
              <a:defRPr/>
            </a:pPr>
            <a:endParaRPr lang="en-US">
              <a:latin typeface="Arial" charset="0"/>
            </a:endParaRPr>
          </a:p>
        </p:txBody>
      </p:sp>
      <p:sp>
        <p:nvSpPr>
          <p:cNvPr id="4" name="Rectangle 6">
            <a:extLst>
              <a:ext uri="{FF2B5EF4-FFF2-40B4-BE49-F238E27FC236}">
                <a16:creationId xmlns:a16="http://schemas.microsoft.com/office/drawing/2014/main" id="{8E1A51D4-1FFF-08B2-E70C-E7F0A59AC8E7}"/>
              </a:ext>
            </a:extLst>
          </p:cNvPr>
          <p:cNvSpPr>
            <a:spLocks noChangeArrowheads="1"/>
          </p:cNvSpPr>
          <p:nvPr/>
        </p:nvSpPr>
        <p:spPr bwMode="auto">
          <a:xfrm>
            <a:off x="1763714" y="2031207"/>
            <a:ext cx="7380287" cy="54769"/>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p>
            <a:pPr>
              <a:defRPr/>
            </a:pPr>
            <a:endParaRPr lang="en-US">
              <a:latin typeface="Arial" charset="0"/>
            </a:endParaRPr>
          </a:p>
        </p:txBody>
      </p:sp>
      <p:sp>
        <p:nvSpPr>
          <p:cNvPr id="5" name="Rectangle 7">
            <a:extLst>
              <a:ext uri="{FF2B5EF4-FFF2-40B4-BE49-F238E27FC236}">
                <a16:creationId xmlns:a16="http://schemas.microsoft.com/office/drawing/2014/main" id="{36806938-1D24-87B9-F60B-EE6DEBD16386}"/>
              </a:ext>
            </a:extLst>
          </p:cNvPr>
          <p:cNvSpPr>
            <a:spLocks noChangeArrowheads="1"/>
          </p:cNvSpPr>
          <p:nvPr/>
        </p:nvSpPr>
        <p:spPr bwMode="auto">
          <a:xfrm>
            <a:off x="0" y="0"/>
            <a:ext cx="9144000" cy="844154"/>
          </a:xfrm>
          <a:prstGeom prst="rect">
            <a:avLst/>
          </a:prstGeom>
          <a:solidFill>
            <a:schemeClr val="bg1">
              <a:lumMod val="50000"/>
            </a:schemeClr>
          </a:solidFill>
          <a:ln w="9525">
            <a:noFill/>
            <a:miter lim="800000"/>
            <a:headEnd/>
            <a:tailEnd/>
          </a:ln>
          <a:effectLst/>
        </p:spPr>
        <p:txBody>
          <a:bodyPr wrap="none" anchor="ctr"/>
          <a:lstStyle/>
          <a:p>
            <a:pPr>
              <a:defRPr/>
            </a:pPr>
            <a:endParaRPr lang="en-US">
              <a:latin typeface="Arial" charset="0"/>
            </a:endParaRPr>
          </a:p>
        </p:txBody>
      </p:sp>
      <p:sp>
        <p:nvSpPr>
          <p:cNvPr id="6" name="Rectangle 9">
            <a:extLst>
              <a:ext uri="{FF2B5EF4-FFF2-40B4-BE49-F238E27FC236}">
                <a16:creationId xmlns:a16="http://schemas.microsoft.com/office/drawing/2014/main" id="{AB9C06FC-FA56-8B45-010E-1CE6CBC54460}"/>
              </a:ext>
            </a:extLst>
          </p:cNvPr>
          <p:cNvSpPr>
            <a:spLocks noChangeArrowheads="1"/>
          </p:cNvSpPr>
          <p:nvPr/>
        </p:nvSpPr>
        <p:spPr bwMode="auto">
          <a:xfrm>
            <a:off x="0" y="844153"/>
            <a:ext cx="9144000" cy="13097"/>
          </a:xfrm>
          <a:prstGeom prst="rect">
            <a:avLst/>
          </a:prstGeom>
          <a:solidFill>
            <a:srgbClr val="FF0000"/>
          </a:solidFill>
          <a:ln w="9525">
            <a:noFill/>
            <a:miter lim="800000"/>
            <a:headEnd/>
            <a:tailEnd/>
          </a:ln>
        </p:spPr>
        <p:txBody>
          <a:bodyPr wrap="none" anchor="ctr"/>
          <a:lstStyle/>
          <a:p>
            <a:pPr>
              <a:defRPr/>
            </a:pPr>
            <a:endParaRPr lang="en-US">
              <a:latin typeface="Arial" charset="0"/>
            </a:endParaRPr>
          </a:p>
        </p:txBody>
      </p:sp>
      <p:sp>
        <p:nvSpPr>
          <p:cNvPr id="7" name="Rectangle 10">
            <a:extLst>
              <a:ext uri="{FF2B5EF4-FFF2-40B4-BE49-F238E27FC236}">
                <a16:creationId xmlns:a16="http://schemas.microsoft.com/office/drawing/2014/main" id="{5D257FBA-2D25-4103-FF19-4DFA41DE8746}"/>
              </a:ext>
            </a:extLst>
          </p:cNvPr>
          <p:cNvSpPr>
            <a:spLocks noChangeArrowheads="1"/>
          </p:cNvSpPr>
          <p:nvPr/>
        </p:nvSpPr>
        <p:spPr bwMode="auto">
          <a:xfrm>
            <a:off x="1619251" y="411957"/>
            <a:ext cx="28575" cy="432197"/>
          </a:xfrm>
          <a:prstGeom prst="rect">
            <a:avLst/>
          </a:prstGeom>
          <a:solidFill>
            <a:schemeClr val="bg1"/>
          </a:solidFill>
          <a:ln w="9525">
            <a:noFill/>
            <a:miter lim="800000"/>
            <a:headEnd/>
            <a:tailEnd/>
          </a:ln>
        </p:spPr>
        <p:txBody>
          <a:bodyPr wrap="none" anchor="ctr"/>
          <a:lstStyle/>
          <a:p>
            <a:pPr>
              <a:defRPr/>
            </a:pPr>
            <a:endParaRPr lang="en-US">
              <a:latin typeface="Arial" charset="0"/>
            </a:endParaRPr>
          </a:p>
        </p:txBody>
      </p:sp>
      <p:pic>
        <p:nvPicPr>
          <p:cNvPr id="8" name="Picture 14" descr="MK Logo (2).png">
            <a:extLst>
              <a:ext uri="{FF2B5EF4-FFF2-40B4-BE49-F238E27FC236}">
                <a16:creationId xmlns:a16="http://schemas.microsoft.com/office/drawing/2014/main" id="{C33C1659-08E6-3C59-F86C-19F848B4653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96454"/>
            <a:ext cx="11557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a:extLst>
              <a:ext uri="{FF2B5EF4-FFF2-40B4-BE49-F238E27FC236}">
                <a16:creationId xmlns:a16="http://schemas.microsoft.com/office/drawing/2014/main" id="{2559524A-572B-2857-1174-303A0F9CD699}"/>
              </a:ext>
            </a:extLst>
          </p:cNvPr>
          <p:cNvGrpSpPr>
            <a:grpSpLocks/>
          </p:cNvGrpSpPr>
          <p:nvPr userDrawn="1"/>
        </p:nvGrpSpPr>
        <p:grpSpPr bwMode="auto">
          <a:xfrm>
            <a:off x="1774826" y="78581"/>
            <a:ext cx="4614276" cy="674400"/>
            <a:chOff x="1774113" y="104757"/>
            <a:chExt cx="4614313" cy="899383"/>
          </a:xfrm>
        </p:grpSpPr>
        <p:sp>
          <p:nvSpPr>
            <p:cNvPr id="10" name="TextBox 9">
              <a:extLst>
                <a:ext uri="{FF2B5EF4-FFF2-40B4-BE49-F238E27FC236}">
                  <a16:creationId xmlns:a16="http://schemas.microsoft.com/office/drawing/2014/main" id="{625B6096-2FE9-39BC-9D15-72F409003255}"/>
                </a:ext>
              </a:extLst>
            </p:cNvPr>
            <p:cNvSpPr txBox="1"/>
            <p:nvPr userDrawn="1"/>
          </p:nvSpPr>
          <p:spPr>
            <a:xfrm>
              <a:off x="1774113" y="104757"/>
              <a:ext cx="4614313" cy="584895"/>
            </a:xfrm>
            <a:prstGeom prst="rect">
              <a:avLst/>
            </a:prstGeom>
            <a:noFill/>
          </p:spPr>
          <p:txBody>
            <a:bodyPr wrap="none">
              <a:spAutoFit/>
            </a:bodyPr>
            <a:lstStyle/>
            <a:p>
              <a:pPr>
                <a:defRPr/>
              </a:pPr>
              <a:r>
                <a:rPr lang="en-GB" sz="2250" b="1" cap="small" dirty="0">
                  <a:solidFill>
                    <a:schemeClr val="bg1"/>
                  </a:solidFill>
                  <a:latin typeface="Corbel" pitchFamily="34" charset="0"/>
                </a:rPr>
                <a:t>Computer Organization and Design</a:t>
              </a:r>
              <a:endParaRPr lang="en-US" sz="2250" b="1" cap="small" dirty="0">
                <a:solidFill>
                  <a:schemeClr val="bg1"/>
                </a:solidFill>
                <a:latin typeface="Corbel" pitchFamily="34" charset="0"/>
              </a:endParaRPr>
            </a:p>
          </p:txBody>
        </p:sp>
        <p:sp>
          <p:nvSpPr>
            <p:cNvPr id="11" name="TextBox 10">
              <a:extLst>
                <a:ext uri="{FF2B5EF4-FFF2-40B4-BE49-F238E27FC236}">
                  <a16:creationId xmlns:a16="http://schemas.microsoft.com/office/drawing/2014/main" id="{9C9ECC36-1607-6029-0492-F318E0B8400D}"/>
                </a:ext>
              </a:extLst>
            </p:cNvPr>
            <p:cNvSpPr txBox="1">
              <a:spLocks noChangeArrowheads="1"/>
            </p:cNvSpPr>
            <p:nvPr userDrawn="1"/>
          </p:nvSpPr>
          <p:spPr bwMode="auto">
            <a:xfrm>
              <a:off x="2844096" y="573166"/>
              <a:ext cx="3020403" cy="430974"/>
            </a:xfrm>
            <a:prstGeom prst="rect">
              <a:avLst/>
            </a:prstGeom>
            <a:noFill/>
            <a:ln w="9525">
              <a:noFill/>
              <a:miter lim="800000"/>
              <a:headEnd/>
              <a:tailEnd/>
            </a:ln>
          </p:spPr>
          <p:txBody>
            <a:bodyPr wrap="none">
              <a:spAutoFit/>
            </a:bodyPr>
            <a:lstStyle/>
            <a:p>
              <a:pPr>
                <a:defRPr/>
              </a:pPr>
              <a:r>
                <a:rPr lang="en-GB" sz="1500">
                  <a:solidFill>
                    <a:schemeClr val="bg1"/>
                  </a:solidFill>
                  <a:latin typeface="Arial" charset="0"/>
                </a:rPr>
                <a:t>The Hardware/Software Interface</a:t>
              </a:r>
              <a:endParaRPr lang="en-US" sz="1500">
                <a:solidFill>
                  <a:schemeClr val="bg1"/>
                </a:solidFill>
                <a:latin typeface="Arial" charset="0"/>
              </a:endParaRPr>
            </a:p>
          </p:txBody>
        </p:sp>
      </p:grpSp>
      <p:grpSp>
        <p:nvGrpSpPr>
          <p:cNvPr id="12" name="Group 16">
            <a:extLst>
              <a:ext uri="{FF2B5EF4-FFF2-40B4-BE49-F238E27FC236}">
                <a16:creationId xmlns:a16="http://schemas.microsoft.com/office/drawing/2014/main" id="{2B072512-64D8-F690-BD83-EE166BFB1B81}"/>
              </a:ext>
            </a:extLst>
          </p:cNvPr>
          <p:cNvGrpSpPr>
            <a:grpSpLocks/>
          </p:cNvGrpSpPr>
          <p:nvPr userDrawn="1"/>
        </p:nvGrpSpPr>
        <p:grpSpPr bwMode="auto">
          <a:xfrm>
            <a:off x="8004175" y="70248"/>
            <a:ext cx="935038" cy="701278"/>
            <a:chOff x="7956376" y="116632"/>
            <a:chExt cx="936104" cy="936104"/>
          </a:xfrm>
        </p:grpSpPr>
        <p:sp>
          <p:nvSpPr>
            <p:cNvPr id="13" name="32-Point Star 18">
              <a:extLst>
                <a:ext uri="{FF2B5EF4-FFF2-40B4-BE49-F238E27FC236}">
                  <a16:creationId xmlns:a16="http://schemas.microsoft.com/office/drawing/2014/main" id="{CF00E2EF-EAA1-94F3-ED3D-867E1D6054CF}"/>
                </a:ext>
              </a:extLst>
            </p:cNvPr>
            <p:cNvSpPr>
              <a:spLocks noChangeArrowheads="1"/>
            </p:cNvSpPr>
            <p:nvPr userDrawn="1"/>
          </p:nvSpPr>
          <p:spPr bwMode="auto">
            <a:xfrm>
              <a:off x="7956376" y="116632"/>
              <a:ext cx="936104" cy="936104"/>
            </a:xfrm>
            <a:prstGeom prst="star32">
              <a:avLst>
                <a:gd name="adj" fmla="val 37500"/>
              </a:avLst>
            </a:prstGeom>
            <a:solidFill>
              <a:srgbClr val="C00000"/>
            </a:solidFill>
            <a:ln w="9525" algn="ctr">
              <a:solidFill>
                <a:schemeClr val="tx1"/>
              </a:solidFill>
              <a:round/>
              <a:headEnd/>
              <a:tailEnd/>
            </a:ln>
          </p:spPr>
          <p:txBody>
            <a:bodyPr/>
            <a:lstStyle/>
            <a:p>
              <a:pPr>
                <a:defRPr/>
              </a:pPr>
              <a:endParaRPr lang="en-US">
                <a:latin typeface="Arial" charset="0"/>
              </a:endParaRPr>
            </a:p>
          </p:txBody>
        </p:sp>
        <p:sp>
          <p:nvSpPr>
            <p:cNvPr id="14" name="TextBox 13">
              <a:extLst>
                <a:ext uri="{FF2B5EF4-FFF2-40B4-BE49-F238E27FC236}">
                  <a16:creationId xmlns:a16="http://schemas.microsoft.com/office/drawing/2014/main" id="{7F585907-9279-B286-3A89-A75E00EAFC77}"/>
                </a:ext>
              </a:extLst>
            </p:cNvPr>
            <p:cNvSpPr txBox="1">
              <a:spLocks noChangeArrowheads="1"/>
            </p:cNvSpPr>
            <p:nvPr userDrawn="1"/>
          </p:nvSpPr>
          <p:spPr bwMode="auto">
            <a:xfrm>
              <a:off x="8112128" y="262849"/>
              <a:ext cx="642081" cy="739507"/>
            </a:xfrm>
            <a:prstGeom prst="rect">
              <a:avLst/>
            </a:prstGeom>
            <a:noFill/>
            <a:ln w="9525">
              <a:noFill/>
              <a:miter lim="800000"/>
              <a:headEnd/>
              <a:tailEnd/>
            </a:ln>
          </p:spPr>
          <p:txBody>
            <a:bodyPr>
              <a:spAutoFit/>
            </a:bodyPr>
            <a:lstStyle/>
            <a:p>
              <a:pPr algn="ctr">
                <a:defRPr/>
              </a:pPr>
              <a:r>
                <a:rPr lang="en-GB" sz="1500">
                  <a:solidFill>
                    <a:schemeClr val="bg1"/>
                  </a:solidFill>
                  <a:latin typeface="Arial Black" pitchFamily="34" charset="0"/>
                </a:rPr>
                <a:t>5</a:t>
              </a:r>
              <a:r>
                <a:rPr lang="en-GB" sz="1500" baseline="30000">
                  <a:solidFill>
                    <a:schemeClr val="bg1"/>
                  </a:solidFill>
                  <a:latin typeface="Arial Black" pitchFamily="34" charset="0"/>
                </a:rPr>
                <a:t>th</a:t>
              </a:r>
              <a:endParaRPr lang="en-GB" sz="1500">
                <a:solidFill>
                  <a:schemeClr val="bg1"/>
                </a:solidFill>
                <a:latin typeface="Arial Black" pitchFamily="34" charset="0"/>
              </a:endParaRPr>
            </a:p>
            <a:p>
              <a:pPr>
                <a:defRPr/>
              </a:pPr>
              <a:endParaRPr lang="en-US" sz="1500">
                <a:solidFill>
                  <a:schemeClr val="bg1"/>
                </a:solidFill>
                <a:latin typeface="Arial Black" pitchFamily="34" charset="0"/>
              </a:endParaRPr>
            </a:p>
          </p:txBody>
        </p:sp>
        <p:sp>
          <p:nvSpPr>
            <p:cNvPr id="15" name="TextBox 14">
              <a:extLst>
                <a:ext uri="{FF2B5EF4-FFF2-40B4-BE49-F238E27FC236}">
                  <a16:creationId xmlns:a16="http://schemas.microsoft.com/office/drawing/2014/main" id="{D738F1FC-588B-3856-3AE9-7960C5BCCE05}"/>
                </a:ext>
              </a:extLst>
            </p:cNvPr>
            <p:cNvSpPr txBox="1">
              <a:spLocks noChangeArrowheads="1"/>
            </p:cNvSpPr>
            <p:nvPr userDrawn="1"/>
          </p:nvSpPr>
          <p:spPr bwMode="auto">
            <a:xfrm>
              <a:off x="8064449" y="517139"/>
              <a:ext cx="732672" cy="338941"/>
            </a:xfrm>
            <a:prstGeom prst="rect">
              <a:avLst/>
            </a:prstGeom>
            <a:noFill/>
            <a:ln w="9525">
              <a:noFill/>
              <a:miter lim="800000"/>
              <a:headEnd/>
              <a:tailEnd/>
            </a:ln>
          </p:spPr>
          <p:txBody>
            <a:bodyPr>
              <a:spAutoFit/>
            </a:bodyPr>
            <a:lstStyle/>
            <a:p>
              <a:pPr algn="ctr">
                <a:defRPr/>
              </a:pPr>
              <a:r>
                <a:rPr lang="en-GB" sz="1050">
                  <a:solidFill>
                    <a:schemeClr val="bg1"/>
                  </a:solidFill>
                  <a:latin typeface="Arial" charset="0"/>
                </a:rPr>
                <a:t>Edition</a:t>
              </a:r>
              <a:endParaRPr lang="en-US" sz="1050">
                <a:solidFill>
                  <a:schemeClr val="bg1"/>
                </a:solidFill>
                <a:latin typeface="Arial" charset="0"/>
              </a:endParaRPr>
            </a:p>
          </p:txBody>
        </p:sp>
      </p:grpSp>
      <p:sp>
        <p:nvSpPr>
          <p:cNvPr id="240643" name="Rectangle 3"/>
          <p:cNvSpPr>
            <a:spLocks noGrp="1" noChangeArrowheads="1"/>
          </p:cNvSpPr>
          <p:nvPr>
            <p:ph type="ctrTitle"/>
          </p:nvPr>
        </p:nvSpPr>
        <p:spPr>
          <a:xfrm>
            <a:off x="2409826" y="1383506"/>
            <a:ext cx="5832475" cy="600164"/>
          </a:xfrm>
        </p:spPr>
        <p:txBody>
          <a:bodyPr anchor="t"/>
          <a:lstStyle>
            <a:lvl1pPr>
              <a:defRPr>
                <a:latin typeface="Arial Black" pitchFamily="34" charset="0"/>
              </a:defRPr>
            </a:lvl1pPr>
          </a:lstStyle>
          <a:p>
            <a:r>
              <a:rPr lang="en-AU"/>
              <a:t>Chapter …</a:t>
            </a:r>
          </a:p>
        </p:txBody>
      </p:sp>
      <p:sp>
        <p:nvSpPr>
          <p:cNvPr id="240644" name="Rectangle 4"/>
          <p:cNvSpPr>
            <a:spLocks noGrp="1" noChangeArrowheads="1"/>
          </p:cNvSpPr>
          <p:nvPr>
            <p:ph type="subTitle" idx="1"/>
          </p:nvPr>
        </p:nvSpPr>
        <p:spPr>
          <a:xfrm>
            <a:off x="2409826" y="2193131"/>
            <a:ext cx="5832475" cy="461665"/>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3099929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F0EBCA3-62A6-9903-340B-FD7CBC981EE3}"/>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2FA16A9B-B06B-4D45-8DF7-10D0FBDD1DF8}" type="slidenum">
              <a:rPr lang="en-AU" altLang="en-US"/>
              <a:pPr/>
              <a:t>‹#›</a:t>
            </a:fld>
            <a:endParaRPr lang="en-AU" altLang="en-US"/>
          </a:p>
        </p:txBody>
      </p:sp>
    </p:spTree>
    <p:extLst>
      <p:ext uri="{BB962C8B-B14F-4D97-AF65-F5344CB8AC3E}">
        <p14:creationId xmlns:p14="http://schemas.microsoft.com/office/powerpoint/2010/main" val="1017832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55399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5">
            <a:extLst>
              <a:ext uri="{FF2B5EF4-FFF2-40B4-BE49-F238E27FC236}">
                <a16:creationId xmlns:a16="http://schemas.microsoft.com/office/drawing/2014/main" id="{39C2947D-A307-C0EF-6515-BBD7CA86D83B}"/>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BCB667D3-FC38-4696-AD3C-784DFB962CEA}" type="slidenum">
              <a:rPr lang="en-AU" altLang="en-US"/>
              <a:pPr/>
              <a:t>‹#›</a:t>
            </a:fld>
            <a:endParaRPr lang="en-AU" altLang="en-US"/>
          </a:p>
        </p:txBody>
      </p:sp>
    </p:spTree>
    <p:extLst>
      <p:ext uri="{BB962C8B-B14F-4D97-AF65-F5344CB8AC3E}">
        <p14:creationId xmlns:p14="http://schemas.microsoft.com/office/powerpoint/2010/main" val="180808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4" y="844153"/>
            <a:ext cx="4059237" cy="38338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844153"/>
            <a:ext cx="4059238" cy="38338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3372224A-B8FF-77DE-B543-F8EF0A2F352B}"/>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9D67D581-7BCC-428F-9E19-3351C178BD0A}" type="slidenum">
              <a:rPr lang="en-AU" altLang="en-US"/>
              <a:pPr/>
              <a:t>‹#›</a:t>
            </a:fld>
            <a:endParaRPr lang="en-AU" altLang="en-US"/>
          </a:p>
        </p:txBody>
      </p:sp>
    </p:spTree>
    <p:extLst>
      <p:ext uri="{BB962C8B-B14F-4D97-AF65-F5344CB8AC3E}">
        <p14:creationId xmlns:p14="http://schemas.microsoft.com/office/powerpoint/2010/main" val="1703197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3065"/>
            <a:ext cx="8229600" cy="6001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9F9F9C9C-E9F1-AB77-AD6A-B7ED239E26D9}"/>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45C4C236-FE79-480F-BA0C-0C74B674C518}" type="slidenum">
              <a:rPr lang="en-AU" altLang="en-US"/>
              <a:pPr/>
              <a:t>‹#›</a:t>
            </a:fld>
            <a:endParaRPr lang="en-AU" altLang="en-US"/>
          </a:p>
        </p:txBody>
      </p:sp>
    </p:spTree>
    <p:extLst>
      <p:ext uri="{BB962C8B-B14F-4D97-AF65-F5344CB8AC3E}">
        <p14:creationId xmlns:p14="http://schemas.microsoft.com/office/powerpoint/2010/main" val="144381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4C7CDC40-FE5A-1BC5-09A5-E1C24CA70363}"/>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5C79E516-DD0E-4E16-9082-EF504268D813}" type="slidenum">
              <a:rPr lang="en-AU" altLang="en-US"/>
              <a:pPr/>
              <a:t>‹#›</a:t>
            </a:fld>
            <a:endParaRPr lang="en-AU" altLang="en-US"/>
          </a:p>
        </p:txBody>
      </p:sp>
    </p:spTree>
    <p:extLst>
      <p:ext uri="{BB962C8B-B14F-4D97-AF65-F5344CB8AC3E}">
        <p14:creationId xmlns:p14="http://schemas.microsoft.com/office/powerpoint/2010/main" val="3168925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7F14958-75EA-28F2-647A-5ECFF0ADF023}"/>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DCE6BF1B-8C4C-469C-BC20-5F84402C87AA}" type="slidenum">
              <a:rPr lang="en-AU" altLang="en-US"/>
              <a:pPr/>
              <a:t>‹#›</a:t>
            </a:fld>
            <a:endParaRPr lang="en-AU" altLang="en-US"/>
          </a:p>
        </p:txBody>
      </p:sp>
    </p:spTree>
    <p:extLst>
      <p:ext uri="{BB962C8B-B14F-4D97-AF65-F5344CB8AC3E}">
        <p14:creationId xmlns:p14="http://schemas.microsoft.com/office/powerpoint/2010/main" val="2666663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53160"/>
            <a:ext cx="3008313" cy="323165"/>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a:extLst>
              <a:ext uri="{FF2B5EF4-FFF2-40B4-BE49-F238E27FC236}">
                <a16:creationId xmlns:a16="http://schemas.microsoft.com/office/drawing/2014/main" id="{8CA91248-FCDB-94DE-7972-64A2A17D5984}"/>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1EA82EB1-7B16-4188-BE93-752FA49CB49B}" type="slidenum">
              <a:rPr lang="en-AU" altLang="en-US"/>
              <a:pPr/>
              <a:t>‹#›</a:t>
            </a:fld>
            <a:endParaRPr lang="en-AU" altLang="en-US"/>
          </a:p>
        </p:txBody>
      </p:sp>
    </p:spTree>
    <p:extLst>
      <p:ext uri="{BB962C8B-B14F-4D97-AF65-F5344CB8AC3E}">
        <p14:creationId xmlns:p14="http://schemas.microsoft.com/office/powerpoint/2010/main" val="45482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E4C2B34-DEF6-4972-8AF8-ED82E7AD2435}" type="slidenum">
              <a:rPr lang="es-ES" altLang="en-US"/>
              <a:pPr>
                <a:defRPr/>
              </a:pPr>
              <a:t>‹#›</a:t>
            </a:fld>
            <a:endParaRPr lang="es-ES" altLang="en-US"/>
          </a:p>
        </p:txBody>
      </p:sp>
    </p:spTree>
    <p:extLst>
      <p:ext uri="{BB962C8B-B14F-4D97-AF65-F5344CB8AC3E}">
        <p14:creationId xmlns:p14="http://schemas.microsoft.com/office/powerpoint/2010/main" val="2216617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702339"/>
            <a:ext cx="5486400" cy="323165"/>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a:extLst>
              <a:ext uri="{FF2B5EF4-FFF2-40B4-BE49-F238E27FC236}">
                <a16:creationId xmlns:a16="http://schemas.microsoft.com/office/drawing/2014/main" id="{3BEFA088-F4BE-A78B-4474-E2D5E05714D6}"/>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51ADD632-CCCE-499E-9925-0ED52DDDA98A}" type="slidenum">
              <a:rPr lang="en-AU" altLang="en-US"/>
              <a:pPr/>
              <a:t>‹#›</a:t>
            </a:fld>
            <a:endParaRPr lang="en-AU" altLang="en-US"/>
          </a:p>
        </p:txBody>
      </p:sp>
    </p:spTree>
    <p:extLst>
      <p:ext uri="{BB962C8B-B14F-4D97-AF65-F5344CB8AC3E}">
        <p14:creationId xmlns:p14="http://schemas.microsoft.com/office/powerpoint/2010/main" val="2316473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B7736FA-65C6-9E09-1CC5-097DB9B2720A}"/>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AB4F5604-7BDE-4D4D-ABF6-FC55F41E075C}" type="slidenum">
              <a:rPr lang="en-AU" altLang="en-US"/>
              <a:pPr/>
              <a:t>‹#›</a:t>
            </a:fld>
            <a:endParaRPr lang="en-AU" altLang="en-US"/>
          </a:p>
        </p:txBody>
      </p:sp>
    </p:spTree>
    <p:extLst>
      <p:ext uri="{BB962C8B-B14F-4D97-AF65-F5344CB8AC3E}">
        <p14:creationId xmlns:p14="http://schemas.microsoft.com/office/powerpoint/2010/main" val="38741179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4" y="109537"/>
            <a:ext cx="1200329" cy="45684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09537"/>
            <a:ext cx="6051550" cy="45684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AF4FBA50-79A9-3190-87AE-BD1223F4BA1D}"/>
              </a:ext>
            </a:extLst>
          </p:cNvPr>
          <p:cNvSpPr>
            <a:spLocks noGrp="1" noChangeArrowheads="1"/>
          </p:cNvSpPr>
          <p:nvPr>
            <p:ph type="ftr" sz="quarter" idx="10"/>
          </p:nvPr>
        </p:nvSpPr>
        <p:spPr>
          <a:ln/>
        </p:spPr>
        <p:txBody>
          <a:bodyPr/>
          <a:lstStyle>
            <a:lvl1pPr>
              <a:defRPr/>
            </a:lvl1pPr>
          </a:lstStyle>
          <a:p>
            <a:r>
              <a:rPr lang="en-AU" altLang="en-US"/>
              <a:t>Chapter 2 — Instructions: Language of the Computer — </a:t>
            </a:r>
            <a:fld id="{BDA3208F-2891-4FC5-9A96-764ED91700BA}" type="slidenum">
              <a:rPr lang="en-AU" altLang="en-US"/>
              <a:pPr/>
              <a:t>‹#›</a:t>
            </a:fld>
            <a:endParaRPr lang="en-AU" altLang="en-US"/>
          </a:p>
        </p:txBody>
      </p:sp>
    </p:spTree>
    <p:extLst>
      <p:ext uri="{BB962C8B-B14F-4D97-AF65-F5344CB8AC3E}">
        <p14:creationId xmlns:p14="http://schemas.microsoft.com/office/powerpoint/2010/main" val="271568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6BB8822-A960-497E-B730-A23D00926ADE}" type="slidenum">
              <a:rPr lang="es-ES" altLang="en-US"/>
              <a:pPr>
                <a:defRPr/>
              </a:pPr>
              <a:t>‹#›</a:t>
            </a:fld>
            <a:endParaRPr lang="es-ES" altLang="en-US"/>
          </a:p>
        </p:txBody>
      </p:sp>
    </p:spTree>
    <p:extLst>
      <p:ext uri="{BB962C8B-B14F-4D97-AF65-F5344CB8AC3E}">
        <p14:creationId xmlns:p14="http://schemas.microsoft.com/office/powerpoint/2010/main" val="265946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C109CFFD-A702-4C2C-A007-BAD3AED8F398}" type="slidenum">
              <a:rPr lang="es-ES" altLang="en-US"/>
              <a:pPr>
                <a:defRPr/>
              </a:pPr>
              <a:t>‹#›</a:t>
            </a:fld>
            <a:endParaRPr lang="es-ES" altLang="en-US"/>
          </a:p>
        </p:txBody>
      </p:sp>
    </p:spTree>
    <p:extLst>
      <p:ext uri="{BB962C8B-B14F-4D97-AF65-F5344CB8AC3E}">
        <p14:creationId xmlns:p14="http://schemas.microsoft.com/office/powerpoint/2010/main" val="306295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0B9D4BF9-CF02-41E8-B849-31E92676B202}" type="slidenum">
              <a:rPr lang="es-ES" altLang="en-US"/>
              <a:pPr>
                <a:defRPr/>
              </a:pPr>
              <a:t>‹#›</a:t>
            </a:fld>
            <a:endParaRPr lang="es-ES" altLang="en-US"/>
          </a:p>
        </p:txBody>
      </p:sp>
    </p:spTree>
    <p:extLst>
      <p:ext uri="{BB962C8B-B14F-4D97-AF65-F5344CB8AC3E}">
        <p14:creationId xmlns:p14="http://schemas.microsoft.com/office/powerpoint/2010/main" val="188335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16DA9AE2-3683-43DB-A250-1CCE2D686182}" type="slidenum">
              <a:rPr lang="es-ES" altLang="en-US"/>
              <a:pPr>
                <a:defRPr/>
              </a:pPr>
              <a:t>‹#›</a:t>
            </a:fld>
            <a:endParaRPr lang="es-ES" altLang="en-US"/>
          </a:p>
        </p:txBody>
      </p:sp>
    </p:spTree>
    <p:extLst>
      <p:ext uri="{BB962C8B-B14F-4D97-AF65-F5344CB8AC3E}">
        <p14:creationId xmlns:p14="http://schemas.microsoft.com/office/powerpoint/2010/main" val="229281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6C4C6DDE-0495-4573-828E-4FE0AB2FBA9D}" type="slidenum">
              <a:rPr lang="es-ES" altLang="en-US"/>
              <a:pPr>
                <a:defRPr/>
              </a:pPr>
              <a:t>‹#›</a:t>
            </a:fld>
            <a:endParaRPr lang="es-ES" altLang="en-US"/>
          </a:p>
        </p:txBody>
      </p:sp>
    </p:spTree>
    <p:extLst>
      <p:ext uri="{BB962C8B-B14F-4D97-AF65-F5344CB8AC3E}">
        <p14:creationId xmlns:p14="http://schemas.microsoft.com/office/powerpoint/2010/main" val="300882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C4DDE2CA-5687-47BD-B480-071B2A8E577E}" type="slidenum">
              <a:rPr lang="es-ES" altLang="en-US"/>
              <a:pPr>
                <a:defRPr/>
              </a:pPr>
              <a:t>‹#›</a:t>
            </a:fld>
            <a:endParaRPr lang="es-ES" altLang="en-US"/>
          </a:p>
        </p:txBody>
      </p:sp>
    </p:spTree>
    <p:extLst>
      <p:ext uri="{BB962C8B-B14F-4D97-AF65-F5344CB8AC3E}">
        <p14:creationId xmlns:p14="http://schemas.microsoft.com/office/powerpoint/2010/main" val="138319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D2FAE2B-147C-45B5-9B4D-19EA795437EA}" type="slidenum">
              <a:rPr lang="es-ES" altLang="en-US"/>
              <a:pPr>
                <a:defRPr/>
              </a:pPr>
              <a:t>‹#›</a:t>
            </a:fld>
            <a:endParaRPr lang="es-ES" altLang="en-US"/>
          </a:p>
        </p:txBody>
      </p:sp>
    </p:spTree>
    <p:extLst>
      <p:ext uri="{BB962C8B-B14F-4D97-AF65-F5344CB8AC3E}">
        <p14:creationId xmlns:p14="http://schemas.microsoft.com/office/powerpoint/2010/main" val="90830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0800"/>
            <a:ext cx="82296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700088"/>
            <a:ext cx="8229600" cy="389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dirty="0"/>
              <a:t>Haga clic para modificar el estilo de texto del patrón</a:t>
            </a:r>
          </a:p>
          <a:p>
            <a:pPr lvl="1"/>
            <a:r>
              <a:rPr lang="es-ES" altLang="en-US" dirty="0"/>
              <a:t>Segundo nivel</a:t>
            </a:r>
          </a:p>
          <a:p>
            <a:pPr lvl="2"/>
            <a:r>
              <a:rPr lang="es-ES" altLang="en-US" dirty="0"/>
              <a:t>Tercer nivel</a:t>
            </a:r>
          </a:p>
          <a:p>
            <a:pPr lvl="3"/>
            <a:r>
              <a:rPr lang="es-ES" altLang="en-US" dirty="0"/>
              <a:t>Cuarto nivel</a:t>
            </a:r>
          </a:p>
          <a:p>
            <a:pPr lvl="4"/>
            <a:r>
              <a:rPr lang="es-ES" altLang="en-US" dirty="0"/>
              <a:t>Quinto nivel</a:t>
            </a:r>
          </a:p>
        </p:txBody>
      </p:sp>
      <p:sp>
        <p:nvSpPr>
          <p:cNvPr id="1028" name="Rectangle 4"/>
          <p:cNvSpPr>
            <a:spLocks noGrp="1" noChangeArrowheads="1"/>
          </p:cNvSpPr>
          <p:nvPr>
            <p:ph type="dt" sz="half" idx="2"/>
          </p:nvPr>
        </p:nvSpPr>
        <p:spPr bwMode="auto">
          <a:xfrm>
            <a:off x="457200" y="4684713"/>
            <a:ext cx="2133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4684713"/>
            <a:ext cx="2895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4684713"/>
            <a:ext cx="2133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42907C4-B77C-490F-BD46-2AD4CF227BB8}"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Baskerville Old Face" pitchFamily="18" charset="0"/>
          <a:ea typeface="+mj-ea"/>
          <a:cs typeface="+mj-cs"/>
        </a:defRPr>
      </a:lvl1pPr>
      <a:lvl2pPr algn="ctr" rtl="0" eaLnBrk="0" fontAlgn="base" hangingPunct="0">
        <a:spcBef>
          <a:spcPct val="0"/>
        </a:spcBef>
        <a:spcAft>
          <a:spcPct val="0"/>
        </a:spcAft>
        <a:defRPr sz="3600">
          <a:solidFill>
            <a:schemeClr val="tx2"/>
          </a:solidFill>
          <a:latin typeface="Baskerville Old Face" pitchFamily="18" charset="0"/>
          <a:cs typeface="Arial" charset="0"/>
        </a:defRPr>
      </a:lvl2pPr>
      <a:lvl3pPr algn="ctr" rtl="0" eaLnBrk="0" fontAlgn="base" hangingPunct="0">
        <a:spcBef>
          <a:spcPct val="0"/>
        </a:spcBef>
        <a:spcAft>
          <a:spcPct val="0"/>
        </a:spcAft>
        <a:defRPr sz="3600">
          <a:solidFill>
            <a:schemeClr val="tx2"/>
          </a:solidFill>
          <a:latin typeface="Baskerville Old Face" pitchFamily="18" charset="0"/>
          <a:cs typeface="Arial" charset="0"/>
        </a:defRPr>
      </a:lvl3pPr>
      <a:lvl4pPr algn="ctr" rtl="0" eaLnBrk="0" fontAlgn="base" hangingPunct="0">
        <a:spcBef>
          <a:spcPct val="0"/>
        </a:spcBef>
        <a:spcAft>
          <a:spcPct val="0"/>
        </a:spcAft>
        <a:defRPr sz="3600">
          <a:solidFill>
            <a:schemeClr val="tx2"/>
          </a:solidFill>
          <a:latin typeface="Baskerville Old Face" pitchFamily="18" charset="0"/>
          <a:cs typeface="Arial" charset="0"/>
        </a:defRPr>
      </a:lvl4pPr>
      <a:lvl5pPr algn="ctr" rtl="0" eaLnBrk="0" fontAlgn="base" hangingPunct="0">
        <a:spcBef>
          <a:spcPct val="0"/>
        </a:spcBef>
        <a:spcAft>
          <a:spcPct val="0"/>
        </a:spcAft>
        <a:defRPr sz="3600">
          <a:solidFill>
            <a:schemeClr val="tx2"/>
          </a:solidFill>
          <a:latin typeface="Baskerville Old Face" pitchFamily="18"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000">
          <a:solidFill>
            <a:schemeClr val="tx1"/>
          </a:solidFill>
          <a:latin typeface="Baskerville Old Face" pitchFamily="18"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a:solidFill>
            <a:schemeClr val="tx1"/>
          </a:solidFill>
          <a:latin typeface="Baskerville Old Face" pitchFamily="18" charset="0"/>
          <a:cs typeface="+mn-cs"/>
        </a:defRPr>
      </a:lvl2pPr>
      <a:lvl3pPr marL="1143000" indent="-228600" algn="just" rtl="0" eaLnBrk="0" fontAlgn="base" hangingPunct="0">
        <a:spcBef>
          <a:spcPct val="20000"/>
        </a:spcBef>
        <a:spcAft>
          <a:spcPct val="0"/>
        </a:spcAft>
        <a:buChar char="•"/>
        <a:defRPr sz="1600">
          <a:solidFill>
            <a:schemeClr val="tx1"/>
          </a:solidFill>
          <a:latin typeface="Baskerville Old Face" pitchFamily="18" charset="0"/>
          <a:cs typeface="+mn-cs"/>
        </a:defRPr>
      </a:lvl3pPr>
      <a:lvl4pPr marL="1600200" indent="-228600" algn="just" rtl="0" eaLnBrk="0" fontAlgn="base" hangingPunct="0">
        <a:spcBef>
          <a:spcPct val="20000"/>
        </a:spcBef>
        <a:spcAft>
          <a:spcPct val="0"/>
        </a:spcAft>
        <a:buChar char="–"/>
        <a:defRPr sz="1400">
          <a:solidFill>
            <a:schemeClr val="tx1"/>
          </a:solidFill>
          <a:latin typeface="Baskerville Old Face" pitchFamily="18" charset="0"/>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CB8EF07-F37E-17DC-9019-9E50F3C35DAC}"/>
              </a:ext>
            </a:extLst>
          </p:cNvPr>
          <p:cNvSpPr>
            <a:spLocks noChangeArrowheads="1"/>
          </p:cNvSpPr>
          <p:nvPr/>
        </p:nvSpPr>
        <p:spPr bwMode="auto">
          <a:xfrm>
            <a:off x="468313" y="195262"/>
            <a:ext cx="36512" cy="2862263"/>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p>
            <a:pPr>
              <a:defRPr/>
            </a:pPr>
            <a:endParaRPr lang="en-US">
              <a:latin typeface="Arial" charset="0"/>
            </a:endParaRPr>
          </a:p>
        </p:txBody>
      </p:sp>
      <p:sp>
        <p:nvSpPr>
          <p:cNvPr id="6147" name="Rectangle 3">
            <a:extLst>
              <a:ext uri="{FF2B5EF4-FFF2-40B4-BE49-F238E27FC236}">
                <a16:creationId xmlns:a16="http://schemas.microsoft.com/office/drawing/2014/main" id="{515ABA24-440E-31E8-4F27-436CB36D0E50}"/>
              </a:ext>
            </a:extLst>
          </p:cNvPr>
          <p:cNvSpPr>
            <a:spLocks noGrp="1" noChangeArrowheads="1"/>
          </p:cNvSpPr>
          <p:nvPr>
            <p:ph type="title"/>
          </p:nvPr>
        </p:nvSpPr>
        <p:spPr bwMode="auto">
          <a:xfrm>
            <a:off x="684213" y="80874"/>
            <a:ext cx="825976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6148" name="Rectangle 4">
            <a:extLst>
              <a:ext uri="{FF2B5EF4-FFF2-40B4-BE49-F238E27FC236}">
                <a16:creationId xmlns:a16="http://schemas.microsoft.com/office/drawing/2014/main" id="{55ADC421-FCF2-1E70-0353-26D06F108FD2}"/>
              </a:ext>
            </a:extLst>
          </p:cNvPr>
          <p:cNvSpPr>
            <a:spLocks noGrp="1" noChangeArrowheads="1"/>
          </p:cNvSpPr>
          <p:nvPr>
            <p:ph type="body" idx="1"/>
          </p:nvPr>
        </p:nvSpPr>
        <p:spPr bwMode="auto">
          <a:xfrm>
            <a:off x="684214" y="844153"/>
            <a:ext cx="8270875"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39621" name="Rectangle 5">
            <a:extLst>
              <a:ext uri="{FF2B5EF4-FFF2-40B4-BE49-F238E27FC236}">
                <a16:creationId xmlns:a16="http://schemas.microsoft.com/office/drawing/2014/main" id="{A3DC58F2-8062-3623-D59B-CA749F9EBA92}"/>
              </a:ext>
            </a:extLst>
          </p:cNvPr>
          <p:cNvSpPr>
            <a:spLocks noGrp="1" noChangeArrowheads="1"/>
          </p:cNvSpPr>
          <p:nvPr>
            <p:ph type="ftr" sz="quarter" idx="3"/>
          </p:nvPr>
        </p:nvSpPr>
        <p:spPr bwMode="auto">
          <a:xfrm>
            <a:off x="1692275" y="4786313"/>
            <a:ext cx="7272338" cy="26908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b="1"/>
            </a:lvl1pPr>
          </a:lstStyle>
          <a:p>
            <a:r>
              <a:rPr lang="en-AU" altLang="en-US"/>
              <a:t>Chapter 2 — Instructions: Language of the Computer — </a:t>
            </a:r>
            <a:fld id="{F1621271-64BE-4EC3-A442-22F674D6DDD2}" type="slidenum">
              <a:rPr lang="en-AU" altLang="en-US"/>
              <a:pPr/>
              <a:t>‹#›</a:t>
            </a:fld>
            <a:endParaRPr lang="en-AU" altLang="en-US"/>
          </a:p>
        </p:txBody>
      </p:sp>
      <p:sp>
        <p:nvSpPr>
          <p:cNvPr id="1030" name="Rectangle 7">
            <a:extLst>
              <a:ext uri="{FF2B5EF4-FFF2-40B4-BE49-F238E27FC236}">
                <a16:creationId xmlns:a16="http://schemas.microsoft.com/office/drawing/2014/main" id="{090161FE-0382-F643-2488-2F7867567268}"/>
              </a:ext>
            </a:extLst>
          </p:cNvPr>
          <p:cNvSpPr>
            <a:spLocks noChangeArrowheads="1"/>
          </p:cNvSpPr>
          <p:nvPr/>
        </p:nvSpPr>
        <p:spPr bwMode="auto">
          <a:xfrm>
            <a:off x="250826" y="735806"/>
            <a:ext cx="8569325" cy="53579"/>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p>
            <a:pPr>
              <a:defRPr/>
            </a:pPr>
            <a:endParaRPr lang="en-US">
              <a:latin typeface="Arial" charset="0"/>
            </a:endParaRPr>
          </a:p>
        </p:txBody>
      </p:sp>
      <p:pic>
        <p:nvPicPr>
          <p:cNvPr id="6151" name="Picture 7" descr="MK Logo.jpg">
            <a:extLst>
              <a:ext uri="{FF2B5EF4-FFF2-40B4-BE49-F238E27FC236}">
                <a16:creationId xmlns:a16="http://schemas.microsoft.com/office/drawing/2014/main" id="{45CA6518-C5F8-264A-E0A4-FA57938FAF0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02969"/>
            <a:ext cx="16192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0716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hangingPunct="0">
        <a:spcBef>
          <a:spcPct val="0"/>
        </a:spcBef>
        <a:spcAft>
          <a:spcPct val="0"/>
        </a:spcAft>
        <a:defRPr sz="3300" b="1">
          <a:solidFill>
            <a:schemeClr val="tx2"/>
          </a:solidFill>
          <a:latin typeface="+mj-lt"/>
          <a:ea typeface="+mj-ea"/>
          <a:cs typeface="+mj-cs"/>
        </a:defRPr>
      </a:lvl1pPr>
      <a:lvl2pPr algn="l" rtl="0" eaLnBrk="0" fontAlgn="base" hangingPunct="0">
        <a:spcBef>
          <a:spcPct val="0"/>
        </a:spcBef>
        <a:spcAft>
          <a:spcPct val="0"/>
        </a:spcAft>
        <a:defRPr sz="3300" b="1">
          <a:solidFill>
            <a:schemeClr val="tx2"/>
          </a:solidFill>
          <a:latin typeface="Arial" charset="0"/>
        </a:defRPr>
      </a:lvl2pPr>
      <a:lvl3pPr algn="l" rtl="0" eaLnBrk="0" fontAlgn="base" hangingPunct="0">
        <a:spcBef>
          <a:spcPct val="0"/>
        </a:spcBef>
        <a:spcAft>
          <a:spcPct val="0"/>
        </a:spcAft>
        <a:defRPr sz="3300" b="1">
          <a:solidFill>
            <a:schemeClr val="tx2"/>
          </a:solidFill>
          <a:latin typeface="Arial" charset="0"/>
        </a:defRPr>
      </a:lvl3pPr>
      <a:lvl4pPr algn="l" rtl="0" eaLnBrk="0" fontAlgn="base" hangingPunct="0">
        <a:spcBef>
          <a:spcPct val="0"/>
        </a:spcBef>
        <a:spcAft>
          <a:spcPct val="0"/>
        </a:spcAft>
        <a:defRPr sz="3300" b="1">
          <a:solidFill>
            <a:schemeClr val="tx2"/>
          </a:solidFill>
          <a:latin typeface="Arial" charset="0"/>
        </a:defRPr>
      </a:lvl4pPr>
      <a:lvl5pPr algn="l" rtl="0" eaLnBrk="0" fontAlgn="base" hangingPunct="0">
        <a:spcBef>
          <a:spcPct val="0"/>
        </a:spcBef>
        <a:spcAft>
          <a:spcPct val="0"/>
        </a:spcAft>
        <a:defRPr sz="3300" b="1">
          <a:solidFill>
            <a:schemeClr val="tx2"/>
          </a:solidFill>
          <a:latin typeface="Arial" charset="0"/>
        </a:defRPr>
      </a:lvl5pPr>
      <a:lvl6pPr marL="342900" algn="l" rtl="0" fontAlgn="base">
        <a:spcBef>
          <a:spcPct val="0"/>
        </a:spcBef>
        <a:spcAft>
          <a:spcPct val="0"/>
        </a:spcAft>
        <a:defRPr sz="3300" b="1">
          <a:solidFill>
            <a:schemeClr val="tx2"/>
          </a:solidFill>
          <a:latin typeface="Arial" charset="0"/>
        </a:defRPr>
      </a:lvl6pPr>
      <a:lvl7pPr marL="685800" algn="l" rtl="0" fontAlgn="base">
        <a:spcBef>
          <a:spcPct val="0"/>
        </a:spcBef>
        <a:spcAft>
          <a:spcPct val="0"/>
        </a:spcAft>
        <a:defRPr sz="3300" b="1">
          <a:solidFill>
            <a:schemeClr val="tx2"/>
          </a:solidFill>
          <a:latin typeface="Arial" charset="0"/>
        </a:defRPr>
      </a:lvl7pPr>
      <a:lvl8pPr marL="1028700" algn="l" rtl="0" fontAlgn="base">
        <a:spcBef>
          <a:spcPct val="0"/>
        </a:spcBef>
        <a:spcAft>
          <a:spcPct val="0"/>
        </a:spcAft>
        <a:defRPr sz="3300" b="1">
          <a:solidFill>
            <a:schemeClr val="tx2"/>
          </a:solidFill>
          <a:latin typeface="Arial" charset="0"/>
        </a:defRPr>
      </a:lvl8pPr>
      <a:lvl9pPr marL="1371600" algn="l" rtl="0" fontAlgn="base">
        <a:spcBef>
          <a:spcPct val="0"/>
        </a:spcBef>
        <a:spcAft>
          <a:spcPct val="0"/>
        </a:spcAft>
        <a:defRPr sz="3300" b="1">
          <a:solidFill>
            <a:schemeClr val="tx2"/>
          </a:solidFill>
          <a:latin typeface="Arial" charset="0"/>
        </a:defRPr>
      </a:lvl9pPr>
    </p:titleStyle>
    <p:bodyStyle>
      <a:lvl1pPr marL="257175" indent="-257175"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55000"/>
        <a:buFont typeface="Wingdings" panose="05000000000000000000" pitchFamily="2" charset="2"/>
        <a:buChar char="n"/>
        <a:defRPr sz="2100">
          <a:solidFill>
            <a:schemeClr val="tx1"/>
          </a:solidFill>
          <a:latin typeface="+mn-lt"/>
        </a:defRPr>
      </a:lvl2pPr>
      <a:lvl3pPr marL="857250" indent="-171450" algn="l" rtl="0" eaLnBrk="0" fontAlgn="base" hangingPunct="0">
        <a:spcBef>
          <a:spcPct val="20000"/>
        </a:spcBef>
        <a:spcAft>
          <a:spcPct val="0"/>
        </a:spcAft>
        <a:buClr>
          <a:schemeClr val="folHlink"/>
        </a:buClr>
        <a:buSzPct val="50000"/>
        <a:buFont typeface="Wingdings" panose="05000000000000000000" pitchFamily="2" charset="2"/>
        <a:buChar char="n"/>
        <a:defRPr sz="18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anose="05000000000000000000" pitchFamily="2" charset="2"/>
        <a:buChar char="n"/>
        <a:defRPr sz="15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G"/><Relationship Id="rId7" Type="http://schemas.openxmlformats.org/officeDocument/2006/relationships/image" Target="../media/image39.JPG"/><Relationship Id="rId2" Type="http://schemas.openxmlformats.org/officeDocument/2006/relationships/image" Target="../media/image35.JP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00.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9.png"/><Relationship Id="rId4" Type="http://schemas.openxmlformats.org/officeDocument/2006/relationships/image" Target="../media/image6.JP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0.emf"/><Relationship Id="rId5" Type="http://schemas.openxmlformats.org/officeDocument/2006/relationships/oleObject" Target="../embeddings/oleObject2.bin"/><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oleObject" Target="../embeddings/oleObject4.bin"/></Relationships>
</file>

<file path=ppt/slides/_rels/slide83.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4.emf"/><Relationship Id="rId5" Type="http://schemas.openxmlformats.org/officeDocument/2006/relationships/oleObject" Target="../embeddings/oleObject6.bin"/><Relationship Id="rId4" Type="http://schemas.openxmlformats.org/officeDocument/2006/relationships/image" Target="../media/image63.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5.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9.JPG"/><Relationship Id="rId10" Type="http://schemas.openxmlformats.org/officeDocument/2006/relationships/image" Target="../media/image13.JPG"/><Relationship Id="rId4" Type="http://schemas.openxmlformats.org/officeDocument/2006/relationships/image" Target="../media/image8.JPG"/><Relationship Id="rId9" Type="http://schemas.openxmlformats.org/officeDocument/2006/relationships/image" Target="../media/image12.JP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467544" y="1109985"/>
            <a:ext cx="7772400" cy="1101725"/>
          </a:xfrm>
        </p:spPr>
        <p:txBody>
          <a:bodyPr/>
          <a:lstStyle/>
          <a:p>
            <a:pPr eaLnBrk="1" hangingPunct="1"/>
            <a:r>
              <a:rPr lang="en-US" altLang="en-US" dirty="0"/>
              <a:t>CSE 305</a:t>
            </a:r>
            <a:br>
              <a:rPr lang="en-US" altLang="en-US" dirty="0"/>
            </a:br>
            <a:r>
              <a:rPr lang="en-US" altLang="en-US" dirty="0"/>
              <a:t>Computer Architecture</a:t>
            </a:r>
            <a:br>
              <a:rPr lang="en-US" altLang="en-US" dirty="0"/>
            </a:br>
            <a:br>
              <a:rPr lang="en-US" altLang="en-US" dirty="0"/>
            </a:br>
            <a:r>
              <a:rPr lang="en-US" altLang="en-US" dirty="0">
                <a:solidFill>
                  <a:srgbClr val="00B050"/>
                </a:solidFill>
              </a:rPr>
              <a:t>Instructions</a:t>
            </a:r>
            <a:br>
              <a:rPr lang="en-US" altLang="en-US" dirty="0">
                <a:solidFill>
                  <a:srgbClr val="00B050"/>
                </a:solidFill>
              </a:rPr>
            </a:br>
            <a:endParaRPr lang="en-US" altLang="en-US" dirty="0">
              <a:solidFill>
                <a:srgbClr val="00B050"/>
              </a:solidFill>
            </a:endParaRPr>
          </a:p>
        </p:txBody>
      </p:sp>
      <p:sp>
        <p:nvSpPr>
          <p:cNvPr id="6" name="Subtitle 3"/>
          <p:cNvSpPr>
            <a:spLocks noGrp="1"/>
          </p:cNvSpPr>
          <p:nvPr>
            <p:ph type="subTitle" idx="1"/>
          </p:nvPr>
        </p:nvSpPr>
        <p:spPr>
          <a:xfrm>
            <a:off x="1259632" y="2571750"/>
            <a:ext cx="6400800" cy="2088232"/>
          </a:xfrm>
        </p:spPr>
        <p:txBody>
          <a:bodyPr>
            <a:normAutofit/>
          </a:bodyPr>
          <a:lstStyle/>
          <a:p>
            <a:pPr eaLnBrk="1" hangingPunct="1">
              <a:defRPr/>
            </a:pPr>
            <a:r>
              <a:rPr lang="en-US" dirty="0" err="1"/>
              <a:t>Saem</a:t>
            </a:r>
            <a:r>
              <a:rPr lang="en-US" dirty="0"/>
              <a:t> Hasan</a:t>
            </a:r>
          </a:p>
          <a:p>
            <a:pPr eaLnBrk="1" hangingPunct="1">
              <a:defRPr/>
            </a:pPr>
            <a:r>
              <a:rPr lang="en-US" dirty="0"/>
              <a:t>Lecturer, CSE, BUET</a:t>
            </a:r>
          </a:p>
          <a:p>
            <a:pPr eaLnBrk="1" hangingPunct="1">
              <a:defRPr/>
            </a:pPr>
            <a:r>
              <a:rPr lang="en-US" sz="1700" dirty="0"/>
              <a:t>Prepared by</a:t>
            </a:r>
          </a:p>
          <a:p>
            <a:pPr eaLnBrk="1" hangingPunct="1">
              <a:defRPr/>
            </a:pPr>
            <a:r>
              <a:rPr lang="en-US" sz="1700" b="1" dirty="0" err="1">
                <a:solidFill>
                  <a:schemeClr val="accent2">
                    <a:lumMod val="50000"/>
                  </a:schemeClr>
                </a:solidFill>
              </a:rPr>
              <a:t>Madhusudan</a:t>
            </a:r>
            <a:r>
              <a:rPr lang="en-US" sz="1700" b="1" dirty="0">
                <a:solidFill>
                  <a:schemeClr val="accent2">
                    <a:lumMod val="50000"/>
                  </a:schemeClr>
                </a:solidFill>
              </a:rPr>
              <a:t> </a:t>
            </a:r>
            <a:r>
              <a:rPr lang="en-US" sz="1700" b="1" dirty="0" err="1">
                <a:solidFill>
                  <a:schemeClr val="accent2">
                    <a:lumMod val="50000"/>
                  </a:schemeClr>
                </a:solidFill>
              </a:rPr>
              <a:t>Basak</a:t>
            </a:r>
            <a:endParaRPr lang="en-US" sz="1700" b="1" dirty="0">
              <a:solidFill>
                <a:schemeClr val="accent2">
                  <a:lumMod val="50000"/>
                </a:schemeClr>
              </a:solidFill>
            </a:endParaRPr>
          </a:p>
          <a:p>
            <a:pPr eaLnBrk="1" hangingPunct="1">
              <a:defRPr/>
            </a:pPr>
            <a:r>
              <a:rPr lang="en-US" sz="1700" dirty="0">
                <a:solidFill>
                  <a:schemeClr val="accent2">
                    <a:lumMod val="50000"/>
                  </a:schemeClr>
                </a:solidFill>
              </a:rPr>
              <a:t>Assistant Professor, </a:t>
            </a:r>
            <a:r>
              <a:rPr lang="en-US" sz="1700" dirty="0"/>
              <a:t>CSE, BUET</a:t>
            </a:r>
          </a:p>
          <a:p>
            <a:pPr eaLnBrk="1" hangingPunct="1">
              <a:defRPr/>
            </a:pPr>
            <a:r>
              <a:rPr lang="en-US" sz="900" dirty="0"/>
              <a:t>*Some modifications done by </a:t>
            </a:r>
            <a:r>
              <a:rPr lang="en-US" sz="900" dirty="0" err="1"/>
              <a:t>Saem</a:t>
            </a:r>
            <a:r>
              <a:rPr lang="en-US" sz="900" dirty="0"/>
              <a:t> Hasan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Instruction Properties</a:t>
            </a:r>
          </a:p>
        </p:txBody>
      </p:sp>
      <p:sp>
        <p:nvSpPr>
          <p:cNvPr id="3" name="Content Placeholder 2"/>
          <p:cNvSpPr>
            <a:spLocks noGrp="1"/>
          </p:cNvSpPr>
          <p:nvPr>
            <p:ph idx="1"/>
          </p:nvPr>
        </p:nvSpPr>
        <p:spPr/>
        <p:txBody>
          <a:bodyPr/>
          <a:lstStyle/>
          <a:p>
            <a:r>
              <a:rPr lang="en-US" dirty="0">
                <a:solidFill>
                  <a:srgbClr val="00B050"/>
                </a:solidFill>
              </a:rPr>
              <a:t>Arithmetic operations</a:t>
            </a:r>
            <a:r>
              <a:rPr lang="en-US" dirty="0"/>
              <a:t> only takes register values as operands</a:t>
            </a:r>
          </a:p>
          <a:p>
            <a:r>
              <a:rPr lang="en-US" dirty="0"/>
              <a:t>Size of a register : 32 bit</a:t>
            </a:r>
          </a:p>
          <a:p>
            <a:r>
              <a:rPr lang="en-US" dirty="0"/>
              <a:t>Number of registers: 32</a:t>
            </a:r>
          </a:p>
          <a:p>
            <a:pPr lvl="1"/>
            <a:r>
              <a:rPr lang="en-US" dirty="0"/>
              <a:t>Satisfies </a:t>
            </a:r>
            <a:r>
              <a:rPr lang="en-US" i="1" dirty="0"/>
              <a:t>Design Principle 2: </a:t>
            </a:r>
            <a:r>
              <a:rPr lang="en-US" dirty="0"/>
              <a:t>Smaller is faster.</a:t>
            </a:r>
          </a:p>
          <a:p>
            <a:pPr lvl="2"/>
            <a:r>
              <a:rPr lang="en-US" dirty="0"/>
              <a:t>Large number of registers -&gt; longer time for electronic signal to travel -&gt; Increased clock cycle</a:t>
            </a:r>
          </a:p>
          <a:p>
            <a:pPr lvl="2"/>
            <a:r>
              <a:rPr lang="en-US" dirty="0"/>
              <a:t>Large number of registers -&gt; Increased number of control bits</a:t>
            </a:r>
          </a:p>
          <a:p>
            <a:pPr lvl="1"/>
            <a:endParaRPr lang="en-US" dirty="0"/>
          </a:p>
          <a:p>
            <a:r>
              <a:rPr lang="en-US" dirty="0"/>
              <a:t>A number is dedicated to a particular register. </a:t>
            </a:r>
          </a:p>
          <a:p>
            <a:pPr lvl="1"/>
            <a:r>
              <a:rPr lang="en-US" dirty="0"/>
              <a:t>5 bit are reserved to indicate each register when the count is 32</a:t>
            </a:r>
          </a:p>
          <a:p>
            <a:pPr lvl="1"/>
            <a:r>
              <a:rPr lang="en-US" dirty="0">
                <a:solidFill>
                  <a:srgbClr val="0070C0"/>
                </a:solidFill>
              </a:rPr>
              <a:t>Compiler maps a program variable to a register </a:t>
            </a:r>
          </a:p>
          <a:p>
            <a:pPr lvl="1"/>
            <a:r>
              <a:rPr lang="en-US" dirty="0">
                <a:solidFill>
                  <a:srgbClr val="7030A0"/>
                </a:solidFill>
              </a:rPr>
              <a:t>There is a number assigned against each register</a:t>
            </a:r>
          </a:p>
        </p:txBody>
      </p:sp>
    </p:spTree>
    <p:extLst>
      <p:ext uri="{BB962C8B-B14F-4D97-AF65-F5344CB8AC3E}">
        <p14:creationId xmlns:p14="http://schemas.microsoft.com/office/powerpoint/2010/main" val="11960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050068A6-F2DB-7E50-E274-8BEC64BAD375}"/>
              </a:ext>
            </a:extLst>
          </p:cNvPr>
          <p:cNvSpPr>
            <a:spLocks noGrp="1" noChangeArrowheads="1"/>
          </p:cNvSpPr>
          <p:nvPr>
            <p:ph type="title"/>
          </p:nvPr>
        </p:nvSpPr>
        <p:spPr/>
        <p:txBody>
          <a:bodyPr/>
          <a:lstStyle/>
          <a:p>
            <a:pPr eaLnBrk="1" hangingPunct="1"/>
            <a:r>
              <a:rPr lang="en-US" altLang="en-US"/>
              <a:t>Concluding Remarks</a:t>
            </a:r>
            <a:endParaRPr lang="en-AU" altLang="en-US"/>
          </a:p>
        </p:txBody>
      </p:sp>
      <p:sp>
        <p:nvSpPr>
          <p:cNvPr id="96260" name="Rectangle 3">
            <a:extLst>
              <a:ext uri="{FF2B5EF4-FFF2-40B4-BE49-F238E27FC236}">
                <a16:creationId xmlns:a16="http://schemas.microsoft.com/office/drawing/2014/main" id="{12503E64-4732-BDE9-ED02-F3F8C590976F}"/>
              </a:ext>
            </a:extLst>
          </p:cNvPr>
          <p:cNvSpPr>
            <a:spLocks noGrp="1" noChangeArrowheads="1"/>
          </p:cNvSpPr>
          <p:nvPr>
            <p:ph type="body" idx="1"/>
          </p:nvPr>
        </p:nvSpPr>
        <p:spPr/>
        <p:txBody>
          <a:bodyPr/>
          <a:lstStyle/>
          <a:p>
            <a:pPr eaLnBrk="1" hangingPunct="1">
              <a:lnSpc>
                <a:spcPct val="90000"/>
              </a:lnSpc>
            </a:pPr>
            <a:r>
              <a:rPr lang="en-US" altLang="en-US"/>
              <a:t>Design principles</a:t>
            </a:r>
          </a:p>
          <a:p>
            <a:pPr lvl="1" eaLnBrk="1" hangingPunct="1">
              <a:lnSpc>
                <a:spcPct val="90000"/>
              </a:lnSpc>
              <a:buFont typeface="Wingdings" panose="05000000000000000000" pitchFamily="2" charset="2"/>
              <a:buNone/>
            </a:pPr>
            <a:r>
              <a:rPr lang="en-US" altLang="en-US">
                <a:solidFill>
                  <a:schemeClr val="hlink"/>
                </a:solidFill>
              </a:rPr>
              <a:t>1.</a:t>
            </a:r>
            <a:r>
              <a:rPr lang="en-US" altLang="en-US"/>
              <a:t>	Simplicity favors regularity</a:t>
            </a:r>
          </a:p>
          <a:p>
            <a:pPr lvl="1" eaLnBrk="1" hangingPunct="1">
              <a:lnSpc>
                <a:spcPct val="90000"/>
              </a:lnSpc>
              <a:buFont typeface="Wingdings" panose="05000000000000000000" pitchFamily="2" charset="2"/>
              <a:buNone/>
            </a:pPr>
            <a:r>
              <a:rPr lang="en-US" altLang="en-US">
                <a:solidFill>
                  <a:schemeClr val="hlink"/>
                </a:solidFill>
              </a:rPr>
              <a:t>2.</a:t>
            </a:r>
            <a:r>
              <a:rPr lang="en-US" altLang="en-US"/>
              <a:t>	Smaller is faster</a:t>
            </a:r>
          </a:p>
          <a:p>
            <a:pPr lvl="1" eaLnBrk="1" hangingPunct="1">
              <a:lnSpc>
                <a:spcPct val="90000"/>
              </a:lnSpc>
              <a:buFont typeface="Wingdings" panose="05000000000000000000" pitchFamily="2" charset="2"/>
              <a:buNone/>
            </a:pPr>
            <a:r>
              <a:rPr lang="en-US" altLang="en-US">
                <a:solidFill>
                  <a:schemeClr val="hlink"/>
                </a:solidFill>
              </a:rPr>
              <a:t>3.</a:t>
            </a:r>
            <a:r>
              <a:rPr lang="en-US" altLang="en-US"/>
              <a:t>	Make the common case fast</a:t>
            </a:r>
          </a:p>
          <a:p>
            <a:pPr lvl="1" eaLnBrk="1" hangingPunct="1">
              <a:lnSpc>
                <a:spcPct val="90000"/>
              </a:lnSpc>
              <a:buFont typeface="Wingdings" panose="05000000000000000000" pitchFamily="2" charset="2"/>
              <a:buNone/>
            </a:pPr>
            <a:r>
              <a:rPr lang="en-US" altLang="en-US">
                <a:solidFill>
                  <a:schemeClr val="hlink"/>
                </a:solidFill>
              </a:rPr>
              <a:t>4.</a:t>
            </a:r>
            <a:r>
              <a:rPr lang="en-US" altLang="en-US"/>
              <a:t>	Good design demands good compromises</a:t>
            </a:r>
          </a:p>
          <a:p>
            <a:pPr eaLnBrk="1" hangingPunct="1">
              <a:lnSpc>
                <a:spcPct val="90000"/>
              </a:lnSpc>
            </a:pPr>
            <a:r>
              <a:rPr lang="en-US" altLang="en-US"/>
              <a:t>Layers of software/hardware</a:t>
            </a:r>
          </a:p>
          <a:p>
            <a:pPr lvl="1" eaLnBrk="1" hangingPunct="1">
              <a:lnSpc>
                <a:spcPct val="90000"/>
              </a:lnSpc>
            </a:pPr>
            <a:r>
              <a:rPr lang="en-US" altLang="en-US"/>
              <a:t>Compiler, assembler, hardware</a:t>
            </a:r>
          </a:p>
          <a:p>
            <a:pPr eaLnBrk="1" hangingPunct="1">
              <a:lnSpc>
                <a:spcPct val="90000"/>
              </a:lnSpc>
            </a:pPr>
            <a:r>
              <a:rPr lang="en-US" altLang="en-US"/>
              <a:t>MIPS: typical of RISC ISAs</a:t>
            </a:r>
          </a:p>
          <a:p>
            <a:pPr lvl="1" eaLnBrk="1" hangingPunct="1">
              <a:lnSpc>
                <a:spcPct val="90000"/>
              </a:lnSpc>
            </a:pPr>
            <a:r>
              <a:rPr lang="en-US" altLang="en-US"/>
              <a:t>c.f. x86</a:t>
            </a:r>
            <a:endParaRPr lang="en-AU" altLang="en-US"/>
          </a:p>
        </p:txBody>
      </p:sp>
      <p:sp>
        <p:nvSpPr>
          <p:cNvPr id="96261" name="Text Box 4">
            <a:extLst>
              <a:ext uri="{FF2B5EF4-FFF2-40B4-BE49-F238E27FC236}">
                <a16:creationId xmlns:a16="http://schemas.microsoft.com/office/drawing/2014/main" id="{E21C1AD2-FDE7-16F1-DA30-EF326BF0A1C0}"/>
              </a:ext>
            </a:extLst>
          </p:cNvPr>
          <p:cNvSpPr txBox="1">
            <a:spLocks noChangeArrowheads="1"/>
          </p:cNvSpPr>
          <p:nvPr/>
        </p:nvSpPr>
        <p:spPr bwMode="auto">
          <a:xfrm rot="5400000">
            <a:off x="6379744" y="925592"/>
            <a:ext cx="2967479"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§2.20 Concluding Remarks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3" name="Rectangle 2">
            <a:extLst>
              <a:ext uri="{FF2B5EF4-FFF2-40B4-BE49-F238E27FC236}">
                <a16:creationId xmlns:a16="http://schemas.microsoft.com/office/drawing/2014/main" id="{7E2BB6C7-0213-6B1E-D10C-6FFCF4842D62}"/>
              </a:ext>
            </a:extLst>
          </p:cNvPr>
          <p:cNvSpPr>
            <a:spLocks noGrp="1" noChangeArrowheads="1"/>
          </p:cNvSpPr>
          <p:nvPr>
            <p:ph type="title"/>
          </p:nvPr>
        </p:nvSpPr>
        <p:spPr/>
        <p:txBody>
          <a:bodyPr/>
          <a:lstStyle/>
          <a:p>
            <a:pPr eaLnBrk="1" hangingPunct="1"/>
            <a:r>
              <a:rPr lang="en-US" altLang="en-US"/>
              <a:t>Concluding Remarks</a:t>
            </a:r>
            <a:endParaRPr lang="en-AU" altLang="en-US"/>
          </a:p>
        </p:txBody>
      </p:sp>
      <p:sp>
        <p:nvSpPr>
          <p:cNvPr id="97284" name="Rectangle 3">
            <a:extLst>
              <a:ext uri="{FF2B5EF4-FFF2-40B4-BE49-F238E27FC236}">
                <a16:creationId xmlns:a16="http://schemas.microsoft.com/office/drawing/2014/main" id="{B3500D24-145D-A39B-1CE8-2C5B82589516}"/>
              </a:ext>
            </a:extLst>
          </p:cNvPr>
          <p:cNvSpPr>
            <a:spLocks noGrp="1" noChangeArrowheads="1"/>
          </p:cNvSpPr>
          <p:nvPr>
            <p:ph type="body" idx="1"/>
          </p:nvPr>
        </p:nvSpPr>
        <p:spPr>
          <a:xfrm>
            <a:off x="1656160" y="844153"/>
            <a:ext cx="6203156" cy="1613297"/>
          </a:xfrm>
        </p:spPr>
        <p:txBody>
          <a:bodyPr/>
          <a:lstStyle/>
          <a:p>
            <a:pPr eaLnBrk="1" hangingPunct="1">
              <a:lnSpc>
                <a:spcPct val="90000"/>
              </a:lnSpc>
            </a:pPr>
            <a:r>
              <a:rPr lang="en-US" altLang="en-US"/>
              <a:t>Measure MIPS instruction executions in benchmark programs</a:t>
            </a:r>
          </a:p>
          <a:p>
            <a:pPr lvl="1" eaLnBrk="1" hangingPunct="1">
              <a:lnSpc>
                <a:spcPct val="90000"/>
              </a:lnSpc>
            </a:pPr>
            <a:r>
              <a:rPr lang="en-US" altLang="en-US"/>
              <a:t>Consider making the common case fast</a:t>
            </a:r>
          </a:p>
          <a:p>
            <a:pPr lvl="1" eaLnBrk="1" hangingPunct="1">
              <a:lnSpc>
                <a:spcPct val="90000"/>
              </a:lnSpc>
            </a:pPr>
            <a:r>
              <a:rPr lang="en-US" altLang="en-US"/>
              <a:t>Consider compromises</a:t>
            </a:r>
            <a:endParaRPr lang="en-AU" altLang="en-US"/>
          </a:p>
        </p:txBody>
      </p:sp>
      <p:graphicFrame>
        <p:nvGraphicFramePr>
          <p:cNvPr id="414764" name="Group 44">
            <a:extLst>
              <a:ext uri="{FF2B5EF4-FFF2-40B4-BE49-F238E27FC236}">
                <a16:creationId xmlns:a16="http://schemas.microsoft.com/office/drawing/2014/main" id="{FC8BDAE5-2E9A-D578-55E2-526F18C5527E}"/>
              </a:ext>
            </a:extLst>
          </p:cNvPr>
          <p:cNvGraphicFramePr>
            <a:graphicFrameLocks noGrp="1"/>
          </p:cNvGraphicFramePr>
          <p:nvPr/>
        </p:nvGraphicFramePr>
        <p:xfrm>
          <a:off x="1277541" y="2416969"/>
          <a:ext cx="6587728" cy="2331768"/>
        </p:xfrm>
        <a:graphic>
          <a:graphicData uri="http://schemas.openxmlformats.org/drawingml/2006/table">
            <a:tbl>
              <a:tblPr/>
              <a:tblGrid>
                <a:gridCol w="1512094">
                  <a:extLst>
                    <a:ext uri="{9D8B030D-6E8A-4147-A177-3AD203B41FA5}">
                      <a16:colId xmlns:a16="http://schemas.microsoft.com/office/drawing/2014/main" val="20000"/>
                    </a:ext>
                  </a:extLst>
                </a:gridCol>
                <a:gridCol w="2160984">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457325">
                  <a:extLst>
                    <a:ext uri="{9D8B030D-6E8A-4147-A177-3AD203B41FA5}">
                      <a16:colId xmlns:a16="http://schemas.microsoft.com/office/drawing/2014/main" val="20003"/>
                    </a:ext>
                  </a:extLst>
                </a:gridCol>
              </a:tblGrid>
              <a:tr h="2743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Instruction class</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MIPS examples</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SPEC2006 Int</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SPEC2006 FP</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3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Arithmetic</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add, sub, addi</a:t>
                      </a:r>
                      <a:endParaRPr kumimoji="0" lang="en-AU" sz="1400" b="0" i="0" u="none" strike="noStrike" cap="none" normalizeH="0" baseline="0">
                        <a:ln>
                          <a:noFill/>
                        </a:ln>
                        <a:solidFill>
                          <a:schemeClr val="tx1"/>
                        </a:solidFill>
                        <a:effectLst/>
                        <a:latin typeface="Lucida Console" pitchFamily="49"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16%</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48%</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801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Data transfer</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lw, sw, lb, lbu, lh, lhu, sb, lui</a:t>
                      </a:r>
                      <a:endParaRPr kumimoji="0" lang="en-AU" sz="1400" b="0" i="0" u="none" strike="noStrike" cap="none" normalizeH="0" baseline="0">
                        <a:ln>
                          <a:noFill/>
                        </a:ln>
                        <a:solidFill>
                          <a:schemeClr val="tx1"/>
                        </a:solidFill>
                        <a:effectLst/>
                        <a:latin typeface="Lucida Console" pitchFamily="49"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35%</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36%</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801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Logical</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and, or, nor, andi, ori, sll, srl</a:t>
                      </a:r>
                      <a:endParaRPr kumimoji="0" lang="en-AU" sz="1400" b="0" i="0" u="none" strike="noStrike" cap="none" normalizeH="0" baseline="0">
                        <a:ln>
                          <a:noFill/>
                        </a:ln>
                        <a:solidFill>
                          <a:schemeClr val="tx1"/>
                        </a:solidFill>
                        <a:effectLst/>
                        <a:latin typeface="Lucida Console" pitchFamily="49"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12%</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4%</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801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Cond. Branch</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beq, bne, slt, slti, sltiu</a:t>
                      </a:r>
                      <a:endParaRPr kumimoji="0" lang="en-AU" sz="1400" b="0" i="0" u="none" strike="noStrike" cap="none" normalizeH="0" baseline="0">
                        <a:ln>
                          <a:noFill/>
                        </a:ln>
                        <a:solidFill>
                          <a:schemeClr val="tx1"/>
                        </a:solidFill>
                        <a:effectLst/>
                        <a:latin typeface="Lucida Console" pitchFamily="49"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34%</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43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Jump</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j, jr, jal</a:t>
                      </a:r>
                      <a:endParaRPr kumimoji="0" lang="en-AU" sz="1400" b="0" i="0" u="none" strike="noStrike" cap="none" normalizeH="0" baseline="0">
                        <a:ln>
                          <a:noFill/>
                        </a:ln>
                        <a:solidFill>
                          <a:schemeClr val="tx1"/>
                        </a:solidFill>
                        <a:effectLst/>
                        <a:latin typeface="Lucida Console" pitchFamily="49"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68580" marR="68580" marT="34294" marB="342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a:xfrm>
            <a:off x="457200" y="700088"/>
            <a:ext cx="8579296" cy="3894137"/>
          </a:xfrm>
        </p:spPr>
        <p:txBody>
          <a:bodyPr/>
          <a:lstStyle/>
          <a:p>
            <a:r>
              <a:rPr lang="en-US" dirty="0"/>
              <a:t>These slides contain material developed and copyright by:</a:t>
            </a:r>
          </a:p>
          <a:p>
            <a:pPr lvl="1"/>
            <a:r>
              <a:rPr lang="en-US" dirty="0"/>
              <a:t>Lecture slides by Dr. </a:t>
            </a:r>
            <a:r>
              <a:rPr lang="en-US" dirty="0" err="1"/>
              <a:t>Tanzima</a:t>
            </a:r>
            <a:r>
              <a:rPr lang="en-US" dirty="0"/>
              <a:t> Hashem, Professor, CSE, BUET</a:t>
            </a:r>
          </a:p>
          <a:p>
            <a:pPr lvl="1"/>
            <a:r>
              <a:rPr lang="en-US" dirty="0"/>
              <a:t>Lecture slides by </a:t>
            </a:r>
            <a:r>
              <a:rPr lang="en-US" dirty="0" err="1"/>
              <a:t>Mehnaz</a:t>
            </a:r>
            <a:r>
              <a:rPr lang="en-US" dirty="0"/>
              <a:t> </a:t>
            </a:r>
            <a:r>
              <a:rPr lang="en-US" dirty="0" err="1"/>
              <a:t>Tabassum</a:t>
            </a:r>
            <a:r>
              <a:rPr lang="en-US" dirty="0"/>
              <a:t> </a:t>
            </a:r>
            <a:r>
              <a:rPr lang="en-US" dirty="0" err="1"/>
              <a:t>Mahin</a:t>
            </a:r>
            <a:r>
              <a:rPr lang="en-US" dirty="0"/>
              <a:t>, Assistant Professor, CSE, BUET </a:t>
            </a:r>
            <a:br>
              <a:rPr lang="en-US" dirty="0"/>
            </a:br>
            <a:endParaRPr lang="en-US" dirty="0"/>
          </a:p>
        </p:txBody>
      </p:sp>
    </p:spTree>
    <p:extLst>
      <p:ext uri="{BB962C8B-B14F-4D97-AF65-F5344CB8AC3E}">
        <p14:creationId xmlns:p14="http://schemas.microsoft.com/office/powerpoint/2010/main" val="26120891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533400" y="2171700"/>
            <a:ext cx="8229600" cy="857250"/>
          </a:xfrm>
        </p:spPr>
        <p:txBody>
          <a:bodyPr/>
          <a:lstStyle/>
          <a:p>
            <a:r>
              <a:rPr lang="en-US" altLang="en-US"/>
              <a:t>Thank You </a:t>
            </a:r>
            <a:r>
              <a:rPr lang="en-US" altLang="en-US">
                <a:sym typeface="Wingdings" panose="05000000000000000000" pitchFamily="2" charset="2"/>
              </a:rPr>
              <a:t></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Instruction Properties</a:t>
            </a:r>
          </a:p>
        </p:txBody>
      </p:sp>
      <p:sp>
        <p:nvSpPr>
          <p:cNvPr id="3" name="Content Placeholder 2"/>
          <p:cNvSpPr>
            <a:spLocks noGrp="1"/>
          </p:cNvSpPr>
          <p:nvPr>
            <p:ph idx="1"/>
          </p:nvPr>
        </p:nvSpPr>
        <p:spPr/>
        <p:txBody>
          <a:bodyPr/>
          <a:lstStyle/>
          <a:p>
            <a:r>
              <a:rPr lang="en-US" dirty="0"/>
              <a:t>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498" y="915566"/>
            <a:ext cx="2400300" cy="333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037427"/>
            <a:ext cx="4700786" cy="229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96" y="2400795"/>
            <a:ext cx="4615934" cy="19515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5156" y="2776983"/>
            <a:ext cx="5158985" cy="212129"/>
          </a:xfrm>
          <a:prstGeom prst="rect">
            <a:avLst/>
          </a:prstGeom>
        </p:spPr>
      </p:pic>
      <p:sp>
        <p:nvSpPr>
          <p:cNvPr id="8" name="Down Arrow 7"/>
          <p:cNvSpPr/>
          <p:nvPr/>
        </p:nvSpPr>
        <p:spPr>
          <a:xfrm>
            <a:off x="4344726" y="1334956"/>
            <a:ext cx="159843" cy="5589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Down Arrow 8"/>
          <p:cNvSpPr/>
          <p:nvPr/>
        </p:nvSpPr>
        <p:spPr>
          <a:xfrm>
            <a:off x="4401703" y="3092925"/>
            <a:ext cx="159843" cy="5589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2125" y="3795886"/>
            <a:ext cx="5658640" cy="647790"/>
          </a:xfrm>
          <a:prstGeom prst="rect">
            <a:avLst/>
          </a:prstGeom>
        </p:spPr>
      </p:pic>
    </p:spTree>
    <p:extLst>
      <p:ext uri="{BB962C8B-B14F-4D97-AF65-F5344CB8AC3E}">
        <p14:creationId xmlns:p14="http://schemas.microsoft.com/office/powerpoint/2010/main" val="302401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Instruction Properties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What about data structures (Arrays and Structures)?</a:t>
                </a:r>
              </a:p>
              <a:p>
                <a:pPr lvl="1"/>
                <a:r>
                  <a:rPr lang="en-US" dirty="0"/>
                  <a:t>These are kept in memory and a particular element is transferred to registers whenever required</a:t>
                </a:r>
              </a:p>
              <a:p>
                <a:r>
                  <a:rPr lang="en-US" dirty="0"/>
                  <a:t>Compiler </a:t>
                </a:r>
              </a:p>
              <a:p>
                <a:pPr lvl="1"/>
                <a:r>
                  <a:rPr lang="en-US" dirty="0"/>
                  <a:t>places an array/structure into memory</a:t>
                </a:r>
              </a:p>
              <a:p>
                <a:pPr lvl="1"/>
                <a:r>
                  <a:rPr lang="en-US" dirty="0"/>
                  <a:t>keeps the starting address of the memory in a register</a:t>
                </a:r>
              </a:p>
              <a:p>
                <a:pPr lvl="1"/>
                <a:r>
                  <a:rPr lang="en-US" dirty="0"/>
                  <a:t>tracks which register is used for which array/structure</a:t>
                </a:r>
              </a:p>
              <a:p>
                <a:pPr marL="0" indent="0">
                  <a:buNone/>
                </a:pPr>
                <a:endParaRPr lang="en-US" dirty="0"/>
              </a:p>
              <a:p>
                <a:r>
                  <a:rPr lang="en-US" dirty="0"/>
                  <a:t>Data Transfer Instructions</a:t>
                </a:r>
              </a:p>
              <a:p>
                <a:pPr lvl="1"/>
                <a:r>
                  <a:rPr lang="en-US" dirty="0"/>
                  <a:t>load word: </a:t>
                </a:r>
                <a14:m>
                  <m:oMath xmlns:m="http://schemas.openxmlformats.org/officeDocument/2006/math">
                    <m:r>
                      <a:rPr lang="en-US" b="0" i="1" smtClean="0">
                        <a:latin typeface="Cambria Math"/>
                      </a:rPr>
                      <m:t>𝑙𝑤</m:t>
                    </m:r>
                  </m:oMath>
                </a14:m>
                <a:endParaRPr lang="en-US" dirty="0"/>
              </a:p>
              <a:p>
                <a:pPr lvl="1"/>
                <a:r>
                  <a:rPr lang="en-US" dirty="0"/>
                  <a:t>store word: </a:t>
                </a:r>
                <a14:m>
                  <m:oMath xmlns:m="http://schemas.openxmlformats.org/officeDocument/2006/math">
                    <m:r>
                      <a:rPr lang="en-US" b="0" i="1" smtClean="0">
                        <a:latin typeface="Cambria Math"/>
                      </a:rPr>
                      <m:t>𝑠𝑤</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78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1419622"/>
            <a:ext cx="2828733" cy="2304256"/>
          </a:xfrm>
          <a:prstGeom prst="rect">
            <a:avLst/>
          </a:prstGeom>
        </p:spPr>
      </p:pic>
    </p:spTree>
    <p:extLst>
      <p:ext uri="{BB962C8B-B14F-4D97-AF65-F5344CB8AC3E}">
        <p14:creationId xmlns:p14="http://schemas.microsoft.com/office/powerpoint/2010/main" val="404801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Instructions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a:t>
                </a:r>
              </a:p>
              <a:p>
                <a14:m>
                  <m:oMath xmlns:m="http://schemas.openxmlformats.org/officeDocument/2006/math">
                    <m:r>
                      <a:rPr lang="en-US" b="0" i="1" smtClean="0">
                        <a:latin typeface="Cambria Math"/>
                      </a:rPr>
                      <m:t>𝐴</m:t>
                    </m:r>
                    <m:d>
                      <m:dPr>
                        <m:begChr m:val="["/>
                        <m:endChr m:val="]"/>
                        <m:ctrlPr>
                          <a:rPr lang="en-US" b="0" i="1" smtClean="0">
                            <a:latin typeface="Cambria Math" panose="02040503050406030204" pitchFamily="18" charset="0"/>
                          </a:rPr>
                        </m:ctrlPr>
                      </m:dPr>
                      <m:e>
                        <m:r>
                          <a:rPr lang="en-US" b="0" i="1" smtClean="0">
                            <a:latin typeface="Cambria Math"/>
                          </a:rPr>
                          <m:t>12</m:t>
                        </m:r>
                      </m:e>
                    </m:d>
                    <m:r>
                      <a:rPr lang="en-US" b="0" i="1" smtClean="0">
                        <a:latin typeface="Cambria Math"/>
                      </a:rPr>
                      <m:t>=</m:t>
                    </m:r>
                    <m:r>
                      <a:rPr lang="en-US" b="0" i="1" smtClean="0">
                        <a:latin typeface="Cambria Math"/>
                      </a:rPr>
                      <m:t>h</m:t>
                    </m:r>
                    <m:r>
                      <a:rPr lang="en-US" b="0" i="1" smtClean="0">
                        <a:latin typeface="Cambria Math"/>
                      </a:rPr>
                      <m:t>+</m:t>
                    </m:r>
                    <m:r>
                      <a:rPr lang="en-US" b="0" i="1" smtClean="0">
                        <a:latin typeface="Cambria Math"/>
                      </a:rPr>
                      <m:t>𝐴</m:t>
                    </m:r>
                    <m:r>
                      <a:rPr lang="en-US" b="0" i="1" smtClean="0">
                        <a:latin typeface="Cambria Math"/>
                      </a:rPr>
                      <m:t>[8]</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78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043996"/>
            <a:ext cx="5201376" cy="56205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2606049"/>
            <a:ext cx="5220429" cy="266737"/>
          </a:xfrm>
          <a:prstGeom prst="rect">
            <a:avLst/>
          </a:prstGeom>
        </p:spPr>
      </p:pic>
    </p:spTree>
    <p:extLst>
      <p:ext uri="{BB962C8B-B14F-4D97-AF65-F5344CB8AC3E}">
        <p14:creationId xmlns:p14="http://schemas.microsoft.com/office/powerpoint/2010/main" val="413268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Spilling Registers</a:t>
            </a:r>
          </a:p>
        </p:txBody>
      </p:sp>
      <p:sp>
        <p:nvSpPr>
          <p:cNvPr id="3" name="Content Placeholder 2"/>
          <p:cNvSpPr>
            <a:spLocks noGrp="1"/>
          </p:cNvSpPr>
          <p:nvPr>
            <p:ph idx="1"/>
          </p:nvPr>
        </p:nvSpPr>
        <p:spPr/>
        <p:txBody>
          <a:bodyPr/>
          <a:lstStyle/>
          <a:p>
            <a:r>
              <a:rPr lang="en-US" dirty="0"/>
              <a:t>What if the number of variables and data structures is more than 32?</a:t>
            </a:r>
          </a:p>
          <a:p>
            <a:pPr lvl="1"/>
            <a:r>
              <a:rPr lang="en-US" dirty="0"/>
              <a:t>﻿The process of putting less commonly used variables into memory is called Spilling Registers.</a:t>
            </a:r>
          </a:p>
          <a:p>
            <a:pPr lvl="1"/>
            <a:r>
              <a:rPr lang="en-US" dirty="0"/>
              <a:t>Keeps the most frequently used variables in registers and less frequents one in memory</a:t>
            </a:r>
          </a:p>
          <a:p>
            <a:pPr lvl="1"/>
            <a:r>
              <a:rPr lang="en-US" dirty="0"/>
              <a:t>Moves variables around registers and memory</a:t>
            </a:r>
          </a:p>
          <a:p>
            <a:pPr marL="457200" lvl="1" indent="0">
              <a:buNone/>
            </a:pPr>
            <a:endParaRPr lang="en-US" dirty="0"/>
          </a:p>
        </p:txBody>
      </p:sp>
    </p:spTree>
    <p:extLst>
      <p:ext uri="{BB962C8B-B14F-4D97-AF65-F5344CB8AC3E}">
        <p14:creationId xmlns:p14="http://schemas.microsoft.com/office/powerpoint/2010/main" val="70981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with Constants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r>
                  <a:rPr lang="en-US" i="1" dirty="0"/>
                  <a:t>immediate</a:t>
                </a:r>
                <a:r>
                  <a:rPr lang="en-US" dirty="0"/>
                  <a:t> or </a:t>
                </a:r>
                <a:r>
                  <a:rPr lang="en-US" i="1" dirty="0" err="1"/>
                  <a:t>addi</a:t>
                </a:r>
                <a:r>
                  <a:rPr lang="en-US" dirty="0"/>
                  <a:t> instruction</a:t>
                </a:r>
              </a:p>
              <a:p>
                <a:pPr lvl="1"/>
                <a:r>
                  <a:rPr lang="en-US" dirty="0"/>
                  <a:t>Takes one register and one constant as input</a:t>
                </a:r>
              </a:p>
              <a:p>
                <a:pPr lvl="1"/>
                <a:endParaRPr lang="en-US" dirty="0"/>
              </a:p>
              <a:p>
                <a:pPr lvl="1"/>
                <a:endParaRPr lang="en-US" dirty="0"/>
              </a:p>
              <a:p>
                <a:pPr lvl="1"/>
                <a:endParaRPr lang="en-US" dirty="0"/>
              </a:p>
              <a:p>
                <a:r>
                  <a:rPr lang="en-US" dirty="0"/>
                  <a:t>Constant 0 is used very often (e.g., for transfer operations)</a:t>
                </a:r>
              </a:p>
              <a:p>
                <a:pPr lvl="1"/>
                <a:r>
                  <a:rPr lang="en-US" dirty="0"/>
                  <a:t>A register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𝑧𝑒𝑟𝑜</m:t>
                    </m:r>
                  </m:oMath>
                </a14:m>
                <a:r>
                  <a:rPr lang="en-US" dirty="0"/>
                  <a:t> is dedicated for this purpose</a:t>
                </a:r>
              </a:p>
              <a:p>
                <a:pPr marL="457200" lvl="1" indent="0">
                  <a:buNone/>
                </a:pPr>
                <a14:m>
                  <m:oMath xmlns:m="http://schemas.openxmlformats.org/officeDocument/2006/math">
                    <m:r>
                      <a:rPr lang="en-US" b="0" i="1" smtClean="0">
                        <a:latin typeface="Cambria Math" panose="02040503050406030204" pitchFamily="18" charset="0"/>
                      </a:rPr>
                      <m:t>𝑎𝑑𝑑</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2, $</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𝑧𝑒𝑟𝑜</m:t>
                    </m:r>
                  </m:oMath>
                </a14:m>
                <a:r>
                  <a:rPr lang="en-US" dirty="0"/>
                  <a:t> 		#$s2=$s3</a:t>
                </a:r>
              </a:p>
              <a:p>
                <a:endParaRPr lang="en-US" dirty="0"/>
              </a:p>
              <a:p>
                <a:r>
                  <a:rPr lang="en-US" dirty="0"/>
                  <a:t>Is an instruction represented using register names?</a:t>
                </a:r>
              </a:p>
              <a:p>
                <a:pPr marL="457200" lvl="1" indent="0">
                  <a:buNone/>
                </a:pPr>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563638"/>
            <a:ext cx="5476875" cy="238125"/>
          </a:xfrm>
          <a:prstGeom prst="rect">
            <a:avLst/>
          </a:prstGeom>
        </p:spPr>
      </p:pic>
    </p:spTree>
    <p:extLst>
      <p:ext uri="{BB962C8B-B14F-4D97-AF65-F5344CB8AC3E}">
        <p14:creationId xmlns:p14="http://schemas.microsoft.com/office/powerpoint/2010/main" val="44501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Instructions in the Computer</a:t>
            </a:r>
          </a:p>
        </p:txBody>
      </p:sp>
      <p:sp>
        <p:nvSpPr>
          <p:cNvPr id="3" name="Content Placeholder 2"/>
          <p:cNvSpPr>
            <a:spLocks noGrp="1"/>
          </p:cNvSpPr>
          <p:nvPr>
            <p:ph idx="1"/>
          </p:nvPr>
        </p:nvSpPr>
        <p:spPr/>
        <p:txBody>
          <a:bodyPr/>
          <a:lstStyle/>
          <a:p>
            <a:r>
              <a:rPr lang="en-US" dirty="0"/>
              <a:t>Key principles of Today’s computer instructions</a:t>
            </a:r>
          </a:p>
          <a:p>
            <a:pPr lvl="1"/>
            <a:r>
              <a:rPr lang="en-US" dirty="0"/>
              <a:t>Instructions are represented as numbers</a:t>
            </a:r>
          </a:p>
          <a:p>
            <a:pPr lvl="1"/>
            <a:r>
              <a:rPr lang="en-US" dirty="0"/>
              <a:t>Program are stored in memory to be read or written, just like data</a:t>
            </a:r>
          </a:p>
        </p:txBody>
      </p:sp>
    </p:spTree>
    <p:extLst>
      <p:ext uri="{BB962C8B-B14F-4D97-AF65-F5344CB8AC3E}">
        <p14:creationId xmlns:p14="http://schemas.microsoft.com/office/powerpoint/2010/main" val="4202414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Instructions in the Computer</a:t>
            </a:r>
          </a:p>
        </p:txBody>
      </p:sp>
      <p:sp>
        <p:nvSpPr>
          <p:cNvPr id="3" name="Content Placeholder 2"/>
          <p:cNvSpPr>
            <a:spLocks noGrp="1"/>
          </p:cNvSpPr>
          <p:nvPr>
            <p:ph idx="1"/>
          </p:nvPr>
        </p:nvSpPr>
        <p:spPr/>
        <p:txBody>
          <a:bodyPr/>
          <a:lstStyle/>
          <a:p>
            <a:r>
              <a:rPr lang="en-US" dirty="0"/>
              <a:t>An instruction is a sequence of bits</a:t>
            </a:r>
          </a:p>
          <a:p>
            <a:r>
              <a:rPr lang="en-US" dirty="0"/>
              <a:t>Each register is mapped to a number</a:t>
            </a:r>
          </a:p>
          <a:p>
            <a:pPr lvl="1"/>
            <a:r>
              <a:rPr lang="en-US" dirty="0"/>
              <a:t>There is a convention to map register names into numbers (e.g., registers $s0 to $s7 map onto registers 16 to 23)</a:t>
            </a:r>
          </a:p>
          <a:p>
            <a:endParaRPr lang="en-US" dirty="0"/>
          </a:p>
          <a:p>
            <a:r>
              <a:rPr lang="en-US" dirty="0"/>
              <a:t>Each instruction is 32 bit long (size of a word)</a:t>
            </a:r>
          </a:p>
          <a:p>
            <a:pPr lvl="1"/>
            <a:r>
              <a:rPr lang="en-US" dirty="0"/>
              <a:t>Satisfies </a:t>
            </a:r>
            <a:r>
              <a:rPr lang="en-US" i="1" dirty="0"/>
              <a:t>Design Principle 1: </a:t>
            </a:r>
            <a:r>
              <a:rPr lang="en-US" dirty="0"/>
              <a:t>Simplicity favors regularity. </a:t>
            </a:r>
          </a:p>
          <a:p>
            <a:pPr marL="457200" lvl="1" indent="0">
              <a:buNone/>
            </a:pPr>
            <a:endParaRPr lang="en-US" dirty="0"/>
          </a:p>
          <a:p>
            <a:r>
              <a:rPr lang="en-US" dirty="0"/>
              <a:t>Instruction Format: format used by an instruction</a:t>
            </a:r>
          </a:p>
        </p:txBody>
      </p:sp>
    </p:spTree>
    <p:extLst>
      <p:ext uri="{BB962C8B-B14F-4D97-AF65-F5344CB8AC3E}">
        <p14:creationId xmlns:p14="http://schemas.microsoft.com/office/powerpoint/2010/main" val="207592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MIPS Instruction Format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R-Format</a:t>
                </a:r>
              </a:p>
              <a:p>
                <a:pPr lvl="1"/>
                <a:r>
                  <a:rPr lang="en-US" dirty="0"/>
                  <a:t>Deals with arithmetic operations with registers</a:t>
                </a:r>
              </a:p>
              <a:p>
                <a:pPr lvl="1"/>
                <a:endParaRPr lang="en-US" dirty="0"/>
              </a:p>
              <a:p>
                <a:pPr lvl="1"/>
                <a:endParaRPr lang="en-US" dirty="0"/>
              </a:p>
              <a:p>
                <a:pPr lvl="1"/>
                <a:endParaRPr lang="en-US" dirty="0"/>
              </a:p>
              <a:p>
                <a:pPr lvl="1"/>
                <a14:m>
                  <m:oMath xmlns:m="http://schemas.openxmlformats.org/officeDocument/2006/math">
                    <m:r>
                      <a:rPr lang="en-US" b="0" i="1" smtClean="0">
                        <a:solidFill>
                          <a:srgbClr val="00B050"/>
                        </a:solidFill>
                        <a:latin typeface="Cambria Math" panose="02040503050406030204" pitchFamily="18" charset="0"/>
                      </a:rPr>
                      <m:t>𝑜𝑝</m:t>
                    </m:r>
                    <m:r>
                      <a:rPr lang="en-US" b="0" i="1" smtClean="0">
                        <a:latin typeface="Cambria Math" panose="02040503050406030204" pitchFamily="18" charset="0"/>
                      </a:rPr>
                      <m:t>:</m:t>
                    </m:r>
                  </m:oMath>
                </a14:m>
                <a:r>
                  <a:rPr lang="en-US" dirty="0"/>
                  <a:t> shorthand of opcode, denotes operation type and format type</a:t>
                </a:r>
              </a:p>
              <a:p>
                <a:pPr lvl="1"/>
                <a14:m>
                  <m:oMath xmlns:m="http://schemas.openxmlformats.org/officeDocument/2006/math">
                    <m:r>
                      <a:rPr lang="en-US" b="0" i="1" smtClean="0">
                        <a:solidFill>
                          <a:srgbClr val="00B050"/>
                        </a:solidFill>
                        <a:latin typeface="Cambria Math" panose="02040503050406030204" pitchFamily="18" charset="0"/>
                      </a:rPr>
                      <m:t>𝑟𝑠</m:t>
                    </m:r>
                    <m:r>
                      <a:rPr lang="en-US" b="0" i="1" smtClean="0">
                        <a:latin typeface="Cambria Math" panose="02040503050406030204" pitchFamily="18" charset="0"/>
                      </a:rPr>
                      <m:t>:</m:t>
                    </m:r>
                  </m:oMath>
                </a14:m>
                <a:r>
                  <a:rPr lang="en-US" dirty="0"/>
                  <a:t> Source Register1</a:t>
                </a:r>
              </a:p>
              <a:p>
                <a:pPr lvl="1"/>
                <a14:m>
                  <m:oMath xmlns:m="http://schemas.openxmlformats.org/officeDocument/2006/math">
                    <m:r>
                      <a:rPr lang="en-US" b="0" i="1" smtClean="0">
                        <a:solidFill>
                          <a:srgbClr val="00B050"/>
                        </a:solidFill>
                        <a:latin typeface="Cambria Math" panose="02040503050406030204" pitchFamily="18" charset="0"/>
                      </a:rPr>
                      <m:t>𝑟𝑡</m:t>
                    </m:r>
                    <m:r>
                      <a:rPr lang="en-US" b="0" i="1" smtClean="0">
                        <a:latin typeface="Cambria Math" panose="02040503050406030204" pitchFamily="18" charset="0"/>
                      </a:rPr>
                      <m:t>:</m:t>
                    </m:r>
                  </m:oMath>
                </a14:m>
                <a:r>
                  <a:rPr lang="en-US" dirty="0"/>
                  <a:t> Source Register 2</a:t>
                </a:r>
              </a:p>
              <a:p>
                <a:pPr lvl="1"/>
                <a14:m>
                  <m:oMath xmlns:m="http://schemas.openxmlformats.org/officeDocument/2006/math">
                    <m:r>
                      <a:rPr lang="en-US" b="0" i="1" smtClean="0">
                        <a:solidFill>
                          <a:srgbClr val="00B050"/>
                        </a:solidFill>
                        <a:latin typeface="Cambria Math" panose="02040503050406030204" pitchFamily="18" charset="0"/>
                      </a:rPr>
                      <m:t>𝑟𝑑</m:t>
                    </m:r>
                    <m:r>
                      <a:rPr lang="en-US" b="0" i="1" smtClean="0">
                        <a:latin typeface="Cambria Math" panose="02040503050406030204" pitchFamily="18" charset="0"/>
                      </a:rPr>
                      <m:t>:</m:t>
                    </m:r>
                  </m:oMath>
                </a14:m>
                <a:r>
                  <a:rPr lang="en-US" dirty="0"/>
                  <a:t> Destination Register</a:t>
                </a:r>
              </a:p>
              <a:p>
                <a:pPr lvl="1"/>
                <a14:m>
                  <m:oMath xmlns:m="http://schemas.openxmlformats.org/officeDocument/2006/math">
                    <m:r>
                      <a:rPr lang="en-US" b="0" i="1" smtClean="0">
                        <a:solidFill>
                          <a:srgbClr val="00B050"/>
                        </a:solidFill>
                        <a:latin typeface="Cambria Math" panose="02040503050406030204" pitchFamily="18" charset="0"/>
                      </a:rPr>
                      <m:t>𝑠h𝑎𝑚𝑡</m:t>
                    </m:r>
                    <m:r>
                      <a:rPr lang="en-US" b="0" i="1" smtClean="0">
                        <a:latin typeface="Cambria Math" panose="02040503050406030204" pitchFamily="18" charset="0"/>
                      </a:rPr>
                      <m:t>:</m:t>
                    </m:r>
                  </m:oMath>
                </a14:m>
                <a:r>
                  <a:rPr lang="en-US" dirty="0"/>
                  <a:t> Shorthand of shift amount</a:t>
                </a:r>
              </a:p>
              <a:p>
                <a:pPr lvl="1"/>
                <a14:m>
                  <m:oMath xmlns:m="http://schemas.openxmlformats.org/officeDocument/2006/math">
                    <m:r>
                      <a:rPr lang="en-US" b="0" i="1" smtClean="0">
                        <a:solidFill>
                          <a:srgbClr val="00B050"/>
                        </a:solidFill>
                        <a:latin typeface="Cambria Math" panose="02040503050406030204" pitchFamily="18" charset="0"/>
                      </a:rPr>
                      <m:t>𝑓𝑢𝑛𝑐𝑡</m:t>
                    </m:r>
                    <m:r>
                      <a:rPr lang="en-US" b="0" i="1" smtClean="0">
                        <a:latin typeface="Cambria Math" panose="02040503050406030204" pitchFamily="18" charset="0"/>
                      </a:rPr>
                      <m:t>:</m:t>
                    </m:r>
                  </m:oMath>
                </a14:m>
                <a:r>
                  <a:rPr lang="en-US" dirty="0"/>
                  <a:t> shorthand of function code, denotes the specific variant of an operation</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635646"/>
            <a:ext cx="6477000" cy="638175"/>
          </a:xfrm>
          <a:prstGeom prst="rect">
            <a:avLst/>
          </a:prstGeom>
        </p:spPr>
      </p:pic>
    </p:spTree>
    <p:extLst>
      <p:ext uri="{BB962C8B-B14F-4D97-AF65-F5344CB8AC3E}">
        <p14:creationId xmlns:p14="http://schemas.microsoft.com/office/powerpoint/2010/main" val="91182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MIPS Instruction Format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1628" y="1635646"/>
            <a:ext cx="1704975" cy="180975"/>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771550"/>
            <a:ext cx="6477000" cy="6381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112" y="1995686"/>
            <a:ext cx="5819775" cy="3143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1311" y="2426965"/>
            <a:ext cx="5915025" cy="504825"/>
          </a:xfrm>
          <a:prstGeom prst="rect">
            <a:avLst/>
          </a:prstGeom>
        </p:spPr>
      </p:pic>
      <p:sp>
        <p:nvSpPr>
          <p:cNvPr id="8" name="TextBox 7"/>
          <p:cNvSpPr txBox="1"/>
          <p:nvPr/>
        </p:nvSpPr>
        <p:spPr>
          <a:xfrm>
            <a:off x="161061" y="3301624"/>
            <a:ext cx="7341096" cy="369332"/>
          </a:xfrm>
          <a:prstGeom prst="rect">
            <a:avLst/>
          </a:prstGeom>
          <a:noFill/>
        </p:spPr>
        <p:txBody>
          <a:bodyPr wrap="square" rtlCol="0">
            <a:spAutoFit/>
          </a:bodyPr>
          <a:lstStyle/>
          <a:p>
            <a:pPr algn="ctr"/>
            <a:r>
              <a:rPr lang="en-US" dirty="0">
                <a:latin typeface="Baskerville Old Face" panose="02020602080505020303" pitchFamily="18" charset="0"/>
              </a:rPr>
              <a:t>Would it be good to use just one format for all kind of operations?</a:t>
            </a:r>
          </a:p>
        </p:txBody>
      </p:sp>
      <p:sp>
        <p:nvSpPr>
          <p:cNvPr id="10" name="TextBox 9"/>
          <p:cNvSpPr txBox="1"/>
          <p:nvPr/>
        </p:nvSpPr>
        <p:spPr>
          <a:xfrm>
            <a:off x="120703" y="3786594"/>
            <a:ext cx="7341096" cy="369332"/>
          </a:xfrm>
          <a:prstGeom prst="rect">
            <a:avLst/>
          </a:prstGeom>
          <a:noFill/>
        </p:spPr>
        <p:txBody>
          <a:bodyPr wrap="square" rtlCol="0">
            <a:spAutoFit/>
          </a:bodyPr>
          <a:lstStyle/>
          <a:p>
            <a:pPr algn="ctr"/>
            <a:r>
              <a:rPr lang="en-US" dirty="0">
                <a:latin typeface="Baskerville Old Face" panose="02020602080505020303" pitchFamily="18" charset="0"/>
              </a:rPr>
              <a:t>No!</a:t>
            </a:r>
          </a:p>
        </p:txBody>
      </p:sp>
      <p:sp>
        <p:nvSpPr>
          <p:cNvPr id="11" name="TextBox 10"/>
          <p:cNvSpPr txBox="1"/>
          <p:nvPr/>
        </p:nvSpPr>
        <p:spPr>
          <a:xfrm>
            <a:off x="107504" y="4201910"/>
            <a:ext cx="7341096" cy="369332"/>
          </a:xfrm>
          <a:prstGeom prst="rect">
            <a:avLst/>
          </a:prstGeom>
          <a:noFill/>
        </p:spPr>
        <p:txBody>
          <a:bodyPr wrap="square" rtlCol="0">
            <a:spAutoFit/>
          </a:bodyPr>
          <a:lstStyle/>
          <a:p>
            <a:pPr algn="ctr"/>
            <a:r>
              <a:rPr lang="en-US" i="1" dirty="0">
                <a:latin typeface="Baskerville Old Face" panose="02020602080505020303" pitchFamily="18" charset="0"/>
              </a:rPr>
              <a:t>Design Principle 3: </a:t>
            </a:r>
            <a:r>
              <a:rPr lang="en-US" dirty="0">
                <a:latin typeface="Baskerville Old Face" panose="02020602080505020303" pitchFamily="18" charset="0"/>
              </a:rPr>
              <a:t>Good design demands good compromises</a:t>
            </a:r>
            <a:r>
              <a:rPr lang="en-US" i="1" dirty="0">
                <a:latin typeface="Baskerville Old Face" panose="02020602080505020303" pitchFamily="18" charset="0"/>
              </a:rPr>
              <a:t>.</a:t>
            </a:r>
            <a:endParaRPr lang="en-US" dirty="0">
              <a:latin typeface="Baskerville Old Face" panose="02020602080505020303" pitchFamily="18" charset="0"/>
            </a:endParaRPr>
          </a:p>
        </p:txBody>
      </p:sp>
    </p:spTree>
    <p:extLst>
      <p:ext uri="{BB962C8B-B14F-4D97-AF65-F5344CB8AC3E}">
        <p14:creationId xmlns:p14="http://schemas.microsoft.com/office/powerpoint/2010/main" val="220883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a:t>Instructions</a:t>
            </a:r>
          </a:p>
        </p:txBody>
      </p:sp>
      <p:sp>
        <p:nvSpPr>
          <p:cNvPr id="4099" name="Content Placeholder 2"/>
          <p:cNvSpPr>
            <a:spLocks noGrp="1"/>
          </p:cNvSpPr>
          <p:nvPr>
            <p:ph sz="quarter" idx="1"/>
          </p:nvPr>
        </p:nvSpPr>
        <p:spPr/>
        <p:txBody>
          <a:bodyPr/>
          <a:lstStyle/>
          <a:p>
            <a:pPr eaLnBrk="1" hangingPunct="1"/>
            <a:r>
              <a:rPr lang="en-US" altLang="en-US" dirty="0"/>
              <a:t>A computer is run by instructions</a:t>
            </a:r>
          </a:p>
          <a:p>
            <a:pPr eaLnBrk="1" hangingPunct="1"/>
            <a:r>
              <a:rPr lang="en-US" altLang="en-US" dirty="0"/>
              <a:t>Instruction Set</a:t>
            </a:r>
          </a:p>
          <a:p>
            <a:pPr lvl="1" eaLnBrk="1" hangingPunct="1"/>
            <a:r>
              <a:rPr lang="en-US" dirty="0"/>
              <a:t>All possible instructions for a CPU</a:t>
            </a:r>
            <a:endParaRPr lang="en-US" altLang="en-US"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MIPS Instruction Format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I-Format</a:t>
                </a:r>
              </a:p>
              <a:p>
                <a:pPr lvl="1"/>
                <a:r>
                  <a:rPr lang="en-US" dirty="0"/>
                  <a:t>Deals with immediate and data transfer operations</a:t>
                </a:r>
              </a:p>
              <a:p>
                <a:pPr lvl="1"/>
                <a:endParaRPr lang="en-US" dirty="0"/>
              </a:p>
              <a:p>
                <a:pPr lvl="1"/>
                <a:endParaRPr lang="en-US" dirty="0"/>
              </a:p>
              <a:p>
                <a:pPr lvl="1"/>
                <a:endParaRPr lang="en-US" dirty="0"/>
              </a:p>
              <a:p>
                <a:pPr lvl="1"/>
                <a14:m>
                  <m:oMath xmlns:m="http://schemas.openxmlformats.org/officeDocument/2006/math">
                    <m:r>
                      <a:rPr lang="en-US" b="0" i="1" smtClean="0">
                        <a:solidFill>
                          <a:srgbClr val="7030A0"/>
                        </a:solidFill>
                        <a:latin typeface="Cambria Math" panose="02040503050406030204" pitchFamily="18" charset="0"/>
                      </a:rPr>
                      <m:t>𝑟𝑡</m:t>
                    </m:r>
                    <m:r>
                      <a:rPr lang="en-US" b="0" i="1" smtClean="0">
                        <a:latin typeface="Cambria Math" panose="02040503050406030204" pitchFamily="18" charset="0"/>
                      </a:rPr>
                      <m:t>:</m:t>
                    </m:r>
                  </m:oMath>
                </a14:m>
                <a:r>
                  <a:rPr lang="en-US" dirty="0"/>
                  <a:t> Here </a:t>
                </a:r>
                <a14:m>
                  <m:oMath xmlns:m="http://schemas.openxmlformats.org/officeDocument/2006/math">
                    <m:r>
                      <a:rPr lang="en-US" b="0" i="1" smtClean="0">
                        <a:latin typeface="Cambria Math" panose="02040503050406030204" pitchFamily="18" charset="0"/>
                      </a:rPr>
                      <m:t>𝑟𝑡</m:t>
                    </m:r>
                  </m:oMath>
                </a14:m>
                <a:r>
                  <a:rPr lang="en-US" dirty="0"/>
                  <a:t> represents the destination register</a:t>
                </a:r>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563638"/>
            <a:ext cx="6362700" cy="609600"/>
          </a:xfrm>
          <a:prstGeom prst="rect">
            <a:avLst/>
          </a:prstGeom>
        </p:spPr>
      </p:pic>
    </p:spTree>
    <p:extLst>
      <p:ext uri="{BB962C8B-B14F-4D97-AF65-F5344CB8AC3E}">
        <p14:creationId xmlns:p14="http://schemas.microsoft.com/office/powerpoint/2010/main" val="95957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Instruction Encoding (Simplified)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3" y="617539"/>
            <a:ext cx="6192688" cy="14425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59047"/>
            <a:ext cx="5112568" cy="5727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2083693"/>
            <a:ext cx="2114550" cy="2000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92" y="3033958"/>
            <a:ext cx="5688632" cy="112196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720" y="4225358"/>
            <a:ext cx="5753100" cy="722656"/>
          </a:xfrm>
          <a:prstGeom prst="rect">
            <a:avLst/>
          </a:prstGeom>
        </p:spPr>
      </p:pic>
    </p:spTree>
    <p:extLst>
      <p:ext uri="{BB962C8B-B14F-4D97-AF65-F5344CB8AC3E}">
        <p14:creationId xmlns:p14="http://schemas.microsoft.com/office/powerpoint/2010/main" val="251026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0C97-FA2F-4AD1-F608-3197D1A74306}"/>
              </a:ext>
            </a:extLst>
          </p:cNvPr>
          <p:cNvSpPr>
            <a:spLocks noGrp="1"/>
          </p:cNvSpPr>
          <p:nvPr>
            <p:ph type="title"/>
          </p:nvPr>
        </p:nvSpPr>
        <p:spPr/>
        <p:txBody>
          <a:bodyPr/>
          <a:lstStyle/>
          <a:p>
            <a:r>
              <a:rPr lang="en-US" dirty="0"/>
              <a:t>Summary</a:t>
            </a:r>
          </a:p>
        </p:txBody>
      </p:sp>
      <p:pic>
        <p:nvPicPr>
          <p:cNvPr id="5" name="Content Placeholder 4">
            <a:extLst>
              <a:ext uri="{FF2B5EF4-FFF2-40B4-BE49-F238E27FC236}">
                <a16:creationId xmlns:a16="http://schemas.microsoft.com/office/drawing/2014/main" id="{974E2746-4212-C68F-8E19-8A573EE742A4}"/>
              </a:ext>
            </a:extLst>
          </p:cNvPr>
          <p:cNvPicPr>
            <a:picLocks noGrp="1" noChangeAspect="1"/>
          </p:cNvPicPr>
          <p:nvPr>
            <p:ph idx="1"/>
          </p:nvPr>
        </p:nvPicPr>
        <p:blipFill>
          <a:blip r:embed="rId2"/>
          <a:stretch>
            <a:fillRect/>
          </a:stretch>
        </p:blipFill>
        <p:spPr>
          <a:xfrm>
            <a:off x="395536" y="617538"/>
            <a:ext cx="8229600" cy="2409403"/>
          </a:xfrm>
        </p:spPr>
      </p:pic>
    </p:spTree>
    <p:extLst>
      <p:ext uri="{BB962C8B-B14F-4D97-AF65-F5344CB8AC3E}">
        <p14:creationId xmlns:p14="http://schemas.microsoft.com/office/powerpoint/2010/main" val="238969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21" y="1419622"/>
            <a:ext cx="8863367" cy="1584176"/>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758430"/>
            <a:ext cx="9146886" cy="66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A527B612-57A9-6991-5EAC-84000B056CDE}"/>
              </a:ext>
            </a:extLst>
          </p:cNvPr>
          <p:cNvSpPr txBox="1"/>
          <p:nvPr/>
        </p:nvSpPr>
        <p:spPr>
          <a:xfrm>
            <a:off x="3635896" y="3295658"/>
            <a:ext cx="2952328" cy="369332"/>
          </a:xfrm>
          <a:prstGeom prst="rect">
            <a:avLst/>
          </a:prstGeom>
          <a:noFill/>
        </p:spPr>
        <p:txBody>
          <a:bodyPr wrap="square" rtlCol="0">
            <a:spAutoFit/>
          </a:bodyPr>
          <a:lstStyle/>
          <a:p>
            <a:r>
              <a:rPr lang="en-US" dirty="0">
                <a:solidFill>
                  <a:srgbClr val="FF0000"/>
                </a:solidFill>
              </a:rPr>
              <a:t>No NOT Operation?</a:t>
            </a:r>
          </a:p>
        </p:txBody>
      </p:sp>
    </p:spTree>
    <p:extLst>
      <p:ext uri="{BB962C8B-B14F-4D97-AF65-F5344CB8AC3E}">
        <p14:creationId xmlns:p14="http://schemas.microsoft.com/office/powerpoint/2010/main" val="27400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4944-31D7-4133-B18D-FD925AD464BC}"/>
              </a:ext>
            </a:extLst>
          </p:cNvPr>
          <p:cNvSpPr>
            <a:spLocks noGrp="1"/>
          </p:cNvSpPr>
          <p:nvPr>
            <p:ph type="title"/>
          </p:nvPr>
        </p:nvSpPr>
        <p:spPr/>
        <p:txBody>
          <a:bodyPr/>
          <a:lstStyle/>
          <a:p>
            <a:r>
              <a:rPr lang="en-US" dirty="0"/>
              <a:t>Shift Left</a:t>
            </a:r>
          </a:p>
        </p:txBody>
      </p:sp>
      <p:sp>
        <p:nvSpPr>
          <p:cNvPr id="3" name="Content Placeholder 2">
            <a:extLst>
              <a:ext uri="{FF2B5EF4-FFF2-40B4-BE49-F238E27FC236}">
                <a16:creationId xmlns:a16="http://schemas.microsoft.com/office/drawing/2014/main" id="{FFC3A378-B709-9F0A-8038-AF3FC6724DB9}"/>
              </a:ext>
            </a:extLst>
          </p:cNvPr>
          <p:cNvSpPr>
            <a:spLocks noGrp="1"/>
          </p:cNvSpPr>
          <p:nvPr>
            <p:ph idx="1"/>
          </p:nvPr>
        </p:nvSpPr>
        <p:spPr/>
        <p:txBody>
          <a:bodyPr/>
          <a:lstStyle/>
          <a:p>
            <a:endParaRPr lang="en-US" dirty="0"/>
          </a:p>
          <a:p>
            <a:r>
              <a:rPr lang="en-US" dirty="0" err="1"/>
              <a:t>sll</a:t>
            </a:r>
            <a:r>
              <a:rPr lang="en-US" dirty="0"/>
              <a:t> $t2,$s0,4 # reg $t2 = reg $s0 &lt;&lt; 4 bits</a:t>
            </a:r>
          </a:p>
        </p:txBody>
      </p:sp>
      <p:pic>
        <p:nvPicPr>
          <p:cNvPr id="5" name="Picture 4">
            <a:extLst>
              <a:ext uri="{FF2B5EF4-FFF2-40B4-BE49-F238E27FC236}">
                <a16:creationId xmlns:a16="http://schemas.microsoft.com/office/drawing/2014/main" id="{7746DFF9-71B9-CDE6-DF17-6293005A8466}"/>
              </a:ext>
            </a:extLst>
          </p:cNvPr>
          <p:cNvPicPr>
            <a:picLocks noChangeAspect="1"/>
          </p:cNvPicPr>
          <p:nvPr/>
        </p:nvPicPr>
        <p:blipFill>
          <a:blip r:embed="rId2"/>
          <a:stretch>
            <a:fillRect/>
          </a:stretch>
        </p:blipFill>
        <p:spPr>
          <a:xfrm>
            <a:off x="0" y="1998043"/>
            <a:ext cx="9144000" cy="1147413"/>
          </a:xfrm>
          <a:prstGeom prst="rect">
            <a:avLst/>
          </a:prstGeom>
        </p:spPr>
      </p:pic>
    </p:spTree>
    <p:extLst>
      <p:ext uri="{BB962C8B-B14F-4D97-AF65-F5344CB8AC3E}">
        <p14:creationId xmlns:p14="http://schemas.microsoft.com/office/powerpoint/2010/main" val="2436360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Operations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699542"/>
            <a:ext cx="3105150" cy="2952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53" y="1203598"/>
            <a:ext cx="3152775" cy="26670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106479" y="1704910"/>
                <a:ext cx="5544616" cy="20313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solidFill>
                            <a:srgbClr val="C00000"/>
                          </a:solidFill>
                          <a:latin typeface="Cambria Math" panose="02040503050406030204" pitchFamily="18" charset="0"/>
                        </a:rPr>
                        <m:t>            </m:t>
                      </m:r>
                      <m:r>
                        <a:rPr lang="ar-AE" i="1" smtClean="0">
                          <a:solidFill>
                            <a:srgbClr val="C00000"/>
                          </a:solidFill>
                          <a:latin typeface="Cambria Math" panose="02040503050406030204" pitchFamily="18" charset="0"/>
                        </a:rPr>
                        <m:t>𝑏𝑛𝑒</m:t>
                      </m:r>
                      <m:r>
                        <a:rPr lang="ar-AE" i="1" smtClean="0">
                          <a:solidFill>
                            <a:srgbClr val="C00000"/>
                          </a:solidFill>
                          <a:latin typeface="Cambria Math" panose="02040503050406030204" pitchFamily="18" charset="0"/>
                        </a:rPr>
                        <m:t> $</m:t>
                      </m:r>
                      <m:r>
                        <a:rPr lang="ar-AE" i="1" smtClean="0">
                          <a:solidFill>
                            <a:srgbClr val="C00000"/>
                          </a:solidFill>
                          <a:latin typeface="Cambria Math" panose="02040503050406030204" pitchFamily="18" charset="0"/>
                        </a:rPr>
                        <m:t>𝑠</m:t>
                      </m:r>
                      <m:r>
                        <a:rPr lang="ar-AE" i="1" smtClean="0">
                          <a:solidFill>
                            <a:srgbClr val="C00000"/>
                          </a:solidFill>
                          <a:latin typeface="Cambria Math" panose="02040503050406030204" pitchFamily="18" charset="0"/>
                        </a:rPr>
                        <m:t>3, $</m:t>
                      </m:r>
                      <m:r>
                        <a:rPr lang="ar-AE" i="1" smtClean="0">
                          <a:solidFill>
                            <a:srgbClr val="C00000"/>
                          </a:solidFill>
                          <a:latin typeface="Cambria Math" panose="02040503050406030204" pitchFamily="18" charset="0"/>
                        </a:rPr>
                        <m:t>𝑠</m:t>
                      </m:r>
                      <m:r>
                        <a:rPr lang="ar-AE" i="1" smtClean="0">
                          <a:solidFill>
                            <a:srgbClr val="C00000"/>
                          </a:solidFill>
                          <a:latin typeface="Cambria Math" panose="02040503050406030204" pitchFamily="18" charset="0"/>
                        </a:rPr>
                        <m:t>4, </m:t>
                      </m:r>
                      <m:r>
                        <a:rPr lang="ar-AE" i="1" smtClean="0">
                          <a:solidFill>
                            <a:srgbClr val="C00000"/>
                          </a:solidFill>
                          <a:latin typeface="Cambria Math" panose="02040503050406030204" pitchFamily="18" charset="0"/>
                        </a:rPr>
                        <m:t>𝐸𝑙𝑠𝑒</m:t>
                      </m:r>
                      <m:r>
                        <a:rPr lang="ar-AE" i="1" smtClean="0">
                          <a:solidFill>
                            <a:srgbClr val="C00000"/>
                          </a:solidFill>
                          <a:latin typeface="Cambria Math" panose="02040503050406030204" pitchFamily="18" charset="0"/>
                        </a:rPr>
                        <m:t>		</m:t>
                      </m:r>
                      <m:r>
                        <a:rPr lang="ar-AE" i="1" smtClean="0">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𝑔𝑜</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𝑡𝑜</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𝐸𝑙𝑠𝑒</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𝑖𝑓</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𝑖</m:t>
                      </m:r>
                      <m:r>
                        <a:rPr lang="ar-AE" i="1">
                          <a:solidFill>
                            <a:srgbClr val="C00000"/>
                          </a:solidFill>
                          <a:latin typeface="Cambria Math" panose="02040503050406030204" pitchFamily="18" charset="0"/>
                        </a:rPr>
                        <m:t> ≠ </m:t>
                      </m:r>
                      <m:r>
                        <a:rPr lang="ar-AE" i="1">
                          <a:solidFill>
                            <a:srgbClr val="C00000"/>
                          </a:solidFill>
                          <a:latin typeface="Cambria Math" panose="02040503050406030204" pitchFamily="18" charset="0"/>
                        </a:rPr>
                        <m:t>𝑗</m:t>
                      </m:r>
                    </m:oMath>
                  </m:oMathPara>
                </a14:m>
                <a:endParaRPr lang="en-US" dirty="0"/>
              </a:p>
              <a:p>
                <a:pPr/>
                <a14:m>
                  <m:oMathPara xmlns:m="http://schemas.openxmlformats.org/officeDocument/2006/math">
                    <m:oMathParaPr>
                      <m:jc m:val="left"/>
                    </m:oMathParaPr>
                    <m:oMath xmlns:m="http://schemas.openxmlformats.org/officeDocument/2006/math">
                      <m:r>
                        <a:rPr lang="en-US" b="0" i="1" smtClean="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𝑎𝑑𝑑</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𝑠</m:t>
                      </m:r>
                      <m:r>
                        <a:rPr lang="en-US" i="1">
                          <a:solidFill>
                            <a:srgbClr val="00B050"/>
                          </a:solidFill>
                          <a:latin typeface="Cambria Math" panose="02040503050406030204" pitchFamily="18" charset="0"/>
                        </a:rPr>
                        <m:t>0, $</m:t>
                      </m:r>
                      <m:r>
                        <a:rPr lang="en-US" i="1">
                          <a:solidFill>
                            <a:srgbClr val="00B050"/>
                          </a:solidFill>
                          <a:latin typeface="Cambria Math" panose="02040503050406030204" pitchFamily="18" charset="0"/>
                        </a:rPr>
                        <m:t>𝑠</m:t>
                      </m:r>
                      <m:r>
                        <a:rPr lang="en-US" i="1">
                          <a:solidFill>
                            <a:srgbClr val="00B050"/>
                          </a:solidFill>
                          <a:latin typeface="Cambria Math" panose="02040503050406030204" pitchFamily="18" charset="0"/>
                        </a:rPr>
                        <m:t>1, $</m:t>
                      </m:r>
                      <m:r>
                        <a:rPr lang="en-US" i="1">
                          <a:solidFill>
                            <a:srgbClr val="00B050"/>
                          </a:solidFill>
                          <a:latin typeface="Cambria Math" panose="02040503050406030204" pitchFamily="18" charset="0"/>
                        </a:rPr>
                        <m:t>𝑠</m:t>
                      </m:r>
                      <m:r>
                        <a:rPr lang="en-US" i="1">
                          <a:solidFill>
                            <a:srgbClr val="00B050"/>
                          </a:solidFill>
                          <a:latin typeface="Cambria Math" panose="02040503050406030204" pitchFamily="18" charset="0"/>
                        </a:rPr>
                        <m:t>2</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𝑓</m:t>
                      </m:r>
                      <m:r>
                        <a:rPr lang="en-US" i="1">
                          <a:solidFill>
                            <a:srgbClr val="00B050"/>
                          </a:solidFill>
                          <a:latin typeface="Cambria Math" panose="02040503050406030204" pitchFamily="18" charset="0"/>
                        </a:rPr>
                        <m:t> = </m:t>
                      </m:r>
                      <m:r>
                        <a:rPr lang="en-US" i="1">
                          <a:solidFill>
                            <a:srgbClr val="00B050"/>
                          </a:solidFill>
                          <a:latin typeface="Cambria Math" panose="02040503050406030204" pitchFamily="18" charset="0"/>
                        </a:rPr>
                        <m:t>𝑔</m:t>
                      </m:r>
                      <m:r>
                        <a:rPr lang="en-US" i="1">
                          <a:solidFill>
                            <a:srgbClr val="00B050"/>
                          </a:solidFill>
                          <a:latin typeface="Cambria Math" panose="02040503050406030204" pitchFamily="18" charset="0"/>
                        </a:rPr>
                        <m:t> + </m:t>
                      </m:r>
                      <m:r>
                        <a:rPr lang="en-US" i="1">
                          <a:solidFill>
                            <a:srgbClr val="00B050"/>
                          </a:solidFill>
                          <a:latin typeface="Cambria Math" panose="02040503050406030204" pitchFamily="18" charset="0"/>
                        </a:rPr>
                        <m:t>h</m:t>
                      </m:r>
                    </m:oMath>
                  </m:oMathPara>
                </a14:m>
                <a:endParaRPr lang="en-US" dirty="0"/>
              </a:p>
              <a:p>
                <a:pPr/>
                <a14:m>
                  <m:oMathPara xmlns:m="http://schemas.openxmlformats.org/officeDocument/2006/math">
                    <m:oMathParaPr>
                      <m:jc m:val="left"/>
                    </m:oMathParaPr>
                    <m:oMath xmlns:m="http://schemas.openxmlformats.org/officeDocument/2006/math">
                      <m:r>
                        <a:rPr lang="en-US" b="0" i="1" smtClean="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𝑗</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𝐸𝑥𝑖𝑡</m:t>
                      </m:r>
                    </m:oMath>
                  </m:oMathPara>
                </a14:m>
                <a:endParaRPr lang="ar-AE" dirty="0"/>
              </a:p>
              <a:p>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𝐸𝑙𝑠𝑒</m:t>
                      </m:r>
                      <m:r>
                        <a:rPr lang="ar-AE" i="1">
                          <a:latin typeface="Cambria Math" panose="02040503050406030204" pitchFamily="18" charset="0"/>
                        </a:rPr>
                        <m:t>: </m:t>
                      </m:r>
                      <m:r>
                        <a:rPr lang="ar-AE" i="1">
                          <a:solidFill>
                            <a:srgbClr val="7030A0"/>
                          </a:solidFill>
                          <a:latin typeface="Cambria Math" panose="02040503050406030204" pitchFamily="18" charset="0"/>
                        </a:rPr>
                        <m:t>𝑠𝑢𝑏</m:t>
                      </m:r>
                      <m:r>
                        <a:rPr lang="ar-AE" i="1">
                          <a:solidFill>
                            <a:srgbClr val="7030A0"/>
                          </a:solidFill>
                          <a:latin typeface="Cambria Math" panose="02040503050406030204" pitchFamily="18" charset="0"/>
                        </a:rPr>
                        <m:t> $</m:t>
                      </m:r>
                      <m:r>
                        <a:rPr lang="ar-AE" i="1">
                          <a:solidFill>
                            <a:srgbClr val="7030A0"/>
                          </a:solidFill>
                          <a:latin typeface="Cambria Math" panose="02040503050406030204" pitchFamily="18" charset="0"/>
                        </a:rPr>
                        <m:t>𝑠</m:t>
                      </m:r>
                      <m:r>
                        <a:rPr lang="ar-AE" i="1">
                          <a:solidFill>
                            <a:srgbClr val="7030A0"/>
                          </a:solidFill>
                          <a:latin typeface="Cambria Math" panose="02040503050406030204" pitchFamily="18" charset="0"/>
                        </a:rPr>
                        <m:t>0, $</m:t>
                      </m:r>
                      <m:r>
                        <a:rPr lang="ar-AE" i="1">
                          <a:solidFill>
                            <a:srgbClr val="7030A0"/>
                          </a:solidFill>
                          <a:latin typeface="Cambria Math" panose="02040503050406030204" pitchFamily="18" charset="0"/>
                        </a:rPr>
                        <m:t>𝑠</m:t>
                      </m:r>
                      <m:r>
                        <a:rPr lang="ar-AE" i="1">
                          <a:solidFill>
                            <a:srgbClr val="7030A0"/>
                          </a:solidFill>
                          <a:latin typeface="Cambria Math" panose="02040503050406030204" pitchFamily="18" charset="0"/>
                        </a:rPr>
                        <m:t>1, $</m:t>
                      </m:r>
                      <m:r>
                        <a:rPr lang="ar-AE" i="1">
                          <a:solidFill>
                            <a:srgbClr val="7030A0"/>
                          </a:solidFill>
                          <a:latin typeface="Cambria Math" panose="02040503050406030204" pitchFamily="18" charset="0"/>
                        </a:rPr>
                        <m:t>𝑠</m:t>
                      </m:r>
                      <m:r>
                        <a:rPr lang="ar-AE" i="1">
                          <a:solidFill>
                            <a:srgbClr val="7030A0"/>
                          </a:solidFill>
                          <a:latin typeface="Cambria Math" panose="02040503050406030204" pitchFamily="18" charset="0"/>
                        </a:rPr>
                        <m:t>2           #</m:t>
                      </m:r>
                      <m:r>
                        <a:rPr lang="ar-AE" i="1">
                          <a:solidFill>
                            <a:srgbClr val="7030A0"/>
                          </a:solidFill>
                          <a:latin typeface="Cambria Math" panose="02040503050406030204" pitchFamily="18" charset="0"/>
                        </a:rPr>
                        <m:t>𝑓</m:t>
                      </m:r>
                      <m:r>
                        <a:rPr lang="ar-AE" i="1">
                          <a:solidFill>
                            <a:srgbClr val="7030A0"/>
                          </a:solidFill>
                          <a:latin typeface="Cambria Math" panose="02040503050406030204" pitchFamily="18" charset="0"/>
                        </a:rPr>
                        <m:t> = </m:t>
                      </m:r>
                      <m:r>
                        <a:rPr lang="ar-AE" i="1">
                          <a:solidFill>
                            <a:srgbClr val="7030A0"/>
                          </a:solidFill>
                          <a:latin typeface="Cambria Math" panose="02040503050406030204" pitchFamily="18" charset="0"/>
                        </a:rPr>
                        <m:t>𝑔</m:t>
                      </m:r>
                      <m:r>
                        <a:rPr lang="ar-AE" i="1">
                          <a:solidFill>
                            <a:srgbClr val="7030A0"/>
                          </a:solidFill>
                          <a:latin typeface="Cambria Math" panose="02040503050406030204" pitchFamily="18" charset="0"/>
                        </a:rPr>
                        <m:t>−</m:t>
                      </m:r>
                      <m:r>
                        <a:rPr lang="ar-AE" i="1">
                          <a:solidFill>
                            <a:srgbClr val="7030A0"/>
                          </a:solidFill>
                          <a:latin typeface="Cambria Math" panose="02040503050406030204" pitchFamily="18" charset="0"/>
                        </a:rPr>
                        <m:t>h</m:t>
                      </m:r>
                    </m:oMath>
                  </m:oMathPara>
                </a14:m>
                <a:endParaRPr lang="ar-AE" dirty="0"/>
              </a:p>
              <a:p>
                <a:pPr/>
                <a14:m>
                  <m:oMathPara xmlns:m="http://schemas.openxmlformats.org/officeDocument/2006/math">
                    <m:oMathParaPr>
                      <m:jc m:val="left"/>
                    </m:oMathParaPr>
                    <m:oMath xmlns:m="http://schemas.openxmlformats.org/officeDocument/2006/math">
                      <m:eqArr>
                        <m:eqArrPr>
                          <m:ctrlPr>
                            <a:rPr lang="ar-AE" i="1">
                              <a:solidFill>
                                <a:srgbClr val="7030A0"/>
                              </a:solidFill>
                              <a:latin typeface="Cambria Math" panose="02040503050406030204" pitchFamily="18" charset="0"/>
                            </a:rPr>
                          </m:ctrlPr>
                        </m:eqArrPr>
                        <m:e>
                          <m:r>
                            <a:rPr lang="ar-AE" i="1">
                              <a:latin typeface="Cambria Math" panose="02040503050406030204" pitchFamily="18" charset="0"/>
                            </a:rPr>
                            <m:t>𝐸𝑥𝑖𝑡</m:t>
                          </m:r>
                          <m:r>
                            <a:rPr lang="ar-AE" i="1">
                              <a:latin typeface="Cambria Math" panose="02040503050406030204" pitchFamily="18" charset="0"/>
                            </a:rPr>
                            <m:t>:</m:t>
                          </m:r>
                        </m:e>
                      </m:eqArr>
                    </m:oMath>
                  </m:oMathPara>
                </a14:m>
                <a:endParaRPr lang="ar-AE" dirty="0"/>
              </a:p>
              <a:p>
                <a:endParaRPr lang="ar-AE"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106479" y="1704910"/>
                <a:ext cx="5544616" cy="2031325"/>
              </a:xfrm>
              <a:prstGeom prst="rect">
                <a:avLst/>
              </a:prstGeom>
              <a:blipFill>
                <a:blip r:embed="rId4"/>
                <a:stretch>
                  <a:fillRect/>
                </a:stretch>
              </a:blipFill>
            </p:spPr>
            <p:txBody>
              <a:bodyPr/>
              <a:lstStyle/>
              <a:p>
                <a:r>
                  <a:rPr lang="en-US">
                    <a:noFill/>
                  </a:rPr>
                  <a:t> </a:t>
                </a:r>
              </a:p>
            </p:txBody>
          </p:sp>
        </mc:Fallback>
      </mc:AlternateContent>
      <p:sp>
        <p:nvSpPr>
          <p:cNvPr id="9" name="TextBox 8"/>
          <p:cNvSpPr txBox="1"/>
          <p:nvPr/>
        </p:nvSpPr>
        <p:spPr>
          <a:xfrm>
            <a:off x="683568" y="1806897"/>
            <a:ext cx="2304256" cy="1200329"/>
          </a:xfrm>
          <a:prstGeom prst="rect">
            <a:avLst/>
          </a:prstGeom>
          <a:noFill/>
        </p:spPr>
        <p:txBody>
          <a:bodyPr wrap="square" rtlCol="0">
            <a:spAutoFit/>
          </a:bodyPr>
          <a:lstStyle/>
          <a:p>
            <a:r>
              <a:rPr lang="en-US" dirty="0">
                <a:solidFill>
                  <a:srgbClr val="C00000"/>
                </a:solidFill>
                <a:latin typeface="Baskerville Old Face" panose="02020602080505020303" pitchFamily="18" charset="0"/>
              </a:rPr>
              <a:t>if (</a:t>
            </a:r>
            <a:r>
              <a:rPr lang="en-US" dirty="0" err="1">
                <a:solidFill>
                  <a:srgbClr val="C00000"/>
                </a:solidFill>
                <a:latin typeface="Baskerville Old Face" panose="02020602080505020303" pitchFamily="18" charset="0"/>
              </a:rPr>
              <a:t>i</a:t>
            </a:r>
            <a:r>
              <a:rPr lang="en-US" dirty="0">
                <a:solidFill>
                  <a:srgbClr val="C00000"/>
                </a:solidFill>
                <a:latin typeface="Baskerville Old Face" panose="02020602080505020303" pitchFamily="18" charset="0"/>
              </a:rPr>
              <a:t>==j)</a:t>
            </a:r>
          </a:p>
          <a:p>
            <a:r>
              <a:rPr lang="en-US" dirty="0">
                <a:latin typeface="Baskerville Old Face" panose="02020602080505020303" pitchFamily="18" charset="0"/>
              </a:rPr>
              <a:t>     </a:t>
            </a:r>
            <a:r>
              <a:rPr lang="en-US" dirty="0">
                <a:solidFill>
                  <a:srgbClr val="00B050"/>
                </a:solidFill>
                <a:latin typeface="Baskerville Old Face" panose="02020602080505020303" pitchFamily="18" charset="0"/>
              </a:rPr>
              <a:t>f = g + h;</a:t>
            </a:r>
          </a:p>
          <a:p>
            <a:r>
              <a:rPr lang="en-US" dirty="0">
                <a:latin typeface="Baskerville Old Face" panose="02020602080505020303" pitchFamily="18" charset="0"/>
              </a:rPr>
              <a:t>else</a:t>
            </a:r>
          </a:p>
          <a:p>
            <a:r>
              <a:rPr lang="en-US" dirty="0">
                <a:latin typeface="Baskerville Old Face" panose="02020602080505020303" pitchFamily="18" charset="0"/>
              </a:rPr>
              <a:t>     </a:t>
            </a:r>
            <a:r>
              <a:rPr lang="en-US" dirty="0">
                <a:solidFill>
                  <a:srgbClr val="7030A0"/>
                </a:solidFill>
                <a:latin typeface="Baskerville Old Face" panose="02020602080505020303" pitchFamily="18" charset="0"/>
              </a:rPr>
              <a:t>f = g – h;</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681" y="3548336"/>
            <a:ext cx="4876800" cy="257175"/>
          </a:xfrm>
          <a:prstGeom prst="rect">
            <a:avLst/>
          </a:prstGeom>
        </p:spPr>
      </p:pic>
      <p:sp>
        <p:nvSpPr>
          <p:cNvPr id="13" name="TextBox 12"/>
          <p:cNvSpPr txBox="1"/>
          <p:nvPr/>
        </p:nvSpPr>
        <p:spPr>
          <a:xfrm>
            <a:off x="6012160" y="3503740"/>
            <a:ext cx="1584176" cy="369332"/>
          </a:xfrm>
          <a:prstGeom prst="rect">
            <a:avLst/>
          </a:prstGeom>
          <a:noFill/>
        </p:spPr>
        <p:txBody>
          <a:bodyPr wrap="square" rtlCol="0">
            <a:spAutoFit/>
          </a:bodyPr>
          <a:lstStyle/>
          <a:p>
            <a:r>
              <a:rPr lang="en-US" dirty="0">
                <a:latin typeface="Baskerville Old Face" panose="02020602080505020303" pitchFamily="18" charset="0"/>
              </a:rPr>
              <a:t>Why not </a:t>
            </a:r>
            <a:r>
              <a:rPr lang="en-US" i="1" dirty="0" err="1">
                <a:solidFill>
                  <a:srgbClr val="FF0000"/>
                </a:solidFill>
                <a:latin typeface="Baskerville Old Face" panose="02020602080505020303" pitchFamily="18" charset="0"/>
              </a:rPr>
              <a:t>blt</a:t>
            </a:r>
            <a:r>
              <a:rPr lang="en-US" dirty="0">
                <a:latin typeface="Baskerville Old Face" panose="02020602080505020303"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978" y="3939902"/>
            <a:ext cx="4962525" cy="31432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3611" y="4434827"/>
            <a:ext cx="4962525" cy="238125"/>
          </a:xfrm>
          <a:prstGeom prst="rect">
            <a:avLst/>
          </a:prstGeom>
        </p:spPr>
      </p:pic>
    </p:spTree>
    <p:extLst>
      <p:ext uri="{BB962C8B-B14F-4D97-AF65-F5344CB8AC3E}">
        <p14:creationId xmlns:p14="http://schemas.microsoft.com/office/powerpoint/2010/main" val="296907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Operations</a:t>
            </a: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8146" y="758430"/>
            <a:ext cx="9146886" cy="66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973DF6C0-06DC-9236-07E7-8214947B4BD7}"/>
              </a:ext>
            </a:extLst>
          </p:cNvPr>
          <p:cNvPicPr>
            <a:picLocks noChangeAspect="1"/>
          </p:cNvPicPr>
          <p:nvPr/>
        </p:nvPicPr>
        <p:blipFill>
          <a:blip r:embed="rId3"/>
          <a:stretch>
            <a:fillRect/>
          </a:stretch>
        </p:blipFill>
        <p:spPr>
          <a:xfrm>
            <a:off x="-1461" y="1411696"/>
            <a:ext cx="9144000" cy="3204190"/>
          </a:xfrm>
          <a:prstGeom prst="rect">
            <a:avLst/>
          </a:prstGeom>
        </p:spPr>
      </p:pic>
    </p:spTree>
    <p:extLst>
      <p:ext uri="{BB962C8B-B14F-4D97-AF65-F5344CB8AC3E}">
        <p14:creationId xmlns:p14="http://schemas.microsoft.com/office/powerpoint/2010/main" val="1324451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for Program and Data</a:t>
            </a:r>
          </a:p>
        </p:txBody>
      </p:sp>
      <p:sp>
        <p:nvSpPr>
          <p:cNvPr id="3" name="Content Placeholder 2"/>
          <p:cNvSpPr>
            <a:spLocks noGrp="1"/>
          </p:cNvSpPr>
          <p:nvPr>
            <p:ph idx="1"/>
          </p:nvPr>
        </p:nvSpPr>
        <p:spPr/>
        <p:txBody>
          <a:bodyPr/>
          <a:lstStyle/>
          <a:p>
            <a:r>
              <a:rPr lang="en-US" dirty="0"/>
              <a:t>Reserved Memory</a:t>
            </a:r>
          </a:p>
          <a:p>
            <a:r>
              <a:rPr lang="en-US" dirty="0"/>
              <a:t>Text Segment: Program Code</a:t>
            </a:r>
          </a:p>
          <a:p>
            <a:r>
              <a:rPr lang="en-US" dirty="0"/>
              <a:t>Static Data Segment:</a:t>
            </a:r>
          </a:p>
          <a:p>
            <a:pPr lvl="1"/>
            <a:r>
              <a:rPr lang="en-US" dirty="0"/>
              <a:t>Contains static variables, constants, arrays</a:t>
            </a:r>
          </a:p>
          <a:p>
            <a:r>
              <a:rPr lang="en-US" dirty="0"/>
              <a:t>Dynamic Data Segment (Heap):</a:t>
            </a:r>
          </a:p>
          <a:p>
            <a:pPr lvl="1"/>
            <a:r>
              <a:rPr lang="en-US" dirty="0"/>
              <a:t>Contains linked lists, variable length data</a:t>
            </a:r>
          </a:p>
          <a:p>
            <a:r>
              <a:rPr lang="en-US" dirty="0"/>
              <a:t>Stack</a:t>
            </a:r>
          </a:p>
          <a:p>
            <a:pPr lvl="1"/>
            <a:r>
              <a:rPr lang="en-US" dirty="0"/>
              <a:t>Contains function local variables, parameters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606" y="987574"/>
            <a:ext cx="3503681" cy="2736304"/>
          </a:xfrm>
          <a:prstGeom prst="rect">
            <a:avLst/>
          </a:prstGeom>
        </p:spPr>
      </p:pic>
    </p:spTree>
    <p:extLst>
      <p:ext uri="{BB962C8B-B14F-4D97-AF65-F5344CB8AC3E}">
        <p14:creationId xmlns:p14="http://schemas.microsoft.com/office/powerpoint/2010/main" val="2742458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During Procedure Call</a:t>
            </a:r>
          </a:p>
        </p:txBody>
      </p:sp>
      <p:sp>
        <p:nvSpPr>
          <p:cNvPr id="3" name="Content Placeholder 2"/>
          <p:cNvSpPr>
            <a:spLocks noGrp="1"/>
          </p:cNvSpPr>
          <p:nvPr>
            <p:ph idx="1"/>
          </p:nvPr>
        </p:nvSpPr>
        <p:spPr/>
        <p:txBody>
          <a:bodyPr/>
          <a:lstStyle/>
          <a:p>
            <a:r>
              <a:rPr lang="en-US" dirty="0">
                <a:solidFill>
                  <a:srgbClr val="0070C0"/>
                </a:solidFill>
              </a:rPr>
              <a:t>Stores/saves</a:t>
            </a:r>
            <a:r>
              <a:rPr lang="en-US" dirty="0"/>
              <a:t> the values of registers and </a:t>
            </a:r>
            <a:r>
              <a:rPr lang="en-US" dirty="0">
                <a:solidFill>
                  <a:srgbClr val="0070C0"/>
                </a:solidFill>
              </a:rPr>
              <a:t>Restores</a:t>
            </a:r>
            <a:r>
              <a:rPr lang="en-US" dirty="0"/>
              <a:t> those later</a:t>
            </a:r>
          </a:p>
          <a:p>
            <a:r>
              <a:rPr lang="en-US" dirty="0"/>
              <a:t>Either </a:t>
            </a:r>
            <a:r>
              <a:rPr lang="en-US" dirty="0">
                <a:solidFill>
                  <a:srgbClr val="0070C0"/>
                </a:solidFill>
              </a:rPr>
              <a:t>$</a:t>
            </a:r>
            <a:r>
              <a:rPr lang="en-US" dirty="0" err="1">
                <a:solidFill>
                  <a:srgbClr val="0070C0"/>
                </a:solidFill>
              </a:rPr>
              <a:t>sp</a:t>
            </a:r>
            <a:r>
              <a:rPr lang="en-US" dirty="0">
                <a:solidFill>
                  <a:srgbClr val="0070C0"/>
                </a:solidFill>
              </a:rPr>
              <a:t> and $</a:t>
            </a:r>
            <a:r>
              <a:rPr lang="en-US" dirty="0" err="1">
                <a:solidFill>
                  <a:srgbClr val="0070C0"/>
                </a:solidFill>
              </a:rPr>
              <a:t>fp</a:t>
            </a:r>
            <a:r>
              <a:rPr lang="en-US" dirty="0">
                <a:solidFill>
                  <a:srgbClr val="0070C0"/>
                </a:solidFill>
              </a:rPr>
              <a:t> combination</a:t>
            </a:r>
            <a:r>
              <a:rPr lang="en-US" dirty="0"/>
              <a:t>, or </a:t>
            </a:r>
            <a:r>
              <a:rPr lang="en-US" dirty="0">
                <a:solidFill>
                  <a:srgbClr val="0070C0"/>
                </a:solidFill>
              </a:rPr>
              <a:t>only $</a:t>
            </a:r>
            <a:r>
              <a:rPr lang="en-US" dirty="0" err="1">
                <a:solidFill>
                  <a:srgbClr val="0070C0"/>
                </a:solidFill>
              </a:rPr>
              <a:t>sp</a:t>
            </a:r>
            <a:r>
              <a:rPr lang="en-US" dirty="0">
                <a:solidFill>
                  <a:srgbClr val="0070C0"/>
                </a:solidFill>
              </a:rPr>
              <a:t> </a:t>
            </a:r>
            <a:r>
              <a:rPr lang="en-US" dirty="0"/>
              <a:t>is used</a:t>
            </a:r>
          </a:p>
          <a:p>
            <a:pPr algn="just"/>
            <a:r>
              <a:rPr lang="en-US" dirty="0"/>
              <a:t>The allocated stack area by a procedure is known as </a:t>
            </a:r>
            <a:r>
              <a:rPr lang="en-US" dirty="0">
                <a:solidFill>
                  <a:srgbClr val="0070C0"/>
                </a:solidFill>
              </a:rPr>
              <a:t>activation record </a:t>
            </a:r>
            <a:r>
              <a:rPr lang="en-US" dirty="0"/>
              <a:t>or </a:t>
            </a:r>
            <a:r>
              <a:rPr lang="en-US" dirty="0">
                <a:solidFill>
                  <a:srgbClr val="0070C0"/>
                </a:solidFill>
              </a:rPr>
              <a:t>procedure frame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30" y="2427734"/>
            <a:ext cx="2796018" cy="20162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263" y="2090514"/>
            <a:ext cx="4840177" cy="2857500"/>
          </a:xfrm>
          <a:prstGeom prst="rect">
            <a:avLst/>
          </a:prstGeom>
        </p:spPr>
      </p:pic>
      <p:sp>
        <p:nvSpPr>
          <p:cNvPr id="6" name="Rectangle 5">
            <a:extLst>
              <a:ext uri="{FF2B5EF4-FFF2-40B4-BE49-F238E27FC236}">
                <a16:creationId xmlns:a16="http://schemas.microsoft.com/office/drawing/2014/main" id="{E15B9C42-ACFA-EA62-2106-FF51D5404AF6}"/>
              </a:ext>
            </a:extLst>
          </p:cNvPr>
          <p:cNvSpPr/>
          <p:nvPr/>
        </p:nvSpPr>
        <p:spPr>
          <a:xfrm>
            <a:off x="899592" y="2859782"/>
            <a:ext cx="288032"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718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During Procedure Call</a:t>
            </a:r>
          </a:p>
        </p:txBody>
      </p:sp>
      <p:sp>
        <p:nvSpPr>
          <p:cNvPr id="3" name="Content Placeholder 2"/>
          <p:cNvSpPr>
            <a:spLocks noGrp="1"/>
          </p:cNvSpPr>
          <p:nvPr>
            <p:ph idx="1"/>
          </p:nvPr>
        </p:nvSpPr>
        <p:spPr/>
        <p:txBody>
          <a:bodyPr/>
          <a:lstStyle/>
          <a:p>
            <a:r>
              <a:rPr lang="en-US" dirty="0"/>
              <a:t>Stores the values of registers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367978"/>
            <a:ext cx="6539768" cy="2859956"/>
          </a:xfrm>
          <a:prstGeom prst="rect">
            <a:avLst/>
          </a:prstGeom>
        </p:spPr>
      </p:pic>
    </p:spTree>
    <p:extLst>
      <p:ext uri="{BB962C8B-B14F-4D97-AF65-F5344CB8AC3E}">
        <p14:creationId xmlns:p14="http://schemas.microsoft.com/office/powerpoint/2010/main" val="408108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Instruction Set Architecture</a:t>
            </a:r>
          </a:p>
        </p:txBody>
      </p:sp>
      <p:sp>
        <p:nvSpPr>
          <p:cNvPr id="8" name="Content Placeholder 7"/>
          <p:cNvSpPr>
            <a:spLocks noGrp="1"/>
          </p:cNvSpPr>
          <p:nvPr>
            <p:ph idx="1"/>
          </p:nvPr>
        </p:nvSpPr>
        <p:spPr/>
        <p:txBody>
          <a:bodyPr/>
          <a:lstStyle/>
          <a:p>
            <a:r>
              <a:rPr lang="en-US" dirty="0"/>
              <a:t>Instruction set architecture is the </a:t>
            </a:r>
            <a:r>
              <a:rPr lang="en-US" dirty="0">
                <a:solidFill>
                  <a:srgbClr val="7030A0"/>
                </a:solidFill>
              </a:rPr>
              <a:t>attributes of a computing system</a:t>
            </a:r>
            <a:r>
              <a:rPr lang="en-US" dirty="0"/>
              <a:t> as seen by the assembly language programmer or compiler.</a:t>
            </a:r>
          </a:p>
          <a:p>
            <a:pPr lvl="1">
              <a:lnSpc>
                <a:spcPct val="150000"/>
              </a:lnSpc>
            </a:pPr>
            <a:r>
              <a:rPr lang="en-US" dirty="0">
                <a:solidFill>
                  <a:srgbClr val="00B050"/>
                </a:solidFill>
              </a:rPr>
              <a:t>Instruction Set </a:t>
            </a:r>
            <a:r>
              <a:rPr lang="en-US" dirty="0"/>
              <a:t>(</a:t>
            </a:r>
            <a:r>
              <a:rPr lang="en-US" dirty="0">
                <a:solidFill>
                  <a:srgbClr val="00B0F0"/>
                </a:solidFill>
              </a:rPr>
              <a:t>what operations can be performed?</a:t>
            </a:r>
            <a:r>
              <a:rPr lang="en-US" dirty="0"/>
              <a:t>) </a:t>
            </a:r>
          </a:p>
          <a:p>
            <a:pPr lvl="1">
              <a:lnSpc>
                <a:spcPct val="150000"/>
              </a:lnSpc>
            </a:pPr>
            <a:r>
              <a:rPr lang="en-US" dirty="0">
                <a:solidFill>
                  <a:srgbClr val="00B050"/>
                </a:solidFill>
              </a:rPr>
              <a:t>Instruction Format </a:t>
            </a:r>
            <a:r>
              <a:rPr lang="en-US" dirty="0"/>
              <a:t>(</a:t>
            </a:r>
            <a:r>
              <a:rPr lang="en-US" dirty="0">
                <a:solidFill>
                  <a:srgbClr val="00B0F0"/>
                </a:solidFill>
              </a:rPr>
              <a:t>how are instructions specified?</a:t>
            </a:r>
            <a:r>
              <a:rPr lang="en-US" dirty="0"/>
              <a:t>)</a:t>
            </a:r>
          </a:p>
          <a:p>
            <a:pPr lvl="1">
              <a:lnSpc>
                <a:spcPct val="150000"/>
              </a:lnSpc>
            </a:pPr>
            <a:r>
              <a:rPr lang="en-US" dirty="0">
                <a:solidFill>
                  <a:srgbClr val="00B050"/>
                </a:solidFill>
              </a:rPr>
              <a:t>Data storage </a:t>
            </a:r>
            <a:r>
              <a:rPr lang="en-US" dirty="0"/>
              <a:t>(</a:t>
            </a:r>
            <a:r>
              <a:rPr lang="en-US" dirty="0">
                <a:solidFill>
                  <a:srgbClr val="00B0F0"/>
                </a:solidFill>
              </a:rPr>
              <a:t>where is data located?</a:t>
            </a:r>
            <a:r>
              <a:rPr lang="en-US" dirty="0"/>
              <a:t>)</a:t>
            </a:r>
          </a:p>
          <a:p>
            <a:pPr lvl="1">
              <a:lnSpc>
                <a:spcPct val="150000"/>
              </a:lnSpc>
            </a:pPr>
            <a:r>
              <a:rPr lang="en-US" dirty="0">
                <a:solidFill>
                  <a:srgbClr val="00B050"/>
                </a:solidFill>
              </a:rPr>
              <a:t>Addressing Modes</a:t>
            </a:r>
            <a:r>
              <a:rPr lang="en-US" dirty="0"/>
              <a:t> (</a:t>
            </a:r>
            <a:r>
              <a:rPr lang="en-US" dirty="0">
                <a:solidFill>
                  <a:srgbClr val="00B0F0"/>
                </a:solidFill>
              </a:rPr>
              <a:t>how is data accessed?</a:t>
            </a:r>
            <a:r>
              <a:rPr lang="en-US" dirty="0"/>
              <a:t>)</a:t>
            </a:r>
          </a:p>
          <a:p>
            <a:pPr lvl="1">
              <a:lnSpc>
                <a:spcPct val="150000"/>
              </a:lnSpc>
            </a:pPr>
            <a:r>
              <a:rPr lang="en-US" dirty="0">
                <a:solidFill>
                  <a:srgbClr val="00B050"/>
                </a:solidFill>
              </a:rPr>
              <a:t>Exceptional Conditions </a:t>
            </a:r>
            <a:r>
              <a:rPr lang="en-US" dirty="0"/>
              <a:t>(</a:t>
            </a:r>
            <a:r>
              <a:rPr lang="en-US" dirty="0">
                <a:solidFill>
                  <a:srgbClr val="00B0F0"/>
                </a:solidFill>
              </a:rPr>
              <a:t>what happens if something goes wrong?</a:t>
            </a:r>
            <a:r>
              <a:rPr lang="en-US" dirty="0"/>
              <a:t>)</a:t>
            </a:r>
            <a:br>
              <a:rPr lang="en-US" dirty="0"/>
            </a:br>
            <a:endParaRPr lang="en-US" dirty="0"/>
          </a:p>
        </p:txBody>
      </p:sp>
    </p:spTree>
    <p:extLst>
      <p:ext uri="{BB962C8B-B14F-4D97-AF65-F5344CB8AC3E}">
        <p14:creationId xmlns:p14="http://schemas.microsoft.com/office/powerpoint/2010/main" val="1599773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in MIPS</a:t>
            </a:r>
          </a:p>
        </p:txBody>
      </p:sp>
      <p:sp>
        <p:nvSpPr>
          <p:cNvPr id="3" name="Content Placeholder 2"/>
          <p:cNvSpPr>
            <a:spLocks noGrp="1"/>
          </p:cNvSpPr>
          <p:nvPr>
            <p:ph idx="1"/>
          </p:nvPr>
        </p:nvSpPr>
        <p:spPr/>
        <p:txBody>
          <a:bodyPr/>
          <a:lstStyle/>
          <a:p>
            <a:r>
              <a:rPr lang="en-US" dirty="0"/>
              <a:t>Six steps during a procedure call</a:t>
            </a:r>
          </a:p>
          <a:p>
            <a:pPr marL="800100" lvl="1" indent="-342900">
              <a:buFont typeface="+mj-lt"/>
              <a:buAutoNum type="arabicPeriod"/>
            </a:pPr>
            <a:r>
              <a:rPr lang="en-US" dirty="0"/>
              <a:t>Put parameters in a place where the procedure can access them.</a:t>
            </a:r>
          </a:p>
          <a:p>
            <a:pPr marL="800100" lvl="1" indent="-342900">
              <a:buFont typeface="+mj-lt"/>
              <a:buAutoNum type="arabicPeriod"/>
            </a:pPr>
            <a:r>
              <a:rPr lang="en-US" dirty="0"/>
              <a:t>Transfer control to the procedure.</a:t>
            </a:r>
          </a:p>
          <a:p>
            <a:pPr marL="800100" lvl="1" indent="-342900">
              <a:buFont typeface="+mj-lt"/>
              <a:buAutoNum type="arabicPeriod"/>
            </a:pPr>
            <a:r>
              <a:rPr lang="en-US" dirty="0"/>
              <a:t>Acquire the storage resources needed for the procedure.</a:t>
            </a:r>
          </a:p>
          <a:p>
            <a:pPr marL="800100" lvl="1" indent="-342900">
              <a:buFont typeface="+mj-lt"/>
              <a:buAutoNum type="arabicPeriod"/>
            </a:pPr>
            <a:r>
              <a:rPr lang="en-US" dirty="0"/>
              <a:t>Perform the desired task.</a:t>
            </a:r>
          </a:p>
          <a:p>
            <a:pPr marL="800100" lvl="1" indent="-342900">
              <a:buFont typeface="+mj-lt"/>
              <a:buAutoNum type="arabicPeriod"/>
            </a:pPr>
            <a:r>
              <a:rPr lang="en-US" dirty="0"/>
              <a:t>Put the result value in a place where the calling program can access it.</a:t>
            </a:r>
          </a:p>
          <a:p>
            <a:pPr marL="800100" lvl="1" indent="-342900">
              <a:buFont typeface="+mj-lt"/>
              <a:buAutoNum type="arabicPeriod"/>
            </a:pPr>
            <a:r>
              <a:rPr lang="en-US" dirty="0"/>
              <a:t>Return control to the point of origin, since a procedure can be called from several points in a program.</a:t>
            </a:r>
          </a:p>
        </p:txBody>
      </p:sp>
    </p:spTree>
    <p:extLst>
      <p:ext uri="{BB962C8B-B14F-4D97-AF65-F5344CB8AC3E}">
        <p14:creationId xmlns:p14="http://schemas.microsoft.com/office/powerpoint/2010/main" val="506176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in MIPS</a:t>
            </a:r>
          </a:p>
        </p:txBody>
      </p:sp>
      <p:sp>
        <p:nvSpPr>
          <p:cNvPr id="3" name="Content Placeholder 2"/>
          <p:cNvSpPr>
            <a:spLocks noGrp="1"/>
          </p:cNvSpPr>
          <p:nvPr>
            <p:ph idx="1"/>
          </p:nvPr>
        </p:nvSpPr>
        <p:spPr/>
        <p:txBody>
          <a:bodyPr/>
          <a:lstStyle/>
          <a:p>
            <a:r>
              <a:rPr lang="en-US" dirty="0"/>
              <a:t>Six steps during a procedure call</a:t>
            </a:r>
          </a:p>
          <a:p>
            <a:pPr marL="800100" lvl="1" indent="-342900">
              <a:buFont typeface="+mj-lt"/>
              <a:buAutoNum type="arabicPeriod"/>
            </a:pPr>
            <a:r>
              <a:rPr lang="en-US" dirty="0"/>
              <a:t>Put parameters in a place where the procedure can access them.</a:t>
            </a:r>
          </a:p>
          <a:p>
            <a:pPr lvl="1">
              <a:buFont typeface="+mj-lt"/>
              <a:buAutoNum type="arabicPeriod"/>
            </a:pPr>
            <a:r>
              <a:rPr lang="en-US" sz="1000" dirty="0"/>
              <a:t>Transfer control to the procedure.</a:t>
            </a:r>
          </a:p>
          <a:p>
            <a:pPr lvl="1">
              <a:buFont typeface="+mj-lt"/>
              <a:buAutoNum type="arabicPeriod"/>
            </a:pPr>
            <a:r>
              <a:rPr lang="en-US" sz="1000" dirty="0"/>
              <a:t>Acquire the storage resources needed for the procedure.</a:t>
            </a:r>
          </a:p>
          <a:p>
            <a:pPr lvl="1">
              <a:buFont typeface="+mj-lt"/>
              <a:buAutoNum type="arabicPeriod"/>
            </a:pPr>
            <a:r>
              <a:rPr lang="en-US" sz="1000" dirty="0"/>
              <a:t>Perform the desired task.</a:t>
            </a:r>
          </a:p>
          <a:p>
            <a:pPr lvl="1">
              <a:buFont typeface="+mj-lt"/>
              <a:buAutoNum type="arabicPeriod"/>
            </a:pPr>
            <a:r>
              <a:rPr lang="en-US" sz="1000" dirty="0"/>
              <a:t>Put the result value in a place where the calling program can access it.</a:t>
            </a:r>
          </a:p>
          <a:p>
            <a:pPr lvl="1">
              <a:buFont typeface="+mj-lt"/>
              <a:buAutoNum type="arabicPeriod"/>
            </a:pPr>
            <a:r>
              <a:rPr lang="en-US" sz="1000" dirty="0"/>
              <a:t>Return control to the point of origin, since a procedure can be called from several points in a program.</a:t>
            </a:r>
          </a:p>
          <a:p>
            <a:r>
              <a:rPr lang="en-US" dirty="0"/>
              <a:t>Place for parameters:</a:t>
            </a:r>
          </a:p>
          <a:p>
            <a:pPr lvl="1"/>
            <a:r>
              <a:rPr lang="en-US" dirty="0"/>
              <a:t>$a0–$a3: four argument registers in which to pass parameters</a:t>
            </a:r>
          </a:p>
          <a:p>
            <a:pPr lvl="1"/>
            <a:r>
              <a:rPr lang="en-US" dirty="0"/>
              <a:t>Memory (e.g., stack) can be used if more values to be passed</a:t>
            </a:r>
          </a:p>
          <a:p>
            <a:pPr marL="457200" lvl="1" indent="0">
              <a:buNone/>
            </a:pPr>
            <a:endParaRPr lang="en-US" dirty="0"/>
          </a:p>
        </p:txBody>
      </p:sp>
    </p:spTree>
    <p:extLst>
      <p:ext uri="{BB962C8B-B14F-4D97-AF65-F5344CB8AC3E}">
        <p14:creationId xmlns:p14="http://schemas.microsoft.com/office/powerpoint/2010/main" val="3162598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in MIPS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00088"/>
                <a:ext cx="8686800" cy="3894137"/>
              </a:xfrm>
            </p:spPr>
            <p:txBody>
              <a:bodyPr/>
              <a:lstStyle/>
              <a:p>
                <a:r>
                  <a:rPr lang="en-US" dirty="0"/>
                  <a:t>Six steps during a procedure call</a:t>
                </a:r>
              </a:p>
              <a:p>
                <a:pPr marL="747713" lvl="1" indent="-290513">
                  <a:buFont typeface="+mj-lt"/>
                  <a:buAutoNum type="arabicPeriod"/>
                </a:pPr>
                <a:r>
                  <a:rPr lang="en-US" sz="1000" dirty="0"/>
                  <a:t>Put parameters in a place where the procedure can access them.</a:t>
                </a:r>
              </a:p>
              <a:p>
                <a:pPr lvl="1">
                  <a:buFont typeface="+mj-lt"/>
                  <a:buAutoNum type="arabicPeriod"/>
                </a:pPr>
                <a:r>
                  <a:rPr lang="en-US" dirty="0"/>
                  <a:t>Transfer control to the procedure.</a:t>
                </a:r>
              </a:p>
              <a:p>
                <a:pPr lvl="1">
                  <a:buFont typeface="+mj-lt"/>
                  <a:buAutoNum type="arabicPeriod"/>
                </a:pPr>
                <a:r>
                  <a:rPr lang="en-US" sz="1000" dirty="0"/>
                  <a:t>Acquire the storage resources needed for the procedure.</a:t>
                </a:r>
              </a:p>
              <a:p>
                <a:pPr lvl="1">
                  <a:buFont typeface="+mj-lt"/>
                  <a:buAutoNum type="arabicPeriod"/>
                </a:pPr>
                <a:r>
                  <a:rPr lang="en-US" sz="1000" dirty="0"/>
                  <a:t>Perform the desired task.</a:t>
                </a:r>
              </a:p>
              <a:p>
                <a:pPr lvl="1">
                  <a:buFont typeface="+mj-lt"/>
                  <a:buAutoNum type="arabicPeriod"/>
                </a:pPr>
                <a:r>
                  <a:rPr lang="en-US" sz="1000" dirty="0"/>
                  <a:t>Put the result value in a place where the calling program can access it.</a:t>
                </a:r>
              </a:p>
              <a:p>
                <a:pPr lvl="1">
                  <a:buFont typeface="+mj-lt"/>
                  <a:buAutoNum type="arabicPeriod"/>
                </a:pPr>
                <a:r>
                  <a:rPr lang="en-US" sz="1000" dirty="0"/>
                  <a:t>Return control to the point of origin, since a procedure can be called from several points in a program.</a:t>
                </a:r>
              </a:p>
              <a:p>
                <a:r>
                  <a:rPr lang="en-US" dirty="0"/>
                  <a:t>Transfer Control:</a:t>
                </a:r>
              </a:p>
              <a:p>
                <a:pPr lvl="1"/>
                <a:r>
                  <a:rPr lang="en-US" sz="1600" dirty="0">
                    <a:solidFill>
                      <a:srgbClr val="00B050"/>
                    </a:solidFill>
                  </a:rPr>
                  <a:t>Jump-and-link instruction (</a:t>
                </a:r>
                <a:r>
                  <a:rPr lang="en-US" sz="1600" dirty="0" err="1">
                    <a:solidFill>
                      <a:srgbClr val="00B050"/>
                    </a:solidFill>
                  </a:rPr>
                  <a:t>jal</a:t>
                </a:r>
                <a:r>
                  <a:rPr lang="en-US" sz="1600" dirty="0">
                    <a:solidFill>
                      <a:srgbClr val="00B050"/>
                    </a:solidFill>
                  </a:rPr>
                  <a:t>)</a:t>
                </a:r>
              </a:p>
              <a:p>
                <a:pPr marL="457200" lvl="1"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𝑗𝑎𝑙</m:t>
                      </m:r>
                      <m:r>
                        <a:rPr lang="en-US" sz="1600" b="0" i="1" smtClean="0">
                          <a:latin typeface="Cambria Math" panose="02040503050406030204" pitchFamily="18" charset="0"/>
                        </a:rPr>
                        <m:t>    </m:t>
                      </m:r>
                      <m:r>
                        <a:rPr lang="en-US" sz="1600" b="0" i="1" smtClean="0">
                          <a:latin typeface="Cambria Math" panose="02040503050406030204" pitchFamily="18" charset="0"/>
                        </a:rPr>
                        <m:t>𝑃𝑟𝑜𝑐𝑒𝑑𝑢𝑟𝑒𝐴𝑑𝑑𝑟𝑒𝑠𝑠</m:t>
                      </m:r>
                    </m:oMath>
                  </m:oMathPara>
                </a14:m>
                <a:endParaRPr lang="en-US" sz="1600" dirty="0"/>
              </a:p>
              <a:p>
                <a:pPr lvl="1"/>
                <a:r>
                  <a:rPr lang="en-US" sz="1600" dirty="0"/>
                  <a:t>Keeps the return address for the procedure in $</a:t>
                </a:r>
                <a:r>
                  <a:rPr lang="en-US" sz="1600" dirty="0" err="1"/>
                  <a:t>ra</a:t>
                </a:r>
                <a:r>
                  <a:rPr lang="en-US" sz="1600" dirty="0"/>
                  <a:t> and jumps to the </a:t>
                </a:r>
                <a14:m>
                  <m:oMath xmlns:m="http://schemas.openxmlformats.org/officeDocument/2006/math">
                    <m:r>
                      <a:rPr lang="en-US" sz="1600" i="1">
                        <a:latin typeface="Cambria Math" panose="02040503050406030204" pitchFamily="18" charset="0"/>
                      </a:rPr>
                      <m:t>𝑃𝑟𝑜𝑐𝑒𝑑𝑢𝑟𝑒𝐴𝑑𝑑𝑟𝑒𝑠𝑠</m:t>
                    </m:r>
                  </m:oMath>
                </a14:m>
                <a:endParaRPr lang="en-US" sz="16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00088"/>
                <a:ext cx="8686800" cy="3894137"/>
              </a:xfrm>
              <a:blipFill>
                <a:blip r:embed="rId2"/>
                <a:stretch>
                  <a:fillRect l="-632" t="-939"/>
                </a:stretch>
              </a:blipFill>
            </p:spPr>
            <p:txBody>
              <a:bodyPr/>
              <a:lstStyle/>
              <a:p>
                <a:r>
                  <a:rPr lang="en-US">
                    <a:noFill/>
                  </a:rPr>
                  <a:t> </a:t>
                </a:r>
              </a:p>
            </p:txBody>
          </p:sp>
        </mc:Fallback>
      </mc:AlternateContent>
    </p:spTree>
    <p:extLst>
      <p:ext uri="{BB962C8B-B14F-4D97-AF65-F5344CB8AC3E}">
        <p14:creationId xmlns:p14="http://schemas.microsoft.com/office/powerpoint/2010/main" val="3838082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in MIPS</a:t>
            </a:r>
          </a:p>
        </p:txBody>
      </p:sp>
      <p:sp>
        <p:nvSpPr>
          <p:cNvPr id="3" name="Content Placeholder 2"/>
          <p:cNvSpPr>
            <a:spLocks noGrp="1"/>
          </p:cNvSpPr>
          <p:nvPr>
            <p:ph idx="1"/>
          </p:nvPr>
        </p:nvSpPr>
        <p:spPr>
          <a:xfrm>
            <a:off x="457200" y="700088"/>
            <a:ext cx="8686800" cy="3894137"/>
          </a:xfrm>
        </p:spPr>
        <p:txBody>
          <a:bodyPr/>
          <a:lstStyle/>
          <a:p>
            <a:r>
              <a:rPr lang="en-US" dirty="0"/>
              <a:t>Six steps during a procedure call</a:t>
            </a:r>
          </a:p>
          <a:p>
            <a:pPr marL="747713" lvl="1" indent="-290513">
              <a:buFont typeface="+mj-lt"/>
              <a:buAutoNum type="arabicPeriod"/>
            </a:pPr>
            <a:r>
              <a:rPr lang="en-US" sz="1000" dirty="0"/>
              <a:t>Put parameters in a place where the procedure can access them.</a:t>
            </a:r>
          </a:p>
          <a:p>
            <a:pPr lvl="1">
              <a:buFont typeface="+mj-lt"/>
              <a:buAutoNum type="arabicPeriod"/>
            </a:pPr>
            <a:r>
              <a:rPr lang="en-US" sz="1000" dirty="0"/>
              <a:t>Transfer control to the procedure.</a:t>
            </a:r>
          </a:p>
          <a:p>
            <a:pPr lvl="1">
              <a:buFont typeface="+mj-lt"/>
              <a:buAutoNum type="arabicPeriod"/>
            </a:pPr>
            <a:r>
              <a:rPr lang="en-US" dirty="0"/>
              <a:t>Acquire the storage resources needed for the procedure.</a:t>
            </a:r>
          </a:p>
          <a:p>
            <a:pPr lvl="1">
              <a:buFont typeface="+mj-lt"/>
              <a:buAutoNum type="arabicPeriod"/>
            </a:pPr>
            <a:r>
              <a:rPr lang="en-US" sz="1000" dirty="0"/>
              <a:t>Perform the desired task.</a:t>
            </a:r>
          </a:p>
          <a:p>
            <a:pPr lvl="1">
              <a:buFont typeface="+mj-lt"/>
              <a:buAutoNum type="arabicPeriod"/>
            </a:pPr>
            <a:r>
              <a:rPr lang="en-US" sz="1000" dirty="0"/>
              <a:t>Put the result value in a place where the calling program can access it.</a:t>
            </a:r>
          </a:p>
          <a:p>
            <a:pPr lvl="1">
              <a:buFont typeface="+mj-lt"/>
              <a:buAutoNum type="arabicPeriod"/>
            </a:pPr>
            <a:r>
              <a:rPr lang="en-US" sz="1000" dirty="0"/>
              <a:t>Return control to the point of origin, since a procedure can be called from several points in a program.</a:t>
            </a:r>
          </a:p>
          <a:p>
            <a:r>
              <a:rPr lang="en-US" dirty="0"/>
              <a:t>Acquiring the storage resources</a:t>
            </a:r>
          </a:p>
          <a:p>
            <a:pPr lvl="1"/>
            <a:r>
              <a:rPr lang="en-US" sz="1600" dirty="0"/>
              <a:t>Different register values (manipulated by caller) are stored in the stack</a:t>
            </a:r>
          </a:p>
          <a:p>
            <a:pPr lvl="1"/>
            <a:r>
              <a:rPr lang="en-US" sz="1600" dirty="0"/>
              <a:t>Prepares the registers for operations</a:t>
            </a:r>
          </a:p>
          <a:p>
            <a:pPr lvl="1"/>
            <a:r>
              <a:rPr lang="en-US" sz="1600" dirty="0"/>
              <a:t>Can use the memory for data storage</a:t>
            </a:r>
          </a:p>
          <a:p>
            <a:pPr lvl="1"/>
            <a:endParaRPr lang="en-US" dirty="0"/>
          </a:p>
        </p:txBody>
      </p:sp>
    </p:spTree>
    <p:extLst>
      <p:ext uri="{BB962C8B-B14F-4D97-AF65-F5344CB8AC3E}">
        <p14:creationId xmlns:p14="http://schemas.microsoft.com/office/powerpoint/2010/main" val="117676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in MIPS</a:t>
            </a:r>
          </a:p>
        </p:txBody>
      </p:sp>
      <p:sp>
        <p:nvSpPr>
          <p:cNvPr id="3" name="Content Placeholder 2"/>
          <p:cNvSpPr>
            <a:spLocks noGrp="1"/>
          </p:cNvSpPr>
          <p:nvPr>
            <p:ph idx="1"/>
          </p:nvPr>
        </p:nvSpPr>
        <p:spPr>
          <a:xfrm>
            <a:off x="457200" y="700088"/>
            <a:ext cx="8686800" cy="3894137"/>
          </a:xfrm>
        </p:spPr>
        <p:txBody>
          <a:bodyPr/>
          <a:lstStyle/>
          <a:p>
            <a:r>
              <a:rPr lang="en-US" dirty="0"/>
              <a:t>Six steps during a procedure call</a:t>
            </a:r>
          </a:p>
          <a:p>
            <a:pPr marL="747713" lvl="1" indent="-290513">
              <a:buFont typeface="+mj-lt"/>
              <a:buAutoNum type="arabicPeriod"/>
            </a:pPr>
            <a:r>
              <a:rPr lang="en-US" sz="1000" dirty="0"/>
              <a:t>Put parameters in a place where the procedure can access them.</a:t>
            </a:r>
          </a:p>
          <a:p>
            <a:pPr lvl="1">
              <a:buFont typeface="+mj-lt"/>
              <a:buAutoNum type="arabicPeriod"/>
            </a:pPr>
            <a:r>
              <a:rPr lang="en-US" sz="1000" dirty="0"/>
              <a:t>Transfer control to the procedure.</a:t>
            </a:r>
          </a:p>
          <a:p>
            <a:pPr lvl="1">
              <a:buFont typeface="+mj-lt"/>
              <a:buAutoNum type="arabicPeriod"/>
            </a:pPr>
            <a:r>
              <a:rPr lang="en-US" dirty="0"/>
              <a:t>Acquire the storage resources needed for the procedure.</a:t>
            </a:r>
          </a:p>
          <a:p>
            <a:pPr lvl="1">
              <a:buFont typeface="+mj-lt"/>
              <a:buAutoNum type="arabicPeriod"/>
            </a:pPr>
            <a:r>
              <a:rPr lang="en-US" sz="1000" dirty="0"/>
              <a:t>Perform the desired task.</a:t>
            </a:r>
          </a:p>
          <a:p>
            <a:pPr lvl="1">
              <a:buFont typeface="+mj-lt"/>
              <a:buAutoNum type="arabicPeriod"/>
            </a:pPr>
            <a:r>
              <a:rPr lang="en-US" sz="1000" dirty="0"/>
              <a:t>Put the result value in a place where the calling program can access it.</a:t>
            </a:r>
          </a:p>
          <a:p>
            <a:pPr lvl="1">
              <a:buFont typeface="+mj-lt"/>
              <a:buAutoNum type="arabicPeriod"/>
            </a:pPr>
            <a:r>
              <a:rPr lang="en-US" sz="1000" dirty="0"/>
              <a:t>Return control to the point of origin, since a procedure can be called from several points in a program.</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499742"/>
            <a:ext cx="5211291" cy="2278990"/>
          </a:xfrm>
          <a:prstGeom prst="rect">
            <a:avLst/>
          </a:prstGeom>
        </p:spPr>
      </p:pic>
    </p:spTree>
    <p:extLst>
      <p:ext uri="{BB962C8B-B14F-4D97-AF65-F5344CB8AC3E}">
        <p14:creationId xmlns:p14="http://schemas.microsoft.com/office/powerpoint/2010/main" val="3463450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in MIPS</a:t>
            </a:r>
          </a:p>
        </p:txBody>
      </p:sp>
      <p:sp>
        <p:nvSpPr>
          <p:cNvPr id="3" name="Content Placeholder 2"/>
          <p:cNvSpPr>
            <a:spLocks noGrp="1"/>
          </p:cNvSpPr>
          <p:nvPr>
            <p:ph idx="1"/>
          </p:nvPr>
        </p:nvSpPr>
        <p:spPr>
          <a:xfrm>
            <a:off x="457200" y="700088"/>
            <a:ext cx="8686800" cy="3894137"/>
          </a:xfrm>
        </p:spPr>
        <p:txBody>
          <a:bodyPr/>
          <a:lstStyle/>
          <a:p>
            <a:r>
              <a:rPr lang="en-US" dirty="0"/>
              <a:t>Six steps during a procedure call</a:t>
            </a:r>
          </a:p>
          <a:p>
            <a:pPr marL="747713" lvl="1" indent="-290513">
              <a:buFont typeface="+mj-lt"/>
              <a:buAutoNum type="arabicPeriod"/>
            </a:pPr>
            <a:r>
              <a:rPr lang="en-US" sz="1000" dirty="0"/>
              <a:t>Put parameters in a place where the procedure can access them.</a:t>
            </a:r>
          </a:p>
          <a:p>
            <a:pPr lvl="1">
              <a:buFont typeface="+mj-lt"/>
              <a:buAutoNum type="arabicPeriod"/>
            </a:pPr>
            <a:r>
              <a:rPr lang="en-US" sz="1000" dirty="0"/>
              <a:t>Transfer control to the procedure.</a:t>
            </a:r>
          </a:p>
          <a:p>
            <a:pPr lvl="1">
              <a:buFont typeface="+mj-lt"/>
              <a:buAutoNum type="arabicPeriod"/>
            </a:pPr>
            <a:r>
              <a:rPr lang="en-US" sz="1000" dirty="0"/>
              <a:t>Acquire the storage resources needed for the procedure.</a:t>
            </a:r>
          </a:p>
          <a:p>
            <a:pPr lvl="1">
              <a:buFont typeface="+mj-lt"/>
              <a:buAutoNum type="arabicPeriod"/>
            </a:pPr>
            <a:r>
              <a:rPr lang="en-US" dirty="0"/>
              <a:t>Perform the desired task.</a:t>
            </a:r>
          </a:p>
          <a:p>
            <a:pPr lvl="1">
              <a:buFont typeface="+mj-lt"/>
              <a:buAutoNum type="arabicPeriod"/>
            </a:pPr>
            <a:r>
              <a:rPr lang="en-US" sz="1000" dirty="0"/>
              <a:t>Put the result value in a place where the calling program can access it.</a:t>
            </a:r>
          </a:p>
          <a:p>
            <a:pPr lvl="1">
              <a:buFont typeface="+mj-lt"/>
              <a:buAutoNum type="arabicPeriod"/>
            </a:pPr>
            <a:r>
              <a:rPr lang="en-US" sz="1000" dirty="0"/>
              <a:t>Return control to the point of origin, since a procedure can be called from several points in a program.</a:t>
            </a:r>
          </a:p>
          <a:p>
            <a:r>
              <a:rPr lang="en-US" dirty="0"/>
              <a:t>Performing Tasks</a:t>
            </a:r>
          </a:p>
          <a:p>
            <a:pPr lvl="1"/>
            <a:r>
              <a:rPr lang="en-US" sz="1600" dirty="0"/>
              <a:t>Can perform all the operations allowed by the MIPS instruction set</a:t>
            </a:r>
          </a:p>
          <a:p>
            <a:pPr lvl="1"/>
            <a:endParaRPr lang="en-US" dirty="0"/>
          </a:p>
        </p:txBody>
      </p:sp>
    </p:spTree>
    <p:extLst>
      <p:ext uri="{BB962C8B-B14F-4D97-AF65-F5344CB8AC3E}">
        <p14:creationId xmlns:p14="http://schemas.microsoft.com/office/powerpoint/2010/main" val="3122625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in MIPS</a:t>
            </a:r>
          </a:p>
        </p:txBody>
      </p:sp>
      <p:sp>
        <p:nvSpPr>
          <p:cNvPr id="3" name="Content Placeholder 2"/>
          <p:cNvSpPr>
            <a:spLocks noGrp="1"/>
          </p:cNvSpPr>
          <p:nvPr>
            <p:ph idx="1"/>
          </p:nvPr>
        </p:nvSpPr>
        <p:spPr>
          <a:xfrm>
            <a:off x="457200" y="700088"/>
            <a:ext cx="8686800" cy="3894137"/>
          </a:xfrm>
        </p:spPr>
        <p:txBody>
          <a:bodyPr/>
          <a:lstStyle/>
          <a:p>
            <a:r>
              <a:rPr lang="en-US" dirty="0"/>
              <a:t>Six steps during a procedure call</a:t>
            </a:r>
          </a:p>
          <a:p>
            <a:pPr marL="747713" lvl="1" indent="-290513">
              <a:buFont typeface="+mj-lt"/>
              <a:buAutoNum type="arabicPeriod"/>
            </a:pPr>
            <a:r>
              <a:rPr lang="en-US" sz="1000" dirty="0"/>
              <a:t>Put parameters in a place where the procedure can access them.</a:t>
            </a:r>
          </a:p>
          <a:p>
            <a:pPr lvl="1">
              <a:buFont typeface="+mj-lt"/>
              <a:buAutoNum type="arabicPeriod"/>
            </a:pPr>
            <a:r>
              <a:rPr lang="en-US" sz="1000" dirty="0"/>
              <a:t>Transfer control to the procedure.</a:t>
            </a:r>
          </a:p>
          <a:p>
            <a:pPr lvl="1">
              <a:buFont typeface="+mj-lt"/>
              <a:buAutoNum type="arabicPeriod"/>
            </a:pPr>
            <a:r>
              <a:rPr lang="en-US" sz="1000" dirty="0"/>
              <a:t>Acquire the storage resources needed for the procedure.</a:t>
            </a:r>
          </a:p>
          <a:p>
            <a:pPr lvl="1">
              <a:buFont typeface="+mj-lt"/>
              <a:buAutoNum type="arabicPeriod"/>
            </a:pPr>
            <a:r>
              <a:rPr lang="en-US" sz="1000" dirty="0"/>
              <a:t>Perform the desired task.</a:t>
            </a:r>
          </a:p>
          <a:p>
            <a:pPr lvl="1">
              <a:buFont typeface="+mj-lt"/>
              <a:buAutoNum type="arabicPeriod"/>
            </a:pPr>
            <a:r>
              <a:rPr lang="en-US" dirty="0"/>
              <a:t>Put the result value in a place where the calling program can access it.</a:t>
            </a:r>
          </a:p>
          <a:p>
            <a:pPr lvl="1">
              <a:buFont typeface="+mj-lt"/>
              <a:buAutoNum type="arabicPeriod"/>
            </a:pPr>
            <a:r>
              <a:rPr lang="en-US" sz="1000" dirty="0"/>
              <a:t>Return control to the point of origin, since a procedure can be called from several points in a program.</a:t>
            </a:r>
          </a:p>
          <a:p>
            <a:r>
              <a:rPr lang="en-US" dirty="0"/>
              <a:t>Result storing by the </a:t>
            </a:r>
            <a:r>
              <a:rPr lang="en-US" dirty="0" err="1"/>
              <a:t>callee</a:t>
            </a:r>
            <a:endParaRPr lang="en-US" dirty="0"/>
          </a:p>
          <a:p>
            <a:pPr lvl="1"/>
            <a:r>
              <a:rPr lang="en-US" sz="1600" dirty="0"/>
              <a:t>$v0–$v1: two value registers in which to return values</a:t>
            </a:r>
          </a:p>
          <a:p>
            <a:pPr lvl="1"/>
            <a:r>
              <a:rPr lang="en-US" dirty="0"/>
              <a:t>Memory (e.g., stack) can be used if more values to be returned</a:t>
            </a:r>
          </a:p>
        </p:txBody>
      </p:sp>
    </p:spTree>
    <p:extLst>
      <p:ext uri="{BB962C8B-B14F-4D97-AF65-F5344CB8AC3E}">
        <p14:creationId xmlns:p14="http://schemas.microsoft.com/office/powerpoint/2010/main" val="753468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in MIPS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00088"/>
                <a:ext cx="8686800" cy="3894137"/>
              </a:xfrm>
            </p:spPr>
            <p:txBody>
              <a:bodyPr/>
              <a:lstStyle/>
              <a:p>
                <a:r>
                  <a:rPr lang="en-US" dirty="0"/>
                  <a:t>Six steps during a procedure call</a:t>
                </a:r>
              </a:p>
              <a:p>
                <a:pPr marL="747713" lvl="1" indent="-290513">
                  <a:buFont typeface="+mj-lt"/>
                  <a:buAutoNum type="arabicPeriod"/>
                </a:pPr>
                <a:r>
                  <a:rPr lang="en-US" sz="1000" dirty="0"/>
                  <a:t>Put parameters in a place where the procedure can access them.</a:t>
                </a:r>
              </a:p>
              <a:p>
                <a:pPr lvl="1">
                  <a:buFont typeface="+mj-lt"/>
                  <a:buAutoNum type="arabicPeriod"/>
                </a:pPr>
                <a:r>
                  <a:rPr lang="en-US" sz="1000" dirty="0"/>
                  <a:t>Transfer control to the procedure.</a:t>
                </a:r>
              </a:p>
              <a:p>
                <a:pPr lvl="1">
                  <a:buFont typeface="+mj-lt"/>
                  <a:buAutoNum type="arabicPeriod"/>
                </a:pPr>
                <a:r>
                  <a:rPr lang="en-US" sz="1000" dirty="0"/>
                  <a:t>Acquire the storage resources needed for the procedure.</a:t>
                </a:r>
              </a:p>
              <a:p>
                <a:pPr lvl="1">
                  <a:buFont typeface="+mj-lt"/>
                  <a:buAutoNum type="arabicPeriod"/>
                </a:pPr>
                <a:r>
                  <a:rPr lang="en-US" sz="1000" dirty="0"/>
                  <a:t>Perform the desired task.</a:t>
                </a:r>
              </a:p>
              <a:p>
                <a:pPr lvl="1">
                  <a:buFont typeface="+mj-lt"/>
                  <a:buAutoNum type="arabicPeriod"/>
                </a:pPr>
                <a:r>
                  <a:rPr lang="en-US" sz="1000" dirty="0"/>
                  <a:t>Put the result value in a place where the calling program can access it.</a:t>
                </a:r>
              </a:p>
              <a:p>
                <a:pPr lvl="1">
                  <a:buFont typeface="+mj-lt"/>
                  <a:buAutoNum type="arabicPeriod"/>
                </a:pPr>
                <a:r>
                  <a:rPr lang="en-US" dirty="0"/>
                  <a:t>Return control to the point of origin, since a procedure can be called from several points in a program.</a:t>
                </a:r>
              </a:p>
              <a:p>
                <a:r>
                  <a:rPr lang="en-US" dirty="0"/>
                  <a:t>Procedure returned</a:t>
                </a:r>
              </a:p>
              <a:p>
                <a:pPr lvl="1"/>
                <a:r>
                  <a:rPr lang="en-US" sz="1600" dirty="0"/>
                  <a:t>Stack is adjusted using $</a:t>
                </a:r>
                <a:r>
                  <a:rPr lang="en-US" sz="1600" dirty="0" err="1"/>
                  <a:t>sp</a:t>
                </a:r>
                <a:r>
                  <a:rPr lang="en-US" sz="1600" dirty="0"/>
                  <a:t> and $</a:t>
                </a:r>
                <a:r>
                  <a:rPr lang="en-US" sz="1600" dirty="0" err="1"/>
                  <a:t>fp</a:t>
                </a:r>
                <a:r>
                  <a:rPr lang="en-US" sz="1600" dirty="0"/>
                  <a:t> pointers</a:t>
                </a:r>
              </a:p>
              <a:p>
                <a:pPr lvl="1"/>
                <a:r>
                  <a:rPr lang="en-US" sz="1600" dirty="0"/>
                  <a:t>An unconditional jump to the address from where the caller will resume execution</a:t>
                </a:r>
              </a:p>
              <a:p>
                <a:pPr marL="457200" lvl="1"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𝑗𝑟</m:t>
                      </m:r>
                      <m:r>
                        <a:rPr lang="en-US" sz="1600" b="0" i="1" smtClean="0">
                          <a:latin typeface="Cambria Math" panose="02040503050406030204" pitchFamily="18" charset="0"/>
                        </a:rPr>
                        <m:t>   $</m:t>
                      </m:r>
                      <m:r>
                        <a:rPr lang="en-US" sz="1600" b="0" i="1" smtClean="0">
                          <a:latin typeface="Cambria Math" panose="02040503050406030204" pitchFamily="18" charset="0"/>
                        </a:rPr>
                        <m:t>𝑟𝑎</m:t>
                      </m:r>
                    </m:oMath>
                  </m:oMathPara>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00088"/>
                <a:ext cx="8686800" cy="3894137"/>
              </a:xfrm>
              <a:blipFill>
                <a:blip r:embed="rId2"/>
                <a:stretch>
                  <a:fillRect l="-632" t="-939"/>
                </a:stretch>
              </a:blipFill>
            </p:spPr>
            <p:txBody>
              <a:bodyPr/>
              <a:lstStyle/>
              <a:p>
                <a:r>
                  <a:rPr lang="en-US">
                    <a:noFill/>
                  </a:rPr>
                  <a:t> </a:t>
                </a:r>
              </a:p>
            </p:txBody>
          </p:sp>
        </mc:Fallback>
      </mc:AlternateContent>
    </p:spTree>
    <p:extLst>
      <p:ext uri="{BB962C8B-B14F-4D97-AF65-F5344CB8AC3E}">
        <p14:creationId xmlns:p14="http://schemas.microsoft.com/office/powerpoint/2010/main" val="3962046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51720" y="3529920"/>
            <a:ext cx="6953223" cy="161641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04613"/>
            <a:ext cx="2177943" cy="1687217"/>
          </a:xfrm>
          <a:prstGeom prst="rect">
            <a:avLst/>
          </a:prstGeom>
        </p:spPr>
      </p:pic>
      <p:sp>
        <p:nvSpPr>
          <p:cNvPr id="5" name="TextBox 4"/>
          <p:cNvSpPr txBox="1"/>
          <p:nvPr/>
        </p:nvSpPr>
        <p:spPr>
          <a:xfrm>
            <a:off x="2699792" y="483518"/>
            <a:ext cx="4896544" cy="4493538"/>
          </a:xfrm>
          <a:prstGeom prst="rect">
            <a:avLst/>
          </a:prstGeom>
          <a:noFill/>
        </p:spPr>
        <p:txBody>
          <a:bodyPr wrap="square" rtlCol="0">
            <a:spAutoFit/>
          </a:bodyPr>
          <a:lstStyle/>
          <a:p>
            <a:r>
              <a:rPr lang="en-US" sz="1100" dirty="0" err="1">
                <a:latin typeface="Baskerville Old Face" panose="02020602080505020303" pitchFamily="18" charset="0"/>
              </a:rPr>
              <a:t>non_leaf</a:t>
            </a:r>
            <a:r>
              <a:rPr lang="en-US" sz="1100" dirty="0">
                <a:latin typeface="Baskerville Old Face" panose="02020602080505020303" pitchFamily="18" charset="0"/>
              </a:rPr>
              <a:t>:</a:t>
            </a:r>
          </a:p>
          <a:p>
            <a:pPr lvl="1"/>
            <a:r>
              <a:rPr lang="en-US" sz="1100" dirty="0">
                <a:latin typeface="Baskerville Old Face" panose="02020602080505020303" pitchFamily="18" charset="0"/>
              </a:rPr>
              <a:t>...</a:t>
            </a:r>
          </a:p>
          <a:p>
            <a:pPr lvl="1"/>
            <a:r>
              <a:rPr lang="en-US" sz="1100" dirty="0">
                <a:solidFill>
                  <a:srgbClr val="00B050"/>
                </a:solidFill>
                <a:latin typeface="Baskerville Old Face" panose="02020602080505020303" pitchFamily="18" charset="0"/>
              </a:rPr>
              <a:t>add $a0, $s1, $zero</a:t>
            </a:r>
          </a:p>
          <a:p>
            <a:pPr lvl="1"/>
            <a:r>
              <a:rPr lang="en-US" sz="1100" dirty="0">
                <a:solidFill>
                  <a:srgbClr val="00B050"/>
                </a:solidFill>
                <a:latin typeface="Baskerville Old Face" panose="02020602080505020303" pitchFamily="18" charset="0"/>
              </a:rPr>
              <a:t>add $a1, $s2, $zero</a:t>
            </a:r>
          </a:p>
          <a:p>
            <a:pPr lvl="1"/>
            <a:r>
              <a:rPr lang="en-US" sz="1100" dirty="0">
                <a:solidFill>
                  <a:srgbClr val="00B050"/>
                </a:solidFill>
                <a:latin typeface="Baskerville Old Face" panose="02020602080505020303" pitchFamily="18" charset="0"/>
              </a:rPr>
              <a:t>add $a2, $s3, $zero</a:t>
            </a:r>
          </a:p>
          <a:p>
            <a:pPr lvl="1"/>
            <a:r>
              <a:rPr lang="en-US" sz="1100" dirty="0">
                <a:solidFill>
                  <a:srgbClr val="00B050"/>
                </a:solidFill>
                <a:latin typeface="Baskerville Old Face" panose="02020602080505020303" pitchFamily="18" charset="0"/>
              </a:rPr>
              <a:t>add $a3, $s4, $zero</a:t>
            </a:r>
          </a:p>
          <a:p>
            <a:pPr lvl="1"/>
            <a:r>
              <a:rPr lang="en-US" sz="1100" dirty="0" err="1">
                <a:solidFill>
                  <a:srgbClr val="FF0000"/>
                </a:solidFill>
                <a:latin typeface="Baskerville Old Face" panose="02020602080505020303" pitchFamily="18" charset="0"/>
              </a:rPr>
              <a:t>jal</a:t>
            </a:r>
            <a:r>
              <a:rPr lang="en-US" sz="1100" dirty="0">
                <a:solidFill>
                  <a:srgbClr val="FF0000"/>
                </a:solidFill>
                <a:latin typeface="Baskerville Old Face" panose="02020602080505020303" pitchFamily="18" charset="0"/>
              </a:rPr>
              <a:t> leaf	</a:t>
            </a:r>
          </a:p>
          <a:p>
            <a:pPr lvl="1"/>
            <a:r>
              <a:rPr lang="en-US" sz="1100" dirty="0">
                <a:latin typeface="Baskerville Old Face" panose="02020602080505020303" pitchFamily="18" charset="0"/>
              </a:rPr>
              <a:t>add $s1, $zero, $v0</a:t>
            </a:r>
          </a:p>
          <a:p>
            <a:pPr lvl="1"/>
            <a:r>
              <a:rPr lang="en-US" sz="1100" dirty="0">
                <a:latin typeface="Baskerville Old Face" panose="02020602080505020303" pitchFamily="18" charset="0"/>
              </a:rPr>
              <a:t>...</a:t>
            </a:r>
          </a:p>
          <a:p>
            <a:r>
              <a:rPr lang="en-US" sz="1100" dirty="0">
                <a:latin typeface="Baskerville Old Face" panose="02020602080505020303" pitchFamily="18" charset="0"/>
              </a:rPr>
              <a:t>leaf:       </a:t>
            </a:r>
            <a:r>
              <a:rPr lang="en-US" sz="1100" dirty="0" err="1">
                <a:solidFill>
                  <a:srgbClr val="0070C0"/>
                </a:solidFill>
                <a:latin typeface="Baskerville Old Face" panose="02020602080505020303" pitchFamily="18" charset="0"/>
              </a:rPr>
              <a:t>addi</a:t>
            </a:r>
            <a:r>
              <a:rPr lang="en-US" sz="1100" dirty="0">
                <a:solidFill>
                  <a:srgbClr val="0070C0"/>
                </a:solidFill>
                <a:latin typeface="Baskerville Old Face" panose="02020602080505020303" pitchFamily="18" charset="0"/>
              </a:rPr>
              <a:t> $</a:t>
            </a:r>
            <a:r>
              <a:rPr lang="en-US" sz="1100" dirty="0" err="1">
                <a:solidFill>
                  <a:srgbClr val="0070C0"/>
                </a:solidFill>
                <a:latin typeface="Baskerville Old Face" panose="02020602080505020303" pitchFamily="18" charset="0"/>
              </a:rPr>
              <a:t>sp</a:t>
            </a:r>
            <a:r>
              <a:rPr lang="en-US" sz="1100" dirty="0">
                <a:solidFill>
                  <a:srgbClr val="0070C0"/>
                </a:solidFill>
                <a:latin typeface="Baskerville Old Face" panose="02020602080505020303" pitchFamily="18" charset="0"/>
              </a:rPr>
              <a:t>, $</a:t>
            </a:r>
            <a:r>
              <a:rPr lang="en-US" sz="1100" dirty="0" err="1">
                <a:solidFill>
                  <a:srgbClr val="0070C0"/>
                </a:solidFill>
                <a:latin typeface="Baskerville Old Face" panose="02020602080505020303" pitchFamily="18" charset="0"/>
              </a:rPr>
              <a:t>sp</a:t>
            </a:r>
            <a:r>
              <a:rPr lang="en-US" sz="1100" dirty="0">
                <a:solidFill>
                  <a:srgbClr val="0070C0"/>
                </a:solidFill>
                <a:latin typeface="Baskerville Old Face" panose="02020602080505020303" pitchFamily="18" charset="0"/>
              </a:rPr>
              <a:t>, –12  	# adjust stack to make room for 3 items </a:t>
            </a:r>
          </a:p>
          <a:p>
            <a:pPr lvl="1"/>
            <a:r>
              <a:rPr lang="en-US" sz="1100" dirty="0" err="1">
                <a:solidFill>
                  <a:srgbClr val="0070C0"/>
                </a:solidFill>
                <a:latin typeface="Baskerville Old Face" panose="02020602080505020303" pitchFamily="18" charset="0"/>
              </a:rPr>
              <a:t>sw</a:t>
            </a:r>
            <a:r>
              <a:rPr lang="en-US" sz="1100" dirty="0">
                <a:solidFill>
                  <a:srgbClr val="0070C0"/>
                </a:solidFill>
                <a:latin typeface="Baskerville Old Face" panose="02020602080505020303" pitchFamily="18" charset="0"/>
              </a:rPr>
              <a:t> $t1, 8($</a:t>
            </a:r>
            <a:r>
              <a:rPr lang="en-US" sz="1100" dirty="0" err="1">
                <a:solidFill>
                  <a:srgbClr val="0070C0"/>
                </a:solidFill>
                <a:latin typeface="Baskerville Old Face" panose="02020602080505020303" pitchFamily="18" charset="0"/>
              </a:rPr>
              <a:t>sp</a:t>
            </a:r>
            <a:r>
              <a:rPr lang="en-US" sz="1100" dirty="0">
                <a:solidFill>
                  <a:srgbClr val="0070C0"/>
                </a:solidFill>
                <a:latin typeface="Baskerville Old Face" panose="02020602080505020303" pitchFamily="18" charset="0"/>
              </a:rPr>
              <a:t>)         	# save register $t1 for use afterwards</a:t>
            </a:r>
          </a:p>
          <a:p>
            <a:pPr lvl="1"/>
            <a:r>
              <a:rPr lang="en-US" sz="1100" dirty="0" err="1">
                <a:solidFill>
                  <a:srgbClr val="0070C0"/>
                </a:solidFill>
                <a:latin typeface="Baskerville Old Face" panose="02020602080505020303" pitchFamily="18" charset="0"/>
              </a:rPr>
              <a:t>sw</a:t>
            </a:r>
            <a:r>
              <a:rPr lang="en-US" sz="1100" dirty="0">
                <a:solidFill>
                  <a:srgbClr val="0070C0"/>
                </a:solidFill>
                <a:latin typeface="Baskerville Old Face" panose="02020602080505020303" pitchFamily="18" charset="0"/>
              </a:rPr>
              <a:t> $t0, 4($</a:t>
            </a:r>
            <a:r>
              <a:rPr lang="en-US" sz="1100" dirty="0" err="1">
                <a:solidFill>
                  <a:srgbClr val="0070C0"/>
                </a:solidFill>
                <a:latin typeface="Baskerville Old Face" panose="02020602080505020303" pitchFamily="18" charset="0"/>
              </a:rPr>
              <a:t>sp</a:t>
            </a:r>
            <a:r>
              <a:rPr lang="en-US" sz="1100" dirty="0">
                <a:solidFill>
                  <a:srgbClr val="0070C0"/>
                </a:solidFill>
                <a:latin typeface="Baskerville Old Face" panose="02020602080505020303" pitchFamily="18" charset="0"/>
              </a:rPr>
              <a:t>)       	# save register $t0 for use afterwards</a:t>
            </a:r>
          </a:p>
          <a:p>
            <a:pPr lvl="1"/>
            <a:r>
              <a:rPr lang="en-US" sz="1100" dirty="0" err="1">
                <a:solidFill>
                  <a:srgbClr val="0070C0"/>
                </a:solidFill>
                <a:latin typeface="Baskerville Old Face" panose="02020602080505020303" pitchFamily="18" charset="0"/>
              </a:rPr>
              <a:t>sw</a:t>
            </a:r>
            <a:r>
              <a:rPr lang="en-US" sz="1100" dirty="0">
                <a:solidFill>
                  <a:srgbClr val="0070C0"/>
                </a:solidFill>
                <a:latin typeface="Baskerville Old Face" panose="02020602080505020303" pitchFamily="18" charset="0"/>
              </a:rPr>
              <a:t> $s0, 0($</a:t>
            </a:r>
            <a:r>
              <a:rPr lang="en-US" sz="1100" dirty="0" err="1">
                <a:solidFill>
                  <a:srgbClr val="0070C0"/>
                </a:solidFill>
                <a:latin typeface="Baskerville Old Face" panose="02020602080505020303" pitchFamily="18" charset="0"/>
              </a:rPr>
              <a:t>sp</a:t>
            </a:r>
            <a:r>
              <a:rPr lang="en-US" sz="1100" dirty="0">
                <a:solidFill>
                  <a:srgbClr val="0070C0"/>
                </a:solidFill>
                <a:latin typeface="Baskerville Old Face" panose="02020602080505020303" pitchFamily="18" charset="0"/>
              </a:rPr>
              <a:t>)	# save register $s0 for use afterwards</a:t>
            </a:r>
          </a:p>
          <a:p>
            <a:pPr lvl="1"/>
            <a:endParaRPr lang="en-US" sz="1100" dirty="0">
              <a:latin typeface="Baskerville Old Face" panose="02020602080505020303" pitchFamily="18" charset="0"/>
            </a:endParaRPr>
          </a:p>
          <a:p>
            <a:pPr lvl="1"/>
            <a:r>
              <a:rPr lang="en-US" sz="1100" dirty="0">
                <a:solidFill>
                  <a:srgbClr val="7030A0"/>
                </a:solidFill>
                <a:latin typeface="Baskerville Old Face" panose="02020602080505020303" pitchFamily="18" charset="0"/>
              </a:rPr>
              <a:t>add $t0,$a0,$a1 	# register $t0 contains g + h</a:t>
            </a:r>
          </a:p>
          <a:p>
            <a:pPr lvl="1"/>
            <a:r>
              <a:rPr lang="en-US" sz="1100" dirty="0">
                <a:solidFill>
                  <a:srgbClr val="7030A0"/>
                </a:solidFill>
                <a:latin typeface="Baskerville Old Face" panose="02020602080505020303" pitchFamily="18" charset="0"/>
              </a:rPr>
              <a:t>add $t1,$a2,$a3 	# register $t1 contains </a:t>
            </a:r>
            <a:r>
              <a:rPr lang="en-US" sz="1100" dirty="0" err="1">
                <a:solidFill>
                  <a:srgbClr val="7030A0"/>
                </a:solidFill>
                <a:latin typeface="Baskerville Old Face" panose="02020602080505020303" pitchFamily="18" charset="0"/>
              </a:rPr>
              <a:t>i</a:t>
            </a:r>
            <a:r>
              <a:rPr lang="en-US" sz="1100" dirty="0">
                <a:solidFill>
                  <a:srgbClr val="7030A0"/>
                </a:solidFill>
                <a:latin typeface="Baskerville Old Face" panose="02020602080505020303" pitchFamily="18" charset="0"/>
              </a:rPr>
              <a:t> + j</a:t>
            </a:r>
          </a:p>
          <a:p>
            <a:pPr lvl="1"/>
            <a:r>
              <a:rPr lang="en-US" sz="1100" dirty="0">
                <a:solidFill>
                  <a:srgbClr val="7030A0"/>
                </a:solidFill>
                <a:latin typeface="Baskerville Old Face" panose="02020602080505020303" pitchFamily="18" charset="0"/>
              </a:rPr>
              <a:t>sub $s0,$t0,$t1	# f = $t0 – $t1, which is (g + h)–(</a:t>
            </a:r>
            <a:r>
              <a:rPr lang="en-US" sz="1100" dirty="0" err="1">
                <a:solidFill>
                  <a:srgbClr val="7030A0"/>
                </a:solidFill>
                <a:latin typeface="Baskerville Old Face" panose="02020602080505020303" pitchFamily="18" charset="0"/>
              </a:rPr>
              <a:t>i</a:t>
            </a:r>
            <a:r>
              <a:rPr lang="en-US" sz="1100" dirty="0">
                <a:solidFill>
                  <a:srgbClr val="7030A0"/>
                </a:solidFill>
                <a:latin typeface="Baskerville Old Face" panose="02020602080505020303" pitchFamily="18" charset="0"/>
              </a:rPr>
              <a:t> + j)</a:t>
            </a:r>
          </a:p>
          <a:p>
            <a:pPr lvl="1"/>
            <a:endParaRPr lang="en-US" sz="1100" dirty="0">
              <a:latin typeface="Baskerville Old Face" panose="02020602080505020303" pitchFamily="18" charset="0"/>
            </a:endParaRPr>
          </a:p>
          <a:p>
            <a:pPr lvl="1"/>
            <a:r>
              <a:rPr lang="en-US" sz="1100" dirty="0">
                <a:solidFill>
                  <a:srgbClr val="C00000"/>
                </a:solidFill>
                <a:latin typeface="Baskerville Old Face" panose="02020602080505020303" pitchFamily="18" charset="0"/>
              </a:rPr>
              <a:t>add $v0,$s0,$zero   	# Set return Value</a:t>
            </a:r>
          </a:p>
          <a:p>
            <a:pPr lvl="1"/>
            <a:endParaRPr lang="en-US" sz="1100" dirty="0">
              <a:latin typeface="Baskerville Old Face" panose="02020602080505020303" pitchFamily="18" charset="0"/>
            </a:endParaRPr>
          </a:p>
          <a:p>
            <a:pPr lvl="1"/>
            <a:r>
              <a:rPr lang="en-US" sz="1100" dirty="0" err="1">
                <a:latin typeface="Baskerville Old Face" panose="02020602080505020303" pitchFamily="18" charset="0"/>
              </a:rPr>
              <a:t>lw</a:t>
            </a:r>
            <a:r>
              <a:rPr lang="en-US" sz="1100" dirty="0">
                <a:latin typeface="Baskerville Old Face" panose="02020602080505020303" pitchFamily="18" charset="0"/>
              </a:rPr>
              <a:t> $s0, 0($</a:t>
            </a:r>
            <a:r>
              <a:rPr lang="en-US" sz="1100" dirty="0" err="1">
                <a:latin typeface="Baskerville Old Face" panose="02020602080505020303" pitchFamily="18" charset="0"/>
              </a:rPr>
              <a:t>sp</a:t>
            </a:r>
            <a:r>
              <a:rPr lang="en-US" sz="1100" dirty="0">
                <a:latin typeface="Baskerville Old Face" panose="02020602080505020303" pitchFamily="18" charset="0"/>
              </a:rPr>
              <a:t>) 	# restore register $s0 for caller</a:t>
            </a:r>
          </a:p>
          <a:p>
            <a:pPr lvl="1"/>
            <a:r>
              <a:rPr lang="en-US" sz="1100" dirty="0" err="1">
                <a:latin typeface="Baskerville Old Face" panose="02020602080505020303" pitchFamily="18" charset="0"/>
              </a:rPr>
              <a:t>lw</a:t>
            </a:r>
            <a:r>
              <a:rPr lang="en-US" sz="1100" dirty="0">
                <a:latin typeface="Baskerville Old Face" panose="02020602080505020303" pitchFamily="18" charset="0"/>
              </a:rPr>
              <a:t> $t0, 4($</a:t>
            </a:r>
            <a:r>
              <a:rPr lang="en-US" sz="1100" dirty="0" err="1">
                <a:latin typeface="Baskerville Old Face" panose="02020602080505020303" pitchFamily="18" charset="0"/>
              </a:rPr>
              <a:t>sp</a:t>
            </a:r>
            <a:r>
              <a:rPr lang="en-US" sz="1100" dirty="0">
                <a:latin typeface="Baskerville Old Face" panose="02020602080505020303" pitchFamily="18" charset="0"/>
              </a:rPr>
              <a:t>) 	# restore register $t0 for caller</a:t>
            </a:r>
          </a:p>
          <a:p>
            <a:pPr lvl="1"/>
            <a:r>
              <a:rPr lang="en-US" sz="1100" dirty="0" err="1">
                <a:latin typeface="Baskerville Old Face" panose="02020602080505020303" pitchFamily="18" charset="0"/>
              </a:rPr>
              <a:t>lw</a:t>
            </a:r>
            <a:r>
              <a:rPr lang="en-US" sz="1100" dirty="0">
                <a:latin typeface="Baskerville Old Face" panose="02020602080505020303" pitchFamily="18" charset="0"/>
              </a:rPr>
              <a:t> $t1, 8($</a:t>
            </a:r>
            <a:r>
              <a:rPr lang="en-US" sz="1100" dirty="0" err="1">
                <a:latin typeface="Baskerville Old Face" panose="02020602080505020303" pitchFamily="18" charset="0"/>
              </a:rPr>
              <a:t>sp</a:t>
            </a:r>
            <a:r>
              <a:rPr lang="en-US" sz="1100" dirty="0">
                <a:latin typeface="Baskerville Old Face" panose="02020602080505020303" pitchFamily="18" charset="0"/>
              </a:rPr>
              <a:t>) 	# restore register $t1 for caller</a:t>
            </a:r>
          </a:p>
          <a:p>
            <a:pPr lvl="1"/>
            <a:r>
              <a:rPr lang="en-US" sz="1100" dirty="0" err="1">
                <a:latin typeface="Baskerville Old Face" panose="02020602080505020303" pitchFamily="18" charset="0"/>
              </a:rPr>
              <a:t>addi</a:t>
            </a:r>
            <a:r>
              <a:rPr lang="en-US" sz="1100" dirty="0">
                <a:latin typeface="Baskerville Old Face" panose="02020602080505020303" pitchFamily="18" charset="0"/>
              </a:rPr>
              <a:t> $sp,$sp,12 	# adjust stack to delete 3 items</a:t>
            </a:r>
          </a:p>
          <a:p>
            <a:pPr lvl="1"/>
            <a:endParaRPr lang="en-US" sz="1100" dirty="0">
              <a:solidFill>
                <a:srgbClr val="002060"/>
              </a:solidFill>
              <a:latin typeface="Baskerville Old Face" panose="02020602080505020303" pitchFamily="18" charset="0"/>
            </a:endParaRPr>
          </a:p>
          <a:p>
            <a:pPr lvl="1"/>
            <a:r>
              <a:rPr lang="en-US" sz="1100" dirty="0" err="1">
                <a:solidFill>
                  <a:srgbClr val="002060"/>
                </a:solidFill>
                <a:latin typeface="Baskerville Old Face" panose="02020602080505020303" pitchFamily="18" charset="0"/>
              </a:rPr>
              <a:t>jr</a:t>
            </a:r>
            <a:r>
              <a:rPr lang="en-US" sz="1100" dirty="0">
                <a:solidFill>
                  <a:srgbClr val="002060"/>
                </a:solidFill>
                <a:latin typeface="Baskerville Old Face" panose="02020602080505020303" pitchFamily="18" charset="0"/>
              </a:rPr>
              <a:t> $</a:t>
            </a:r>
            <a:r>
              <a:rPr lang="en-US" sz="1100" dirty="0" err="1">
                <a:solidFill>
                  <a:srgbClr val="002060"/>
                </a:solidFill>
                <a:latin typeface="Baskerville Old Face" panose="02020602080505020303" pitchFamily="18" charset="0"/>
              </a:rPr>
              <a:t>ra</a:t>
            </a:r>
            <a:r>
              <a:rPr lang="en-US" sz="1100" dirty="0">
                <a:solidFill>
                  <a:srgbClr val="002060"/>
                </a:solidFill>
                <a:latin typeface="Baskerville Old Face" panose="02020602080505020303" pitchFamily="18" charset="0"/>
              </a:rPr>
              <a:t> 		# jump back to calling routine</a:t>
            </a:r>
          </a:p>
        </p:txBody>
      </p:sp>
      <p:sp>
        <p:nvSpPr>
          <p:cNvPr id="6" name="TextBox 5"/>
          <p:cNvSpPr txBox="1"/>
          <p:nvPr/>
        </p:nvSpPr>
        <p:spPr>
          <a:xfrm>
            <a:off x="7087706" y="865624"/>
            <a:ext cx="1768262" cy="553998"/>
          </a:xfrm>
          <a:prstGeom prst="rect">
            <a:avLst/>
          </a:prstGeom>
          <a:noFill/>
        </p:spPr>
        <p:txBody>
          <a:bodyPr wrap="square" rtlCol="0">
            <a:spAutoFit/>
          </a:bodyPr>
          <a:lstStyle/>
          <a:p>
            <a:pPr marL="0" lvl="1">
              <a:spcBef>
                <a:spcPct val="20000"/>
              </a:spcBef>
            </a:pPr>
            <a:r>
              <a:rPr lang="en-US" sz="1000" kern="0" dirty="0">
                <a:solidFill>
                  <a:srgbClr val="00B050"/>
                </a:solidFill>
                <a:latin typeface="Baskerville Old Face" pitchFamily="18" charset="0"/>
                <a:cs typeface="Arial"/>
              </a:rPr>
              <a:t>Put parameters in a place where the procedure can access them.</a:t>
            </a:r>
          </a:p>
        </p:txBody>
      </p:sp>
      <p:sp>
        <p:nvSpPr>
          <p:cNvPr id="7" name="TextBox 6"/>
          <p:cNvSpPr txBox="1"/>
          <p:nvPr/>
        </p:nvSpPr>
        <p:spPr>
          <a:xfrm>
            <a:off x="7059161" y="1401550"/>
            <a:ext cx="1684131" cy="400110"/>
          </a:xfrm>
          <a:prstGeom prst="rect">
            <a:avLst/>
          </a:prstGeom>
          <a:noFill/>
        </p:spPr>
        <p:txBody>
          <a:bodyPr wrap="square" rtlCol="0">
            <a:spAutoFit/>
          </a:bodyPr>
          <a:lstStyle/>
          <a:p>
            <a:pPr marL="60325" lvl="1">
              <a:spcBef>
                <a:spcPct val="20000"/>
              </a:spcBef>
            </a:pPr>
            <a:r>
              <a:rPr lang="en-US" sz="1000" kern="0" dirty="0">
                <a:solidFill>
                  <a:srgbClr val="FF0000"/>
                </a:solidFill>
                <a:latin typeface="Baskerville Old Face" pitchFamily="18" charset="0"/>
                <a:cs typeface="Arial"/>
              </a:rPr>
              <a:t>Transfer control to the procedure.</a:t>
            </a:r>
          </a:p>
        </p:txBody>
      </p:sp>
      <p:sp>
        <p:nvSpPr>
          <p:cNvPr id="8" name="TextBox 7"/>
          <p:cNvSpPr txBox="1"/>
          <p:nvPr/>
        </p:nvSpPr>
        <p:spPr>
          <a:xfrm>
            <a:off x="7020272" y="2067694"/>
            <a:ext cx="1588750" cy="553998"/>
          </a:xfrm>
          <a:prstGeom prst="rect">
            <a:avLst/>
          </a:prstGeom>
          <a:noFill/>
        </p:spPr>
        <p:txBody>
          <a:bodyPr wrap="square" rtlCol="0">
            <a:spAutoFit/>
          </a:bodyPr>
          <a:lstStyle/>
          <a:p>
            <a:pPr marL="60325" lvl="1">
              <a:spcBef>
                <a:spcPct val="20000"/>
              </a:spcBef>
            </a:pPr>
            <a:r>
              <a:rPr lang="en-US" sz="1000" kern="0" dirty="0">
                <a:solidFill>
                  <a:srgbClr val="0070C0"/>
                </a:solidFill>
                <a:latin typeface="Baskerville Old Face" pitchFamily="18" charset="0"/>
                <a:cs typeface="Arial"/>
              </a:rPr>
              <a:t>Acquire the storage resources needed for the procedure</a:t>
            </a:r>
          </a:p>
        </p:txBody>
      </p:sp>
      <p:sp>
        <p:nvSpPr>
          <p:cNvPr id="9" name="TextBox 8"/>
          <p:cNvSpPr txBox="1"/>
          <p:nvPr/>
        </p:nvSpPr>
        <p:spPr>
          <a:xfrm>
            <a:off x="7020272" y="2973601"/>
            <a:ext cx="1588750" cy="246221"/>
          </a:xfrm>
          <a:prstGeom prst="rect">
            <a:avLst/>
          </a:prstGeom>
          <a:noFill/>
        </p:spPr>
        <p:txBody>
          <a:bodyPr wrap="square" rtlCol="0">
            <a:spAutoFit/>
          </a:bodyPr>
          <a:lstStyle/>
          <a:p>
            <a:pPr marL="60325" lvl="1">
              <a:spcBef>
                <a:spcPct val="20000"/>
              </a:spcBef>
            </a:pPr>
            <a:r>
              <a:rPr lang="en-US" sz="1000" kern="0" dirty="0">
                <a:solidFill>
                  <a:srgbClr val="7030A0"/>
                </a:solidFill>
                <a:latin typeface="Baskerville Old Face" pitchFamily="18" charset="0"/>
                <a:cs typeface="Arial"/>
              </a:rPr>
              <a:t>Perform the desired task.</a:t>
            </a:r>
          </a:p>
        </p:txBody>
      </p:sp>
      <p:sp>
        <p:nvSpPr>
          <p:cNvPr id="10" name="TextBox 9"/>
          <p:cNvSpPr txBox="1"/>
          <p:nvPr/>
        </p:nvSpPr>
        <p:spPr>
          <a:xfrm>
            <a:off x="7020272" y="3291830"/>
            <a:ext cx="1588750" cy="553998"/>
          </a:xfrm>
          <a:prstGeom prst="rect">
            <a:avLst/>
          </a:prstGeom>
          <a:noFill/>
        </p:spPr>
        <p:txBody>
          <a:bodyPr wrap="square" rtlCol="0">
            <a:spAutoFit/>
          </a:bodyPr>
          <a:lstStyle/>
          <a:p>
            <a:pPr marL="60325" lvl="1">
              <a:spcBef>
                <a:spcPct val="20000"/>
              </a:spcBef>
            </a:pPr>
            <a:r>
              <a:rPr lang="en-US" sz="1000" kern="0" dirty="0">
                <a:solidFill>
                  <a:srgbClr val="C00000"/>
                </a:solidFill>
                <a:latin typeface="Baskerville Old Face" pitchFamily="18" charset="0"/>
                <a:cs typeface="Arial"/>
              </a:rPr>
              <a:t>Put the result value in a place where the calling program can access it.</a:t>
            </a:r>
          </a:p>
        </p:txBody>
      </p:sp>
      <p:sp>
        <p:nvSpPr>
          <p:cNvPr id="12" name="TextBox 11"/>
          <p:cNvSpPr txBox="1"/>
          <p:nvPr/>
        </p:nvSpPr>
        <p:spPr>
          <a:xfrm>
            <a:off x="7026042" y="4430914"/>
            <a:ext cx="1722422" cy="707886"/>
          </a:xfrm>
          <a:prstGeom prst="rect">
            <a:avLst/>
          </a:prstGeom>
          <a:noFill/>
        </p:spPr>
        <p:txBody>
          <a:bodyPr wrap="square" rtlCol="0">
            <a:spAutoFit/>
          </a:bodyPr>
          <a:lstStyle/>
          <a:p>
            <a:pPr marL="60325" lvl="1">
              <a:spcBef>
                <a:spcPct val="20000"/>
              </a:spcBef>
            </a:pPr>
            <a:r>
              <a:rPr lang="en-US" sz="1000" kern="0" dirty="0">
                <a:solidFill>
                  <a:srgbClr val="002060"/>
                </a:solidFill>
                <a:latin typeface="Baskerville Old Face" pitchFamily="18" charset="0"/>
                <a:cs typeface="Arial"/>
              </a:rPr>
              <a:t>Return control to the point of origin, since a procedure can be called from several points in a program.</a:t>
            </a:r>
          </a:p>
        </p:txBody>
      </p:sp>
    </p:spTree>
    <p:extLst>
      <p:ext uri="{BB962C8B-B14F-4D97-AF65-F5344CB8AC3E}">
        <p14:creationId xmlns:p14="http://schemas.microsoft.com/office/powerpoint/2010/main" val="45711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47865" y="3529920"/>
            <a:ext cx="5657078" cy="161641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Nested Call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885705"/>
            <a:ext cx="2559239" cy="1321991"/>
          </a:xfrm>
          <a:prstGeom prst="rect">
            <a:avLst/>
          </a:prstGeom>
        </p:spPr>
      </p:pic>
      <p:sp>
        <p:nvSpPr>
          <p:cNvPr id="5" name="TextBox 4"/>
          <p:cNvSpPr txBox="1"/>
          <p:nvPr/>
        </p:nvSpPr>
        <p:spPr>
          <a:xfrm>
            <a:off x="3189496" y="582999"/>
            <a:ext cx="5954504" cy="3785652"/>
          </a:xfrm>
          <a:prstGeom prst="rect">
            <a:avLst/>
          </a:prstGeom>
          <a:noFill/>
        </p:spPr>
        <p:txBody>
          <a:bodyPr wrap="square" rtlCol="0">
            <a:spAutoFit/>
          </a:bodyPr>
          <a:lstStyle/>
          <a:p>
            <a:r>
              <a:rPr lang="en-US" sz="1600" dirty="0">
                <a:latin typeface="Baskerville Old Face" panose="02020602080505020303" pitchFamily="18" charset="0"/>
              </a:rPr>
              <a:t>fact:   </a:t>
            </a:r>
            <a:r>
              <a:rPr lang="en-US" sz="1600" dirty="0" err="1">
                <a:solidFill>
                  <a:srgbClr val="C00000"/>
                </a:solidFill>
                <a:latin typeface="Baskerville Old Face" panose="02020602080505020303" pitchFamily="18" charset="0"/>
              </a:rPr>
              <a:t>addi</a:t>
            </a:r>
            <a:r>
              <a:rPr lang="en-US" sz="1600" dirty="0">
                <a:solidFill>
                  <a:srgbClr val="C00000"/>
                </a:solidFill>
                <a:latin typeface="Baskerville Old Face" panose="02020602080505020303" pitchFamily="18" charset="0"/>
              </a:rPr>
              <a:t> $</a:t>
            </a:r>
            <a:r>
              <a:rPr lang="en-US" sz="1600" dirty="0" err="1">
                <a:solidFill>
                  <a:srgbClr val="C00000"/>
                </a:solidFill>
                <a:latin typeface="Baskerville Old Face" panose="02020602080505020303" pitchFamily="18" charset="0"/>
              </a:rPr>
              <a:t>sp</a:t>
            </a:r>
            <a:r>
              <a:rPr lang="en-US" sz="1600" dirty="0">
                <a:solidFill>
                  <a:srgbClr val="C00000"/>
                </a:solidFill>
                <a:latin typeface="Baskerville Old Face" panose="02020602080505020303" pitchFamily="18" charset="0"/>
              </a:rPr>
              <a:t>, $</a:t>
            </a:r>
            <a:r>
              <a:rPr lang="en-US" sz="1600" dirty="0" err="1">
                <a:solidFill>
                  <a:srgbClr val="C00000"/>
                </a:solidFill>
                <a:latin typeface="Baskerville Old Face" panose="02020602080505020303" pitchFamily="18" charset="0"/>
              </a:rPr>
              <a:t>sp</a:t>
            </a:r>
            <a:r>
              <a:rPr lang="en-US" sz="1600" dirty="0">
                <a:solidFill>
                  <a:srgbClr val="C00000"/>
                </a:solidFill>
                <a:latin typeface="Baskerville Old Face" panose="02020602080505020303" pitchFamily="18" charset="0"/>
              </a:rPr>
              <a:t>, –8 	# adjust stack for 2 items</a:t>
            </a:r>
          </a:p>
          <a:p>
            <a:pPr lvl="1"/>
            <a:r>
              <a:rPr lang="en-US" sz="1600" dirty="0" err="1">
                <a:solidFill>
                  <a:srgbClr val="C00000"/>
                </a:solidFill>
                <a:latin typeface="Baskerville Old Face" panose="02020602080505020303" pitchFamily="18" charset="0"/>
              </a:rPr>
              <a:t>sw</a:t>
            </a:r>
            <a:r>
              <a:rPr lang="en-US" sz="1600" dirty="0">
                <a:solidFill>
                  <a:srgbClr val="C00000"/>
                </a:solidFill>
                <a:latin typeface="Baskerville Old Face" panose="02020602080505020303" pitchFamily="18" charset="0"/>
              </a:rPr>
              <a:t> $</a:t>
            </a:r>
            <a:r>
              <a:rPr lang="en-US" sz="1600" dirty="0" err="1">
                <a:solidFill>
                  <a:srgbClr val="C00000"/>
                </a:solidFill>
                <a:latin typeface="Baskerville Old Face" panose="02020602080505020303" pitchFamily="18" charset="0"/>
              </a:rPr>
              <a:t>ra</a:t>
            </a:r>
            <a:r>
              <a:rPr lang="en-US" sz="1600" dirty="0">
                <a:solidFill>
                  <a:srgbClr val="C00000"/>
                </a:solidFill>
                <a:latin typeface="Baskerville Old Face" panose="02020602080505020303" pitchFamily="18" charset="0"/>
              </a:rPr>
              <a:t>, 4($</a:t>
            </a:r>
            <a:r>
              <a:rPr lang="en-US" sz="1600" dirty="0" err="1">
                <a:solidFill>
                  <a:srgbClr val="C00000"/>
                </a:solidFill>
                <a:latin typeface="Baskerville Old Face" panose="02020602080505020303" pitchFamily="18" charset="0"/>
              </a:rPr>
              <a:t>sp</a:t>
            </a:r>
            <a:r>
              <a:rPr lang="en-US" sz="1600" dirty="0">
                <a:solidFill>
                  <a:srgbClr val="C00000"/>
                </a:solidFill>
                <a:latin typeface="Baskerville Old Face" panose="02020602080505020303" pitchFamily="18" charset="0"/>
              </a:rPr>
              <a:t>) 		# save the return address</a:t>
            </a:r>
          </a:p>
          <a:p>
            <a:pPr lvl="1"/>
            <a:r>
              <a:rPr lang="en-US" sz="1600" dirty="0" err="1">
                <a:solidFill>
                  <a:srgbClr val="C00000"/>
                </a:solidFill>
                <a:latin typeface="Baskerville Old Face" panose="02020602080505020303" pitchFamily="18" charset="0"/>
              </a:rPr>
              <a:t>sw</a:t>
            </a:r>
            <a:r>
              <a:rPr lang="en-US" sz="1600" dirty="0">
                <a:solidFill>
                  <a:srgbClr val="C00000"/>
                </a:solidFill>
                <a:latin typeface="Baskerville Old Face" panose="02020602080505020303" pitchFamily="18" charset="0"/>
              </a:rPr>
              <a:t> $a0, 0($</a:t>
            </a:r>
            <a:r>
              <a:rPr lang="en-US" sz="1600" dirty="0" err="1">
                <a:solidFill>
                  <a:srgbClr val="C00000"/>
                </a:solidFill>
                <a:latin typeface="Baskerville Old Face" panose="02020602080505020303" pitchFamily="18" charset="0"/>
              </a:rPr>
              <a:t>sp</a:t>
            </a:r>
            <a:r>
              <a:rPr lang="en-US" sz="1600" dirty="0">
                <a:solidFill>
                  <a:srgbClr val="C00000"/>
                </a:solidFill>
                <a:latin typeface="Baskerville Old Face" panose="02020602080505020303" pitchFamily="18" charset="0"/>
              </a:rPr>
              <a:t>) 		# save the argument n</a:t>
            </a:r>
          </a:p>
          <a:p>
            <a:pPr lvl="1"/>
            <a:r>
              <a:rPr lang="en-US" sz="1600" dirty="0" err="1">
                <a:solidFill>
                  <a:srgbClr val="00B050"/>
                </a:solidFill>
                <a:latin typeface="Baskerville Old Face" panose="02020602080505020303" pitchFamily="18" charset="0"/>
              </a:rPr>
              <a:t>slti</a:t>
            </a:r>
            <a:r>
              <a:rPr lang="en-US" sz="1600" dirty="0">
                <a:solidFill>
                  <a:srgbClr val="00B050"/>
                </a:solidFill>
                <a:latin typeface="Baskerville Old Face" panose="02020602080505020303" pitchFamily="18" charset="0"/>
              </a:rPr>
              <a:t> $t0,$a0,1 		# test for n &lt; 1</a:t>
            </a:r>
          </a:p>
          <a:p>
            <a:pPr lvl="1"/>
            <a:r>
              <a:rPr lang="en-US" sz="1600" dirty="0" err="1">
                <a:solidFill>
                  <a:srgbClr val="00B050"/>
                </a:solidFill>
                <a:latin typeface="Baskerville Old Face" panose="02020602080505020303" pitchFamily="18" charset="0"/>
              </a:rPr>
              <a:t>beq</a:t>
            </a:r>
            <a:r>
              <a:rPr lang="en-US" sz="1600" dirty="0">
                <a:solidFill>
                  <a:srgbClr val="00B050"/>
                </a:solidFill>
                <a:latin typeface="Baskerville Old Face" panose="02020602080505020303" pitchFamily="18" charset="0"/>
              </a:rPr>
              <a:t> $t0,$zero,L1 	# if n &gt;= 1, go to L1</a:t>
            </a:r>
          </a:p>
          <a:p>
            <a:pPr lvl="1"/>
            <a:r>
              <a:rPr lang="en-US" sz="1600" dirty="0" err="1">
                <a:solidFill>
                  <a:srgbClr val="7030A0"/>
                </a:solidFill>
                <a:latin typeface="Baskerville Old Face" panose="02020602080505020303" pitchFamily="18" charset="0"/>
              </a:rPr>
              <a:t>addi</a:t>
            </a:r>
            <a:r>
              <a:rPr lang="en-US" sz="1600" dirty="0">
                <a:solidFill>
                  <a:srgbClr val="7030A0"/>
                </a:solidFill>
                <a:latin typeface="Baskerville Old Face" panose="02020602080505020303" pitchFamily="18" charset="0"/>
              </a:rPr>
              <a:t> $v0,$zero,1 	# Set the return value</a:t>
            </a:r>
          </a:p>
          <a:p>
            <a:pPr lvl="1"/>
            <a:r>
              <a:rPr lang="en-US" sz="1600" dirty="0" err="1">
                <a:solidFill>
                  <a:srgbClr val="7030A0"/>
                </a:solidFill>
                <a:latin typeface="Baskerville Old Face" panose="02020602080505020303" pitchFamily="18" charset="0"/>
              </a:rPr>
              <a:t>addi</a:t>
            </a:r>
            <a:r>
              <a:rPr lang="en-US" sz="1600" dirty="0">
                <a:solidFill>
                  <a:srgbClr val="7030A0"/>
                </a:solidFill>
                <a:latin typeface="Baskerville Old Face" panose="02020602080505020303" pitchFamily="18" charset="0"/>
              </a:rPr>
              <a:t> $sp,$sp,8 		# pop 2 items off stack</a:t>
            </a:r>
          </a:p>
          <a:p>
            <a:pPr lvl="1"/>
            <a:r>
              <a:rPr lang="en-US" sz="1600" dirty="0" err="1">
                <a:solidFill>
                  <a:srgbClr val="7030A0"/>
                </a:solidFill>
                <a:latin typeface="Baskerville Old Face" panose="02020602080505020303" pitchFamily="18" charset="0"/>
              </a:rPr>
              <a:t>jr</a:t>
            </a:r>
            <a:r>
              <a:rPr lang="en-US" sz="1600" dirty="0">
                <a:solidFill>
                  <a:srgbClr val="7030A0"/>
                </a:solidFill>
                <a:latin typeface="Baskerville Old Face" panose="02020602080505020303" pitchFamily="18" charset="0"/>
              </a:rPr>
              <a:t> $</a:t>
            </a:r>
            <a:r>
              <a:rPr lang="en-US" sz="1600" dirty="0" err="1">
                <a:solidFill>
                  <a:srgbClr val="7030A0"/>
                </a:solidFill>
                <a:latin typeface="Baskerville Old Face" panose="02020602080505020303" pitchFamily="18" charset="0"/>
              </a:rPr>
              <a:t>ra</a:t>
            </a:r>
            <a:r>
              <a:rPr lang="en-US" sz="1600" dirty="0">
                <a:solidFill>
                  <a:srgbClr val="7030A0"/>
                </a:solidFill>
                <a:latin typeface="Baskerville Old Face" panose="02020602080505020303" pitchFamily="18" charset="0"/>
              </a:rPr>
              <a:t> 		# return to caller</a:t>
            </a:r>
          </a:p>
          <a:p>
            <a:r>
              <a:rPr lang="en-US" sz="1600" dirty="0">
                <a:latin typeface="Baskerville Old Face" panose="02020602080505020303" pitchFamily="18" charset="0"/>
              </a:rPr>
              <a:t>L1:    </a:t>
            </a:r>
            <a:r>
              <a:rPr lang="en-US" sz="1600" dirty="0" err="1">
                <a:solidFill>
                  <a:srgbClr val="002060"/>
                </a:solidFill>
                <a:latin typeface="Baskerville Old Face" panose="02020602080505020303" pitchFamily="18" charset="0"/>
              </a:rPr>
              <a:t>addi</a:t>
            </a:r>
            <a:r>
              <a:rPr lang="en-US" sz="1600" dirty="0">
                <a:solidFill>
                  <a:srgbClr val="002060"/>
                </a:solidFill>
                <a:latin typeface="Baskerville Old Face" panose="02020602080505020303" pitchFamily="18" charset="0"/>
              </a:rPr>
              <a:t> $a0,$a0,–1 		# n &gt;= 1: argument gets (n – 1)</a:t>
            </a:r>
          </a:p>
          <a:p>
            <a:pPr lvl="1"/>
            <a:r>
              <a:rPr lang="en-US" sz="1600" dirty="0" err="1">
                <a:solidFill>
                  <a:srgbClr val="002060"/>
                </a:solidFill>
                <a:latin typeface="Baskerville Old Face" panose="02020602080505020303" pitchFamily="18" charset="0"/>
              </a:rPr>
              <a:t>jal</a:t>
            </a:r>
            <a:r>
              <a:rPr lang="en-US" sz="1600" dirty="0">
                <a:solidFill>
                  <a:srgbClr val="002060"/>
                </a:solidFill>
                <a:latin typeface="Baskerville Old Face" panose="02020602080505020303" pitchFamily="18" charset="0"/>
              </a:rPr>
              <a:t> fact 		# call fact with (n –1)</a:t>
            </a:r>
          </a:p>
          <a:p>
            <a:pPr lvl="1"/>
            <a:r>
              <a:rPr lang="en-US" sz="1600" dirty="0" err="1">
                <a:solidFill>
                  <a:srgbClr val="002060"/>
                </a:solidFill>
                <a:latin typeface="Baskerville Old Face" panose="02020602080505020303" pitchFamily="18" charset="0"/>
              </a:rPr>
              <a:t>lw</a:t>
            </a:r>
            <a:r>
              <a:rPr lang="en-US" sz="1600" dirty="0">
                <a:solidFill>
                  <a:srgbClr val="002060"/>
                </a:solidFill>
                <a:latin typeface="Baskerville Old Face" panose="02020602080505020303" pitchFamily="18" charset="0"/>
              </a:rPr>
              <a:t> $a0, 0($</a:t>
            </a:r>
            <a:r>
              <a:rPr lang="en-US" sz="1600" dirty="0" err="1">
                <a:solidFill>
                  <a:srgbClr val="002060"/>
                </a:solidFill>
                <a:latin typeface="Baskerville Old Face" panose="02020602080505020303" pitchFamily="18" charset="0"/>
              </a:rPr>
              <a:t>sp</a:t>
            </a:r>
            <a:r>
              <a:rPr lang="en-US" sz="1600" dirty="0">
                <a:solidFill>
                  <a:srgbClr val="002060"/>
                </a:solidFill>
                <a:latin typeface="Baskerville Old Face" panose="02020602080505020303" pitchFamily="18" charset="0"/>
              </a:rPr>
              <a:t>) 		# return from </a:t>
            </a:r>
            <a:r>
              <a:rPr lang="en-US" sz="1600" dirty="0" err="1">
                <a:solidFill>
                  <a:srgbClr val="002060"/>
                </a:solidFill>
                <a:latin typeface="Baskerville Old Face" panose="02020602080505020303" pitchFamily="18" charset="0"/>
              </a:rPr>
              <a:t>jal</a:t>
            </a:r>
            <a:r>
              <a:rPr lang="en-US" sz="1600" dirty="0">
                <a:solidFill>
                  <a:srgbClr val="002060"/>
                </a:solidFill>
                <a:latin typeface="Baskerville Old Face" panose="02020602080505020303" pitchFamily="18" charset="0"/>
              </a:rPr>
              <a:t>: restore argument n</a:t>
            </a:r>
          </a:p>
          <a:p>
            <a:pPr lvl="1"/>
            <a:r>
              <a:rPr lang="en-US" sz="1600" dirty="0" err="1">
                <a:solidFill>
                  <a:srgbClr val="002060"/>
                </a:solidFill>
                <a:latin typeface="Baskerville Old Face" panose="02020602080505020303" pitchFamily="18" charset="0"/>
              </a:rPr>
              <a:t>lw</a:t>
            </a:r>
            <a:r>
              <a:rPr lang="en-US" sz="1600" dirty="0">
                <a:solidFill>
                  <a:srgbClr val="002060"/>
                </a:solidFill>
                <a:latin typeface="Baskerville Old Face" panose="02020602080505020303" pitchFamily="18" charset="0"/>
              </a:rPr>
              <a:t> $</a:t>
            </a:r>
            <a:r>
              <a:rPr lang="en-US" sz="1600" dirty="0" err="1">
                <a:solidFill>
                  <a:srgbClr val="002060"/>
                </a:solidFill>
                <a:latin typeface="Baskerville Old Face" panose="02020602080505020303" pitchFamily="18" charset="0"/>
              </a:rPr>
              <a:t>ra</a:t>
            </a:r>
            <a:r>
              <a:rPr lang="en-US" sz="1600" dirty="0">
                <a:solidFill>
                  <a:srgbClr val="002060"/>
                </a:solidFill>
                <a:latin typeface="Baskerville Old Face" panose="02020602080505020303" pitchFamily="18" charset="0"/>
              </a:rPr>
              <a:t>, 4($</a:t>
            </a:r>
            <a:r>
              <a:rPr lang="en-US" sz="1600" dirty="0" err="1">
                <a:solidFill>
                  <a:srgbClr val="002060"/>
                </a:solidFill>
                <a:latin typeface="Baskerville Old Face" panose="02020602080505020303" pitchFamily="18" charset="0"/>
              </a:rPr>
              <a:t>sp</a:t>
            </a:r>
            <a:r>
              <a:rPr lang="en-US" sz="1600" dirty="0">
                <a:solidFill>
                  <a:srgbClr val="002060"/>
                </a:solidFill>
                <a:latin typeface="Baskerville Old Face" panose="02020602080505020303" pitchFamily="18" charset="0"/>
              </a:rPr>
              <a:t>) 		# restore the return address</a:t>
            </a:r>
          </a:p>
          <a:p>
            <a:pPr lvl="1"/>
            <a:r>
              <a:rPr lang="en-US" sz="1600" dirty="0" err="1">
                <a:solidFill>
                  <a:srgbClr val="002060"/>
                </a:solidFill>
                <a:latin typeface="Baskerville Old Face" panose="02020602080505020303" pitchFamily="18" charset="0"/>
              </a:rPr>
              <a:t>addi</a:t>
            </a:r>
            <a:r>
              <a:rPr lang="en-US" sz="1600" dirty="0">
                <a:solidFill>
                  <a:srgbClr val="002060"/>
                </a:solidFill>
                <a:latin typeface="Baskerville Old Face" panose="02020602080505020303" pitchFamily="18" charset="0"/>
              </a:rPr>
              <a:t> $</a:t>
            </a:r>
            <a:r>
              <a:rPr lang="en-US" sz="1600" dirty="0" err="1">
                <a:solidFill>
                  <a:srgbClr val="002060"/>
                </a:solidFill>
                <a:latin typeface="Baskerville Old Face" panose="02020602080505020303" pitchFamily="18" charset="0"/>
              </a:rPr>
              <a:t>sp</a:t>
            </a:r>
            <a:r>
              <a:rPr lang="en-US" sz="1600" dirty="0">
                <a:solidFill>
                  <a:srgbClr val="002060"/>
                </a:solidFill>
                <a:latin typeface="Baskerville Old Face" panose="02020602080505020303" pitchFamily="18" charset="0"/>
              </a:rPr>
              <a:t>, $</a:t>
            </a:r>
            <a:r>
              <a:rPr lang="en-US" sz="1600" dirty="0" err="1">
                <a:solidFill>
                  <a:srgbClr val="002060"/>
                </a:solidFill>
                <a:latin typeface="Baskerville Old Face" panose="02020602080505020303" pitchFamily="18" charset="0"/>
              </a:rPr>
              <a:t>sp</a:t>
            </a:r>
            <a:r>
              <a:rPr lang="en-US" sz="1600" dirty="0">
                <a:solidFill>
                  <a:srgbClr val="002060"/>
                </a:solidFill>
                <a:latin typeface="Baskerville Old Face" panose="02020602080505020303" pitchFamily="18" charset="0"/>
              </a:rPr>
              <a:t>, 8 		# adjust stack pointer to pop 2 items</a:t>
            </a:r>
          </a:p>
          <a:p>
            <a:pPr lvl="1"/>
            <a:r>
              <a:rPr lang="en-US" sz="1600" dirty="0" err="1">
                <a:solidFill>
                  <a:srgbClr val="002060"/>
                </a:solidFill>
                <a:latin typeface="Baskerville Old Face" panose="02020602080505020303" pitchFamily="18" charset="0"/>
              </a:rPr>
              <a:t>mul</a:t>
            </a:r>
            <a:r>
              <a:rPr lang="en-US" sz="1600" dirty="0">
                <a:solidFill>
                  <a:srgbClr val="002060"/>
                </a:solidFill>
                <a:latin typeface="Baskerville Old Face" panose="02020602080505020303" pitchFamily="18" charset="0"/>
              </a:rPr>
              <a:t> $v0,$a0,$v0 	# return n * fact (n – 1)</a:t>
            </a:r>
          </a:p>
          <a:p>
            <a:pPr lvl="1"/>
            <a:r>
              <a:rPr lang="en-US" sz="1600" dirty="0" err="1">
                <a:solidFill>
                  <a:srgbClr val="002060"/>
                </a:solidFill>
                <a:latin typeface="Baskerville Old Face" panose="02020602080505020303" pitchFamily="18" charset="0"/>
              </a:rPr>
              <a:t>jr</a:t>
            </a:r>
            <a:r>
              <a:rPr lang="en-US" sz="1600" dirty="0">
                <a:solidFill>
                  <a:srgbClr val="002060"/>
                </a:solidFill>
                <a:latin typeface="Baskerville Old Face" panose="02020602080505020303" pitchFamily="18" charset="0"/>
              </a:rPr>
              <a:t> $</a:t>
            </a:r>
            <a:r>
              <a:rPr lang="en-US" sz="1600" dirty="0" err="1">
                <a:solidFill>
                  <a:srgbClr val="002060"/>
                </a:solidFill>
                <a:latin typeface="Baskerville Old Face" panose="02020602080505020303" pitchFamily="18" charset="0"/>
              </a:rPr>
              <a:t>ra</a:t>
            </a:r>
            <a:r>
              <a:rPr lang="en-US" sz="1600" dirty="0">
                <a:solidFill>
                  <a:srgbClr val="002060"/>
                </a:solidFill>
                <a:latin typeface="Baskerville Old Face" panose="02020602080505020303" pitchFamily="18" charset="0"/>
              </a:rPr>
              <a:t> 		# return to the caller</a:t>
            </a:r>
          </a:p>
        </p:txBody>
      </p:sp>
    </p:spTree>
    <p:extLst>
      <p:ext uri="{BB962C8B-B14F-4D97-AF65-F5344CB8AC3E}">
        <p14:creationId xmlns:p14="http://schemas.microsoft.com/office/powerpoint/2010/main" val="324731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CA7-47FD-6EA4-D935-78723068AF41}"/>
              </a:ext>
            </a:extLst>
          </p:cNvPr>
          <p:cNvSpPr>
            <a:spLocks noGrp="1"/>
          </p:cNvSpPr>
          <p:nvPr>
            <p:ph type="title"/>
          </p:nvPr>
        </p:nvSpPr>
        <p:spPr/>
        <p:txBody>
          <a:bodyPr/>
          <a:lstStyle/>
          <a:p>
            <a:r>
              <a:rPr lang="en-US" dirty="0"/>
              <a:t>Design Philosophy</a:t>
            </a:r>
          </a:p>
        </p:txBody>
      </p:sp>
      <p:sp>
        <p:nvSpPr>
          <p:cNvPr id="3" name="Content Placeholder 2">
            <a:extLst>
              <a:ext uri="{FF2B5EF4-FFF2-40B4-BE49-F238E27FC236}">
                <a16:creationId xmlns:a16="http://schemas.microsoft.com/office/drawing/2014/main" id="{0FFF9396-C931-5F09-C856-C286A66C7675}"/>
              </a:ext>
            </a:extLst>
          </p:cNvPr>
          <p:cNvSpPr>
            <a:spLocks noGrp="1"/>
          </p:cNvSpPr>
          <p:nvPr>
            <p:ph idx="1"/>
          </p:nvPr>
        </p:nvSpPr>
        <p:spPr/>
        <p:txBody>
          <a:bodyPr/>
          <a:lstStyle/>
          <a:p>
            <a:r>
              <a:rPr lang="en-US" dirty="0"/>
              <a:t> </a:t>
            </a:r>
          </a:p>
        </p:txBody>
      </p:sp>
      <p:pic>
        <p:nvPicPr>
          <p:cNvPr id="5" name="Picture 4">
            <a:extLst>
              <a:ext uri="{FF2B5EF4-FFF2-40B4-BE49-F238E27FC236}">
                <a16:creationId xmlns:a16="http://schemas.microsoft.com/office/drawing/2014/main" id="{652FE427-6426-0E9A-061E-C7987B152544}"/>
              </a:ext>
            </a:extLst>
          </p:cNvPr>
          <p:cNvPicPr>
            <a:picLocks noChangeAspect="1"/>
          </p:cNvPicPr>
          <p:nvPr/>
        </p:nvPicPr>
        <p:blipFill>
          <a:blip r:embed="rId2"/>
          <a:stretch>
            <a:fillRect/>
          </a:stretch>
        </p:blipFill>
        <p:spPr>
          <a:xfrm>
            <a:off x="457200" y="771550"/>
            <a:ext cx="8280920" cy="3227435"/>
          </a:xfrm>
          <a:prstGeom prst="rect">
            <a:avLst/>
          </a:prstGeom>
        </p:spPr>
      </p:pic>
    </p:spTree>
    <p:extLst>
      <p:ext uri="{BB962C8B-B14F-4D97-AF65-F5344CB8AC3E}">
        <p14:creationId xmlns:p14="http://schemas.microsoft.com/office/powerpoint/2010/main" val="1391058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J-Format</a:t>
            </a:r>
          </a:p>
        </p:txBody>
      </p:sp>
      <p:sp>
        <p:nvSpPr>
          <p:cNvPr id="3" name="Content Placeholder 2"/>
          <p:cNvSpPr>
            <a:spLocks noGrp="1"/>
          </p:cNvSpPr>
          <p:nvPr>
            <p:ph idx="1"/>
          </p:nvPr>
        </p:nvSpPr>
        <p:spPr/>
        <p:txBody>
          <a:bodyPr/>
          <a:lstStyle/>
          <a:p>
            <a:r>
              <a:rPr lang="en-US" dirty="0"/>
              <a:t>To support long jump to a remote procedure address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994" y="1419622"/>
            <a:ext cx="6154009" cy="543001"/>
          </a:xfrm>
          <a:prstGeom prst="rect">
            <a:avLst/>
          </a:prstGeom>
        </p:spPr>
      </p:pic>
      <p:sp>
        <p:nvSpPr>
          <p:cNvPr id="5" name="TextBox 4"/>
          <p:cNvSpPr txBox="1"/>
          <p:nvPr/>
        </p:nvSpPr>
        <p:spPr>
          <a:xfrm>
            <a:off x="1547664" y="2060633"/>
            <a:ext cx="1008112" cy="369332"/>
          </a:xfrm>
          <a:prstGeom prst="rect">
            <a:avLst/>
          </a:prstGeom>
          <a:noFill/>
        </p:spPr>
        <p:txBody>
          <a:bodyPr wrap="square" rtlCol="0">
            <a:spAutoFit/>
          </a:bodyPr>
          <a:lstStyle/>
          <a:p>
            <a:pPr algn="ctr"/>
            <a:r>
              <a:rPr lang="en-US" dirty="0" err="1">
                <a:latin typeface="Baskerville Old Face" pitchFamily="18" charset="0"/>
              </a:rPr>
              <a:t>opcode</a:t>
            </a:r>
            <a:endParaRPr lang="en-US" dirty="0">
              <a:latin typeface="Baskerville Old Face" pitchFamily="18" charset="0"/>
            </a:endParaRPr>
          </a:p>
        </p:txBody>
      </p:sp>
      <p:sp>
        <p:nvSpPr>
          <p:cNvPr id="7" name="TextBox 6"/>
          <p:cNvSpPr txBox="1"/>
          <p:nvPr/>
        </p:nvSpPr>
        <p:spPr>
          <a:xfrm>
            <a:off x="3995936" y="2074996"/>
            <a:ext cx="2232248" cy="369332"/>
          </a:xfrm>
          <a:prstGeom prst="rect">
            <a:avLst/>
          </a:prstGeom>
          <a:noFill/>
        </p:spPr>
        <p:txBody>
          <a:bodyPr wrap="square" rtlCol="0">
            <a:spAutoFit/>
          </a:bodyPr>
          <a:lstStyle/>
          <a:p>
            <a:pPr algn="ctr"/>
            <a:r>
              <a:rPr lang="en-US" dirty="0">
                <a:latin typeface="Baskerville Old Face" pitchFamily="18" charset="0"/>
              </a:rPr>
              <a:t>Jumping Address</a:t>
            </a:r>
          </a:p>
        </p:txBody>
      </p:sp>
    </p:spTree>
    <p:extLst>
      <p:ext uri="{BB962C8B-B14F-4D97-AF65-F5344CB8AC3E}">
        <p14:creationId xmlns:p14="http://schemas.microsoft.com/office/powerpoint/2010/main" val="3898690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ASCII representation of characters</a:t>
            </a:r>
            <a:endParaRPr lang="en-US" dirty="0"/>
          </a:p>
        </p:txBody>
      </p:sp>
      <p:sp>
        <p:nvSpPr>
          <p:cNvPr id="3" name="Content Placeholder 2"/>
          <p:cNvSpPr>
            <a:spLocks noGrp="1"/>
          </p:cNvSpPr>
          <p:nvPr>
            <p:ph idx="1"/>
          </p:nvPr>
        </p:nvSpPr>
        <p:spPr/>
        <p:txBody>
          <a:bodyPr/>
          <a:lstStyle/>
          <a:p>
            <a:r>
              <a:rPr lang="en-US" dirty="0"/>
              <a:t>ASCII stands for </a:t>
            </a:r>
            <a:r>
              <a:rPr lang="en-US" i="1" dirty="0"/>
              <a:t>American Standard Code for Information Interchange</a:t>
            </a:r>
            <a:r>
              <a:rPr lang="en-US" dirty="0"/>
              <a:t> </a:t>
            </a:r>
          </a:p>
          <a:p>
            <a:r>
              <a:rPr lang="en-US" dirty="0"/>
              <a:t>Uses 1 byte to represent a character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563638"/>
            <a:ext cx="6840760" cy="3252361"/>
          </a:xfrm>
          <a:prstGeom prst="rect">
            <a:avLst/>
          </a:prstGeom>
        </p:spPr>
      </p:pic>
    </p:spTree>
    <p:extLst>
      <p:ext uri="{BB962C8B-B14F-4D97-AF65-F5344CB8AC3E}">
        <p14:creationId xmlns:p14="http://schemas.microsoft.com/office/powerpoint/2010/main" val="401274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Byte Memory Operation</a:t>
            </a:r>
            <a:endParaRPr lang="en-US" dirty="0"/>
          </a:p>
        </p:txBody>
      </p:sp>
      <p:sp>
        <p:nvSpPr>
          <p:cNvPr id="3" name="Content Placeholder 2"/>
          <p:cNvSpPr>
            <a:spLocks noGrp="1"/>
          </p:cNvSpPr>
          <p:nvPr>
            <p:ph idx="1"/>
          </p:nvPr>
        </p:nvSpPr>
        <p:spPr/>
        <p:txBody>
          <a:bodyPr/>
          <a:lstStyle/>
          <a:p>
            <a:r>
              <a:rPr lang="en-US" dirty="0"/>
              <a:t>ASCII demands 1-byte memory operation</a:t>
            </a:r>
          </a:p>
          <a:p>
            <a:r>
              <a:rPr lang="en-US" dirty="0"/>
              <a:t>MIPS supports</a:t>
            </a:r>
          </a:p>
          <a:p>
            <a:pPr marL="0" indent="0">
              <a:buNone/>
            </a:pPr>
            <a:r>
              <a:rPr lang="en-US" sz="1600" dirty="0" err="1"/>
              <a:t>lb</a:t>
            </a:r>
            <a:r>
              <a:rPr lang="en-US" sz="1600" dirty="0"/>
              <a:t>   $t0,0($</a:t>
            </a:r>
            <a:r>
              <a:rPr lang="en-US" sz="1600" dirty="0" err="1"/>
              <a:t>sp</a:t>
            </a:r>
            <a:r>
              <a:rPr lang="en-US" sz="1600" dirty="0"/>
              <a:t>)        #Reads 1 byte from memory and stores in the lowest (rightmost) byte of $t0</a:t>
            </a:r>
          </a:p>
          <a:p>
            <a:pPr marL="0" indent="0">
              <a:buNone/>
            </a:pPr>
            <a:r>
              <a:rPr lang="en-US" sz="1600" dirty="0" err="1"/>
              <a:t>sb</a:t>
            </a:r>
            <a:r>
              <a:rPr lang="en-US" sz="1600" dirty="0"/>
              <a:t>   $t0,0($</a:t>
            </a:r>
            <a:r>
              <a:rPr lang="en-US" sz="1600" dirty="0" err="1"/>
              <a:t>gp</a:t>
            </a:r>
            <a:r>
              <a:rPr lang="en-US" sz="1600" dirty="0"/>
              <a:t>)        #Reads 1 byte from the lowest (rightmost) byte of $t0 and stores in the memory</a:t>
            </a:r>
          </a:p>
          <a:p>
            <a:pPr marL="0" indent="0">
              <a:buNone/>
            </a:pPr>
            <a:endParaRPr lang="en-US" sz="1600" dirty="0"/>
          </a:p>
          <a:p>
            <a:pPr marL="0" indent="0">
              <a:buNone/>
            </a:pPr>
            <a:r>
              <a:rPr lang="en-US" sz="1600" dirty="0"/>
              <a:t>Unsigned Version:</a:t>
            </a:r>
          </a:p>
          <a:p>
            <a:pPr marL="0" indent="0">
              <a:buNone/>
            </a:pPr>
            <a:r>
              <a:rPr lang="en-US" sz="1600" dirty="0"/>
              <a:t>Load Byte: </a:t>
            </a:r>
            <a:r>
              <a:rPr lang="en-US" sz="1600" dirty="0" err="1"/>
              <a:t>lbu</a:t>
            </a:r>
            <a:endParaRPr lang="en-US" sz="1600" dirty="0"/>
          </a:p>
          <a:p>
            <a:pPr marL="0" indent="0">
              <a:buNone/>
            </a:pPr>
            <a:r>
              <a:rPr lang="en-US" sz="1600" dirty="0"/>
              <a:t>Store Byte: Not available in MIPS</a:t>
            </a:r>
          </a:p>
        </p:txBody>
      </p:sp>
    </p:spTree>
    <p:extLst>
      <p:ext uri="{BB962C8B-B14F-4D97-AF65-F5344CB8AC3E}">
        <p14:creationId xmlns:p14="http://schemas.microsoft.com/office/powerpoint/2010/main" val="1833304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Dealing with Strings</a:t>
            </a:r>
            <a:endParaRPr lang="en-US" dirty="0"/>
          </a:p>
        </p:txBody>
      </p:sp>
      <p:sp>
        <p:nvSpPr>
          <p:cNvPr id="3" name="Content Placeholder 2"/>
          <p:cNvSpPr>
            <a:spLocks noGrp="1"/>
          </p:cNvSpPr>
          <p:nvPr>
            <p:ph idx="1"/>
          </p:nvPr>
        </p:nvSpPr>
        <p:spPr/>
        <p:txBody>
          <a:bodyPr/>
          <a:lstStyle/>
          <a:p>
            <a:r>
              <a:rPr lang="en-US" dirty="0"/>
              <a:t>Three commonly available strategies</a:t>
            </a:r>
          </a:p>
          <a:p>
            <a:pPr lvl="1"/>
            <a:r>
              <a:rPr lang="en-US" dirty="0"/>
              <a:t>the first position of the string is reserved to give the length of a string</a:t>
            </a:r>
            <a:r>
              <a:rPr lang="en-US" sz="1400" dirty="0"/>
              <a:t> </a:t>
            </a:r>
          </a:p>
          <a:p>
            <a:pPr lvl="1"/>
            <a:r>
              <a:rPr lang="en-US" dirty="0"/>
              <a:t>an accompanying variable has the length of the string</a:t>
            </a:r>
            <a:r>
              <a:rPr lang="en-US" sz="1400" dirty="0"/>
              <a:t> </a:t>
            </a:r>
          </a:p>
          <a:p>
            <a:pPr lvl="1"/>
            <a:r>
              <a:rPr lang="en-US" dirty="0"/>
              <a:t>the last position of a string is indicated by a character used to mark the end of a string</a:t>
            </a:r>
            <a:br>
              <a:rPr lang="en-US" sz="1400" dirty="0"/>
            </a:br>
            <a:br>
              <a:rPr lang="en-US" sz="1400" dirty="0"/>
            </a:br>
            <a:br>
              <a:rPr lang="en-US" sz="1400" dirty="0"/>
            </a:br>
            <a:endParaRPr lang="en-US" sz="1400" dirty="0"/>
          </a:p>
        </p:txBody>
      </p:sp>
    </p:spTree>
    <p:extLst>
      <p:ext uri="{BB962C8B-B14F-4D97-AF65-F5344CB8AC3E}">
        <p14:creationId xmlns:p14="http://schemas.microsoft.com/office/powerpoint/2010/main" val="613404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Dealing with String: Example</a:t>
            </a:r>
            <a:endParaRPr lang="en-US" dirty="0"/>
          </a:p>
        </p:txBody>
      </p:sp>
      <p:sp>
        <p:nvSpPr>
          <p:cNvPr id="3" name="Content Placeholder 2"/>
          <p:cNvSpPr>
            <a:spLocks noGrp="1"/>
          </p:cNvSpPr>
          <p:nvPr>
            <p:ph idx="1"/>
          </p:nvPr>
        </p:nvSpPr>
        <p:spPr/>
        <p:txBody>
          <a:bodyPr/>
          <a:lstStyle/>
          <a:p>
            <a:r>
              <a:rPr lang="en-US" dirty="0"/>
              <a:t>ASCII demands 1-byte memory operation</a:t>
            </a:r>
          </a:p>
          <a:p>
            <a:r>
              <a:rPr lang="en-US" dirty="0"/>
              <a:t>MIPS supports</a:t>
            </a:r>
          </a:p>
          <a:p>
            <a:pPr marL="0" indent="0">
              <a:buNone/>
            </a:pPr>
            <a:r>
              <a:rPr lang="en-US" sz="1600" dirty="0" err="1"/>
              <a:t>lb</a:t>
            </a:r>
            <a:r>
              <a:rPr lang="en-US" sz="1600" dirty="0"/>
              <a:t>   $t0,0($</a:t>
            </a:r>
            <a:r>
              <a:rPr lang="en-US" sz="1600" dirty="0" err="1"/>
              <a:t>sp</a:t>
            </a:r>
            <a:r>
              <a:rPr lang="en-US" sz="1600" dirty="0"/>
              <a:t>)        #Reads 1 byte from memory and stores in the lowest (rightmost) byte of $t0</a:t>
            </a:r>
          </a:p>
          <a:p>
            <a:pPr marL="0" indent="0">
              <a:buNone/>
            </a:pPr>
            <a:r>
              <a:rPr lang="en-US" sz="1600" dirty="0" err="1"/>
              <a:t>sb</a:t>
            </a:r>
            <a:r>
              <a:rPr lang="en-US" sz="1600" dirty="0"/>
              <a:t>   $t0,0($</a:t>
            </a:r>
            <a:r>
              <a:rPr lang="en-US" sz="1600" dirty="0" err="1"/>
              <a:t>gp</a:t>
            </a:r>
            <a:r>
              <a:rPr lang="en-US" sz="1600" dirty="0"/>
              <a:t>)        #Reads 1 byte from the lowest (rightmost) byte of $t0 and stores in the memory</a:t>
            </a:r>
          </a:p>
          <a:p>
            <a:pPr marL="0" indent="0">
              <a:buNone/>
            </a:pPr>
            <a:endParaRPr lang="en-US" sz="1600" dirty="0"/>
          </a:p>
          <a:p>
            <a:pPr marL="0" indent="0">
              <a:buNone/>
            </a:pPr>
            <a:r>
              <a:rPr lang="en-US" sz="1600" dirty="0"/>
              <a:t>Unsigned Version:</a:t>
            </a:r>
          </a:p>
          <a:p>
            <a:pPr marL="0" indent="0">
              <a:buNone/>
            </a:pPr>
            <a:r>
              <a:rPr lang="en-US" sz="1600" dirty="0"/>
              <a:t>Load Byte: </a:t>
            </a:r>
            <a:r>
              <a:rPr lang="en-US" sz="1600" dirty="0" err="1"/>
              <a:t>lbu</a:t>
            </a:r>
            <a:endParaRPr lang="en-US" sz="1600" dirty="0"/>
          </a:p>
          <a:p>
            <a:pPr marL="0" indent="0">
              <a:buNone/>
            </a:pPr>
            <a:r>
              <a:rPr lang="en-US" sz="1600" dirty="0"/>
              <a:t>Store Byte: Not available in MIPS</a:t>
            </a:r>
          </a:p>
        </p:txBody>
      </p:sp>
    </p:spTree>
    <p:extLst>
      <p:ext uri="{BB962C8B-B14F-4D97-AF65-F5344CB8AC3E}">
        <p14:creationId xmlns:p14="http://schemas.microsoft.com/office/powerpoint/2010/main" val="502450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47865" y="3529920"/>
            <a:ext cx="5657078" cy="161641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Dealing with String: An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03832"/>
            <a:ext cx="2696531" cy="1143982"/>
          </a:xfrm>
          <a:prstGeom prst="rect">
            <a:avLst/>
          </a:prstGeom>
        </p:spPr>
      </p:pic>
      <p:sp>
        <p:nvSpPr>
          <p:cNvPr id="5" name="TextBox 4"/>
          <p:cNvSpPr txBox="1"/>
          <p:nvPr/>
        </p:nvSpPr>
        <p:spPr>
          <a:xfrm>
            <a:off x="3189496" y="582999"/>
            <a:ext cx="6063024" cy="3293209"/>
          </a:xfrm>
          <a:prstGeom prst="rect">
            <a:avLst/>
          </a:prstGeom>
          <a:noFill/>
        </p:spPr>
        <p:txBody>
          <a:bodyPr wrap="square" rtlCol="0">
            <a:spAutoFit/>
          </a:bodyPr>
          <a:lstStyle/>
          <a:p>
            <a:r>
              <a:rPr lang="en-US" sz="1600" dirty="0" err="1">
                <a:latin typeface="Baskerville Old Face" panose="02020602080505020303" pitchFamily="18" charset="0"/>
              </a:rPr>
              <a:t>strcpy</a:t>
            </a:r>
            <a:r>
              <a:rPr lang="en-US" sz="1600" dirty="0">
                <a:latin typeface="Baskerville Old Face" panose="02020602080505020303" pitchFamily="18" charset="0"/>
              </a:rPr>
              <a:t>:  </a:t>
            </a:r>
            <a:r>
              <a:rPr lang="en-US" sz="1600" dirty="0" err="1">
                <a:solidFill>
                  <a:srgbClr val="C00000"/>
                </a:solidFill>
                <a:latin typeface="Baskerville Old Face" panose="02020602080505020303" pitchFamily="18" charset="0"/>
              </a:rPr>
              <a:t>addi</a:t>
            </a:r>
            <a:r>
              <a:rPr lang="en-US" sz="1600" dirty="0">
                <a:solidFill>
                  <a:srgbClr val="C00000"/>
                </a:solidFill>
                <a:latin typeface="Baskerville Old Face" panose="02020602080505020303" pitchFamily="18" charset="0"/>
              </a:rPr>
              <a:t> $</a:t>
            </a:r>
            <a:r>
              <a:rPr lang="en-US" sz="1600" dirty="0" err="1">
                <a:solidFill>
                  <a:srgbClr val="C00000"/>
                </a:solidFill>
                <a:latin typeface="Baskerville Old Face" panose="02020602080505020303" pitchFamily="18" charset="0"/>
              </a:rPr>
              <a:t>sp</a:t>
            </a:r>
            <a:r>
              <a:rPr lang="en-US" sz="1600" dirty="0">
                <a:solidFill>
                  <a:srgbClr val="C00000"/>
                </a:solidFill>
                <a:latin typeface="Baskerville Old Face" panose="02020602080505020303" pitchFamily="18" charset="0"/>
              </a:rPr>
              <a:t>,$</a:t>
            </a:r>
            <a:r>
              <a:rPr lang="en-US" sz="1600" dirty="0" err="1">
                <a:solidFill>
                  <a:srgbClr val="C00000"/>
                </a:solidFill>
                <a:latin typeface="Baskerville Old Face" panose="02020602080505020303" pitchFamily="18" charset="0"/>
              </a:rPr>
              <a:t>sp</a:t>
            </a:r>
            <a:r>
              <a:rPr lang="en-US" sz="1600" dirty="0">
                <a:solidFill>
                  <a:srgbClr val="C00000"/>
                </a:solidFill>
                <a:latin typeface="Baskerville Old Face" panose="02020602080505020303" pitchFamily="18" charset="0"/>
              </a:rPr>
              <a:t>,–4 	# adjust stack for 1 more item</a:t>
            </a:r>
          </a:p>
          <a:p>
            <a:r>
              <a:rPr lang="en-US" sz="1600" dirty="0">
                <a:solidFill>
                  <a:srgbClr val="C00000"/>
                </a:solidFill>
                <a:latin typeface="Baskerville Old Face" panose="02020602080505020303" pitchFamily="18" charset="0"/>
              </a:rPr>
              <a:t>            </a:t>
            </a:r>
            <a:r>
              <a:rPr lang="en-US" sz="1600" dirty="0" err="1">
                <a:solidFill>
                  <a:srgbClr val="C00000"/>
                </a:solidFill>
                <a:latin typeface="Baskerville Old Face" panose="02020602080505020303" pitchFamily="18" charset="0"/>
              </a:rPr>
              <a:t>sw</a:t>
            </a:r>
            <a:r>
              <a:rPr lang="en-US" sz="1600" dirty="0">
                <a:solidFill>
                  <a:srgbClr val="C00000"/>
                </a:solidFill>
                <a:latin typeface="Baskerville Old Face" panose="02020602080505020303" pitchFamily="18" charset="0"/>
              </a:rPr>
              <a:t> $s0, 0($</a:t>
            </a:r>
            <a:r>
              <a:rPr lang="en-US" sz="1600" dirty="0" err="1">
                <a:solidFill>
                  <a:srgbClr val="C00000"/>
                </a:solidFill>
                <a:latin typeface="Baskerville Old Face" panose="02020602080505020303" pitchFamily="18" charset="0"/>
              </a:rPr>
              <a:t>sp</a:t>
            </a:r>
            <a:r>
              <a:rPr lang="en-US" sz="1600" dirty="0">
                <a:solidFill>
                  <a:srgbClr val="C00000"/>
                </a:solidFill>
                <a:latin typeface="Baskerville Old Face" panose="02020602080505020303" pitchFamily="18" charset="0"/>
              </a:rPr>
              <a:t>) 		# save $s0</a:t>
            </a:r>
          </a:p>
          <a:p>
            <a:r>
              <a:rPr lang="en-US" sz="1600" dirty="0">
                <a:solidFill>
                  <a:srgbClr val="C00000"/>
                </a:solidFill>
                <a:latin typeface="Baskerville Old Face" panose="02020602080505020303" pitchFamily="18" charset="0"/>
              </a:rPr>
              <a:t>            add $s0,$zero,$zero 	# </a:t>
            </a:r>
            <a:r>
              <a:rPr lang="en-US" sz="1600" dirty="0" err="1">
                <a:solidFill>
                  <a:srgbClr val="C00000"/>
                </a:solidFill>
                <a:latin typeface="Baskerville Old Face" panose="02020602080505020303" pitchFamily="18" charset="0"/>
              </a:rPr>
              <a:t>i</a:t>
            </a:r>
            <a:r>
              <a:rPr lang="en-US" sz="1600" dirty="0">
                <a:solidFill>
                  <a:srgbClr val="C00000"/>
                </a:solidFill>
                <a:latin typeface="Baskerville Old Face" panose="02020602080505020303" pitchFamily="18" charset="0"/>
              </a:rPr>
              <a:t> = 0 + 0</a:t>
            </a:r>
          </a:p>
          <a:p>
            <a:r>
              <a:rPr lang="en-US" sz="1600" dirty="0">
                <a:latin typeface="Baskerville Old Face" panose="02020602080505020303" pitchFamily="18" charset="0"/>
              </a:rPr>
              <a:t>L1:       </a:t>
            </a:r>
            <a:r>
              <a:rPr lang="en-US" sz="1600" dirty="0">
                <a:solidFill>
                  <a:srgbClr val="0070C0"/>
                </a:solidFill>
                <a:latin typeface="Baskerville Old Face" panose="02020602080505020303" pitchFamily="18" charset="0"/>
              </a:rPr>
              <a:t>add $t1,$s0,$a1 	# address of y[</a:t>
            </a:r>
            <a:r>
              <a:rPr lang="en-US" sz="1600" dirty="0" err="1">
                <a:solidFill>
                  <a:srgbClr val="0070C0"/>
                </a:solidFill>
                <a:latin typeface="Baskerville Old Face" panose="02020602080505020303" pitchFamily="18" charset="0"/>
              </a:rPr>
              <a:t>i</a:t>
            </a:r>
            <a:r>
              <a:rPr lang="en-US" sz="1600" dirty="0">
                <a:solidFill>
                  <a:srgbClr val="0070C0"/>
                </a:solidFill>
                <a:latin typeface="Baskerville Old Face" panose="02020602080505020303" pitchFamily="18" charset="0"/>
              </a:rPr>
              <a:t>] in $t1</a:t>
            </a:r>
          </a:p>
          <a:p>
            <a:r>
              <a:rPr lang="en-US" sz="1600" dirty="0">
                <a:solidFill>
                  <a:srgbClr val="0070C0"/>
                </a:solidFill>
                <a:latin typeface="Baskerville Old Face" panose="02020602080505020303" pitchFamily="18" charset="0"/>
              </a:rPr>
              <a:t>            </a:t>
            </a:r>
            <a:r>
              <a:rPr lang="en-US" sz="1600" dirty="0" err="1">
                <a:solidFill>
                  <a:srgbClr val="0070C0"/>
                </a:solidFill>
                <a:latin typeface="Baskerville Old Face" panose="02020602080505020303" pitchFamily="18" charset="0"/>
              </a:rPr>
              <a:t>lbu</a:t>
            </a:r>
            <a:r>
              <a:rPr lang="en-US" sz="1600" dirty="0">
                <a:solidFill>
                  <a:srgbClr val="0070C0"/>
                </a:solidFill>
                <a:latin typeface="Baskerville Old Face" panose="02020602080505020303" pitchFamily="18" charset="0"/>
              </a:rPr>
              <a:t> $t2, 0($t1) 		# $t2 = y[</a:t>
            </a:r>
            <a:r>
              <a:rPr lang="en-US" sz="1600" dirty="0" err="1">
                <a:solidFill>
                  <a:srgbClr val="0070C0"/>
                </a:solidFill>
                <a:latin typeface="Baskerville Old Face" panose="02020602080505020303" pitchFamily="18" charset="0"/>
              </a:rPr>
              <a:t>i</a:t>
            </a:r>
            <a:r>
              <a:rPr lang="en-US" sz="1600" dirty="0">
                <a:solidFill>
                  <a:srgbClr val="0070C0"/>
                </a:solidFill>
                <a:latin typeface="Baskerville Old Face" panose="02020602080505020303" pitchFamily="18" charset="0"/>
              </a:rPr>
              <a:t>]</a:t>
            </a:r>
          </a:p>
          <a:p>
            <a:r>
              <a:rPr lang="en-US" sz="1600" dirty="0">
                <a:solidFill>
                  <a:srgbClr val="0070C0"/>
                </a:solidFill>
                <a:latin typeface="Baskerville Old Face" panose="02020602080505020303" pitchFamily="18" charset="0"/>
              </a:rPr>
              <a:t>            add $t3,$s0,$a0 	# address of x[</a:t>
            </a:r>
            <a:r>
              <a:rPr lang="en-US" sz="1600" dirty="0" err="1">
                <a:solidFill>
                  <a:srgbClr val="0070C0"/>
                </a:solidFill>
                <a:latin typeface="Baskerville Old Face" panose="02020602080505020303" pitchFamily="18" charset="0"/>
              </a:rPr>
              <a:t>i</a:t>
            </a:r>
            <a:r>
              <a:rPr lang="en-US" sz="1600" dirty="0">
                <a:solidFill>
                  <a:srgbClr val="0070C0"/>
                </a:solidFill>
                <a:latin typeface="Baskerville Old Face" panose="02020602080505020303" pitchFamily="18" charset="0"/>
              </a:rPr>
              <a:t>] in $t3</a:t>
            </a:r>
          </a:p>
          <a:p>
            <a:r>
              <a:rPr lang="en-US" sz="1600" dirty="0">
                <a:solidFill>
                  <a:srgbClr val="0070C0"/>
                </a:solidFill>
                <a:latin typeface="Baskerville Old Face" panose="02020602080505020303" pitchFamily="18" charset="0"/>
              </a:rPr>
              <a:t>            </a:t>
            </a:r>
            <a:r>
              <a:rPr lang="en-US" sz="1600" dirty="0" err="1">
                <a:solidFill>
                  <a:srgbClr val="0070C0"/>
                </a:solidFill>
                <a:latin typeface="Baskerville Old Face" panose="02020602080505020303" pitchFamily="18" charset="0"/>
              </a:rPr>
              <a:t>sb</a:t>
            </a:r>
            <a:r>
              <a:rPr lang="en-US" sz="1600" dirty="0">
                <a:solidFill>
                  <a:srgbClr val="0070C0"/>
                </a:solidFill>
                <a:latin typeface="Baskerville Old Face" panose="02020602080505020303" pitchFamily="18" charset="0"/>
              </a:rPr>
              <a:t> $t2, 0($t3) 		# x[</a:t>
            </a:r>
            <a:r>
              <a:rPr lang="en-US" sz="1600" dirty="0" err="1">
                <a:solidFill>
                  <a:srgbClr val="0070C0"/>
                </a:solidFill>
                <a:latin typeface="Baskerville Old Face" panose="02020602080505020303" pitchFamily="18" charset="0"/>
              </a:rPr>
              <a:t>i</a:t>
            </a:r>
            <a:r>
              <a:rPr lang="en-US" sz="1600" dirty="0">
                <a:solidFill>
                  <a:srgbClr val="0070C0"/>
                </a:solidFill>
                <a:latin typeface="Baskerville Old Face" panose="02020602080505020303" pitchFamily="18" charset="0"/>
              </a:rPr>
              <a:t>] = y[</a:t>
            </a:r>
            <a:r>
              <a:rPr lang="en-US" sz="1600" dirty="0" err="1">
                <a:solidFill>
                  <a:srgbClr val="0070C0"/>
                </a:solidFill>
                <a:latin typeface="Baskerville Old Face" panose="02020602080505020303" pitchFamily="18" charset="0"/>
              </a:rPr>
              <a:t>i</a:t>
            </a:r>
            <a:r>
              <a:rPr lang="en-US" sz="1600" dirty="0">
                <a:solidFill>
                  <a:srgbClr val="0070C0"/>
                </a:solidFill>
                <a:latin typeface="Baskerville Old Face" panose="02020602080505020303" pitchFamily="18" charset="0"/>
              </a:rPr>
              <a:t>]</a:t>
            </a:r>
          </a:p>
          <a:p>
            <a:r>
              <a:rPr lang="en-US" sz="1600" dirty="0">
                <a:solidFill>
                  <a:srgbClr val="C00000"/>
                </a:solidFill>
                <a:latin typeface="Baskerville Old Face" panose="02020602080505020303" pitchFamily="18" charset="0"/>
              </a:rPr>
              <a:t>            </a:t>
            </a:r>
            <a:r>
              <a:rPr lang="en-US" sz="1600" dirty="0" err="1">
                <a:solidFill>
                  <a:srgbClr val="FF0000"/>
                </a:solidFill>
                <a:latin typeface="Baskerville Old Face" panose="02020602080505020303" pitchFamily="18" charset="0"/>
              </a:rPr>
              <a:t>beq</a:t>
            </a:r>
            <a:r>
              <a:rPr lang="en-US" sz="1600" dirty="0">
                <a:solidFill>
                  <a:srgbClr val="FF0000"/>
                </a:solidFill>
                <a:latin typeface="Baskerville Old Face" panose="02020602080505020303" pitchFamily="18" charset="0"/>
              </a:rPr>
              <a:t> $t2,$zero,L2 	# if y[</a:t>
            </a:r>
            <a:r>
              <a:rPr lang="en-US" sz="1600" dirty="0" err="1">
                <a:solidFill>
                  <a:srgbClr val="FF0000"/>
                </a:solidFill>
                <a:latin typeface="Baskerville Old Face" panose="02020602080505020303" pitchFamily="18" charset="0"/>
              </a:rPr>
              <a:t>i</a:t>
            </a:r>
            <a:r>
              <a:rPr lang="en-US" sz="1600" dirty="0">
                <a:solidFill>
                  <a:srgbClr val="FF0000"/>
                </a:solidFill>
                <a:latin typeface="Baskerville Old Face" panose="02020602080505020303" pitchFamily="18" charset="0"/>
              </a:rPr>
              <a:t>] == 0, go to L2</a:t>
            </a:r>
          </a:p>
          <a:p>
            <a:r>
              <a:rPr lang="en-US" sz="1600" dirty="0">
                <a:solidFill>
                  <a:srgbClr val="C00000"/>
                </a:solidFill>
                <a:latin typeface="Baskerville Old Face" panose="02020602080505020303" pitchFamily="18" charset="0"/>
              </a:rPr>
              <a:t>            </a:t>
            </a:r>
            <a:r>
              <a:rPr lang="en-US" sz="1600" dirty="0" err="1">
                <a:solidFill>
                  <a:srgbClr val="00B050"/>
                </a:solidFill>
                <a:latin typeface="Baskerville Old Face" panose="02020602080505020303" pitchFamily="18" charset="0"/>
              </a:rPr>
              <a:t>addi</a:t>
            </a:r>
            <a:r>
              <a:rPr lang="en-US" sz="1600" dirty="0">
                <a:solidFill>
                  <a:srgbClr val="00B050"/>
                </a:solidFill>
                <a:latin typeface="Baskerville Old Face" panose="02020602080505020303" pitchFamily="18" charset="0"/>
              </a:rPr>
              <a:t> $s0, $s0,1 	# </a:t>
            </a:r>
            <a:r>
              <a:rPr lang="en-US" sz="1600" dirty="0" err="1">
                <a:solidFill>
                  <a:srgbClr val="00B050"/>
                </a:solidFill>
                <a:latin typeface="Baskerville Old Face" panose="02020602080505020303" pitchFamily="18" charset="0"/>
              </a:rPr>
              <a:t>i</a:t>
            </a:r>
            <a:r>
              <a:rPr lang="en-US" sz="1600" dirty="0">
                <a:solidFill>
                  <a:srgbClr val="00B050"/>
                </a:solidFill>
                <a:latin typeface="Baskerville Old Face" panose="02020602080505020303" pitchFamily="18" charset="0"/>
              </a:rPr>
              <a:t> = </a:t>
            </a:r>
            <a:r>
              <a:rPr lang="en-US" sz="1600" dirty="0" err="1">
                <a:solidFill>
                  <a:srgbClr val="00B050"/>
                </a:solidFill>
                <a:latin typeface="Baskerville Old Face" panose="02020602080505020303" pitchFamily="18" charset="0"/>
              </a:rPr>
              <a:t>i</a:t>
            </a:r>
            <a:r>
              <a:rPr lang="en-US" sz="1600" dirty="0">
                <a:solidFill>
                  <a:srgbClr val="00B050"/>
                </a:solidFill>
                <a:latin typeface="Baskerville Old Face" panose="02020602080505020303" pitchFamily="18" charset="0"/>
              </a:rPr>
              <a:t> + 1</a:t>
            </a:r>
          </a:p>
          <a:p>
            <a:r>
              <a:rPr lang="en-US" sz="1600" dirty="0">
                <a:solidFill>
                  <a:srgbClr val="00B050"/>
                </a:solidFill>
                <a:latin typeface="Baskerville Old Face" panose="02020602080505020303" pitchFamily="18" charset="0"/>
              </a:rPr>
              <a:t>            j L1 		# go to L1. While loop continues</a:t>
            </a:r>
          </a:p>
          <a:p>
            <a:r>
              <a:rPr lang="en-US" sz="1600" dirty="0">
                <a:latin typeface="Baskerville Old Face" panose="02020602080505020303" pitchFamily="18" charset="0"/>
              </a:rPr>
              <a:t>L2:      </a:t>
            </a:r>
            <a:r>
              <a:rPr lang="en-US" sz="1600" dirty="0" err="1">
                <a:solidFill>
                  <a:srgbClr val="7030A0"/>
                </a:solidFill>
                <a:latin typeface="Baskerville Old Face" panose="02020602080505020303" pitchFamily="18" charset="0"/>
              </a:rPr>
              <a:t>lw</a:t>
            </a:r>
            <a:r>
              <a:rPr lang="en-US" sz="1600" dirty="0">
                <a:solidFill>
                  <a:srgbClr val="7030A0"/>
                </a:solidFill>
                <a:latin typeface="Baskerville Old Face" panose="02020602080505020303" pitchFamily="18" charset="0"/>
              </a:rPr>
              <a:t> $s0, 0($</a:t>
            </a:r>
            <a:r>
              <a:rPr lang="en-US" sz="1600" dirty="0" err="1">
                <a:solidFill>
                  <a:srgbClr val="7030A0"/>
                </a:solidFill>
                <a:latin typeface="Baskerville Old Face" panose="02020602080505020303" pitchFamily="18" charset="0"/>
              </a:rPr>
              <a:t>sp</a:t>
            </a:r>
            <a:r>
              <a:rPr lang="en-US" sz="1600" dirty="0">
                <a:solidFill>
                  <a:srgbClr val="7030A0"/>
                </a:solidFill>
                <a:latin typeface="Baskerville Old Face" panose="02020602080505020303" pitchFamily="18" charset="0"/>
              </a:rPr>
              <a:t>) 		# End of string. Restore old $s0</a:t>
            </a:r>
          </a:p>
          <a:p>
            <a:r>
              <a:rPr lang="en-US" sz="1600" dirty="0">
                <a:solidFill>
                  <a:srgbClr val="7030A0"/>
                </a:solidFill>
                <a:latin typeface="Baskerville Old Face" panose="02020602080505020303" pitchFamily="18" charset="0"/>
              </a:rPr>
              <a:t>           </a:t>
            </a:r>
            <a:r>
              <a:rPr lang="en-US" sz="1600" dirty="0" err="1">
                <a:solidFill>
                  <a:srgbClr val="7030A0"/>
                </a:solidFill>
                <a:latin typeface="Baskerville Old Face" panose="02020602080505020303" pitchFamily="18" charset="0"/>
              </a:rPr>
              <a:t>addi</a:t>
            </a:r>
            <a:r>
              <a:rPr lang="en-US" sz="1600" dirty="0">
                <a:solidFill>
                  <a:srgbClr val="7030A0"/>
                </a:solidFill>
                <a:latin typeface="Baskerville Old Face" panose="02020602080505020303" pitchFamily="18" charset="0"/>
              </a:rPr>
              <a:t> $sp,$sp,4 		# pop 1 word off stack</a:t>
            </a:r>
          </a:p>
          <a:p>
            <a:r>
              <a:rPr lang="en-US" sz="1600" dirty="0">
                <a:solidFill>
                  <a:srgbClr val="7030A0"/>
                </a:solidFill>
                <a:latin typeface="Baskerville Old Face" panose="02020602080505020303" pitchFamily="18" charset="0"/>
              </a:rPr>
              <a:t>           </a:t>
            </a:r>
            <a:r>
              <a:rPr lang="en-US" sz="1600" dirty="0" err="1">
                <a:solidFill>
                  <a:srgbClr val="7030A0"/>
                </a:solidFill>
                <a:latin typeface="Baskerville Old Face" panose="02020602080505020303" pitchFamily="18" charset="0"/>
              </a:rPr>
              <a:t>jr</a:t>
            </a:r>
            <a:r>
              <a:rPr lang="en-US" sz="1600" dirty="0">
                <a:solidFill>
                  <a:srgbClr val="7030A0"/>
                </a:solidFill>
                <a:latin typeface="Baskerville Old Face" panose="02020602080505020303" pitchFamily="18" charset="0"/>
              </a:rPr>
              <a:t> $</a:t>
            </a:r>
            <a:r>
              <a:rPr lang="en-US" sz="1600" dirty="0" err="1">
                <a:solidFill>
                  <a:srgbClr val="7030A0"/>
                </a:solidFill>
                <a:latin typeface="Baskerville Old Face" panose="02020602080505020303" pitchFamily="18" charset="0"/>
              </a:rPr>
              <a:t>ra</a:t>
            </a:r>
            <a:r>
              <a:rPr lang="en-US" sz="1600" dirty="0">
                <a:solidFill>
                  <a:srgbClr val="7030A0"/>
                </a:solidFill>
                <a:latin typeface="Baskerville Old Face" panose="02020602080505020303" pitchFamily="18" charset="0"/>
              </a:rPr>
              <a:t> 		# return</a:t>
            </a:r>
          </a:p>
        </p:txBody>
      </p:sp>
    </p:spTree>
    <p:extLst>
      <p:ext uri="{BB962C8B-B14F-4D97-AF65-F5344CB8AC3E}">
        <p14:creationId xmlns:p14="http://schemas.microsoft.com/office/powerpoint/2010/main" val="3611037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3C6AC5B5-4AD2-FABC-5E01-8DEB36FC837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defTabSz="685800"/>
            <a:r>
              <a:rPr lang="en-AU" altLang="en-US">
                <a:solidFill>
                  <a:srgbClr val="000000"/>
                </a:solidFill>
                <a:cs typeface="+mn-cs"/>
              </a:rPr>
              <a:t>Chapter 2 — Instructions: Language of the Computer — </a:t>
            </a:r>
            <a:fld id="{480EC53B-B990-4C03-8C12-63376FC5BE9A}" type="slidenum">
              <a:rPr lang="en-AU" altLang="en-US">
                <a:solidFill>
                  <a:srgbClr val="000000"/>
                </a:solidFill>
                <a:cs typeface="+mn-cs"/>
              </a:rPr>
              <a:pPr defTabSz="685800"/>
              <a:t>46</a:t>
            </a:fld>
            <a:endParaRPr lang="en-AU" altLang="en-US">
              <a:solidFill>
                <a:srgbClr val="000000"/>
              </a:solidFill>
              <a:cs typeface="+mn-cs"/>
            </a:endParaRPr>
          </a:p>
        </p:txBody>
      </p:sp>
      <p:sp>
        <p:nvSpPr>
          <p:cNvPr id="55299" name="Rectangle 4">
            <a:extLst>
              <a:ext uri="{FF2B5EF4-FFF2-40B4-BE49-F238E27FC236}">
                <a16:creationId xmlns:a16="http://schemas.microsoft.com/office/drawing/2014/main" id="{026529A7-1107-A613-5EE2-D96A236F2285}"/>
              </a:ext>
            </a:extLst>
          </p:cNvPr>
          <p:cNvSpPr>
            <a:spLocks noChangeArrowheads="1"/>
          </p:cNvSpPr>
          <p:nvPr/>
        </p:nvSpPr>
        <p:spPr bwMode="auto">
          <a:xfrm>
            <a:off x="1900238" y="1243013"/>
            <a:ext cx="5607844" cy="2095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a:solidFill>
                <a:srgbClr val="000000"/>
              </a:solidFill>
              <a:cs typeface="+mn-cs"/>
            </a:endParaRPr>
          </a:p>
        </p:txBody>
      </p:sp>
      <p:sp>
        <p:nvSpPr>
          <p:cNvPr id="55300" name="Rectangle 5">
            <a:extLst>
              <a:ext uri="{FF2B5EF4-FFF2-40B4-BE49-F238E27FC236}">
                <a16:creationId xmlns:a16="http://schemas.microsoft.com/office/drawing/2014/main" id="{B4BFE713-8DDC-8096-23CB-84D6DB077230}"/>
              </a:ext>
            </a:extLst>
          </p:cNvPr>
          <p:cNvSpPr>
            <a:spLocks noChangeArrowheads="1"/>
          </p:cNvSpPr>
          <p:nvPr/>
        </p:nvSpPr>
        <p:spPr bwMode="auto">
          <a:xfrm>
            <a:off x="1900238" y="1452563"/>
            <a:ext cx="5607844" cy="409575"/>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a:solidFill>
                <a:srgbClr val="000000"/>
              </a:solidFill>
              <a:cs typeface="+mn-cs"/>
            </a:endParaRPr>
          </a:p>
        </p:txBody>
      </p:sp>
      <p:sp>
        <p:nvSpPr>
          <p:cNvPr id="55301" name="Rectangle 6">
            <a:extLst>
              <a:ext uri="{FF2B5EF4-FFF2-40B4-BE49-F238E27FC236}">
                <a16:creationId xmlns:a16="http://schemas.microsoft.com/office/drawing/2014/main" id="{BCD51347-866F-1BA4-55BF-C0C010C50397}"/>
              </a:ext>
            </a:extLst>
          </p:cNvPr>
          <p:cNvSpPr>
            <a:spLocks noChangeArrowheads="1"/>
          </p:cNvSpPr>
          <p:nvPr/>
        </p:nvSpPr>
        <p:spPr bwMode="auto">
          <a:xfrm>
            <a:off x="1900238" y="1862138"/>
            <a:ext cx="5607844" cy="2095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a:solidFill>
                <a:srgbClr val="000000"/>
              </a:solidFill>
              <a:cs typeface="+mn-cs"/>
            </a:endParaRPr>
          </a:p>
        </p:txBody>
      </p:sp>
      <p:sp>
        <p:nvSpPr>
          <p:cNvPr id="55302" name="Rectangle 7">
            <a:extLst>
              <a:ext uri="{FF2B5EF4-FFF2-40B4-BE49-F238E27FC236}">
                <a16:creationId xmlns:a16="http://schemas.microsoft.com/office/drawing/2014/main" id="{9A5E1136-C079-EEFF-3FC4-14E1584A9ECF}"/>
              </a:ext>
            </a:extLst>
          </p:cNvPr>
          <p:cNvSpPr>
            <a:spLocks noChangeArrowheads="1"/>
          </p:cNvSpPr>
          <p:nvPr/>
        </p:nvSpPr>
        <p:spPr bwMode="auto">
          <a:xfrm>
            <a:off x="1900238" y="2071687"/>
            <a:ext cx="5607844" cy="404813"/>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a:solidFill>
                <a:srgbClr val="000000"/>
              </a:solidFill>
              <a:cs typeface="+mn-cs"/>
            </a:endParaRPr>
          </a:p>
        </p:txBody>
      </p:sp>
      <p:sp>
        <p:nvSpPr>
          <p:cNvPr id="55303" name="Rectangle 8">
            <a:extLst>
              <a:ext uri="{FF2B5EF4-FFF2-40B4-BE49-F238E27FC236}">
                <a16:creationId xmlns:a16="http://schemas.microsoft.com/office/drawing/2014/main" id="{A8AE8927-BDC6-29BF-1C3D-A43D9F321D38}"/>
              </a:ext>
            </a:extLst>
          </p:cNvPr>
          <p:cNvSpPr>
            <a:spLocks noChangeArrowheads="1"/>
          </p:cNvSpPr>
          <p:nvPr/>
        </p:nvSpPr>
        <p:spPr bwMode="auto">
          <a:xfrm>
            <a:off x="1900238" y="2476500"/>
            <a:ext cx="5607844" cy="4191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a:solidFill>
                <a:srgbClr val="000000"/>
              </a:solidFill>
              <a:cs typeface="+mn-cs"/>
            </a:endParaRPr>
          </a:p>
        </p:txBody>
      </p:sp>
      <p:sp>
        <p:nvSpPr>
          <p:cNvPr id="55304" name="Rectangle 9">
            <a:extLst>
              <a:ext uri="{FF2B5EF4-FFF2-40B4-BE49-F238E27FC236}">
                <a16:creationId xmlns:a16="http://schemas.microsoft.com/office/drawing/2014/main" id="{49FFEE73-C770-6D3D-78CF-AA539A42AF92}"/>
              </a:ext>
            </a:extLst>
          </p:cNvPr>
          <p:cNvSpPr>
            <a:spLocks noChangeArrowheads="1"/>
          </p:cNvSpPr>
          <p:nvPr/>
        </p:nvSpPr>
        <p:spPr bwMode="auto">
          <a:xfrm>
            <a:off x="1900238" y="2895600"/>
            <a:ext cx="5607844" cy="204788"/>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a:solidFill>
                <a:srgbClr val="000000"/>
              </a:solidFill>
              <a:cs typeface="+mn-cs"/>
            </a:endParaRPr>
          </a:p>
        </p:txBody>
      </p:sp>
      <p:sp>
        <p:nvSpPr>
          <p:cNvPr id="55305" name="Rectangle 10">
            <a:extLst>
              <a:ext uri="{FF2B5EF4-FFF2-40B4-BE49-F238E27FC236}">
                <a16:creationId xmlns:a16="http://schemas.microsoft.com/office/drawing/2014/main" id="{D9F9FEBA-8ED7-2152-A2D0-489D6DB372C9}"/>
              </a:ext>
            </a:extLst>
          </p:cNvPr>
          <p:cNvSpPr>
            <a:spLocks noChangeArrowheads="1"/>
          </p:cNvSpPr>
          <p:nvPr/>
        </p:nvSpPr>
        <p:spPr bwMode="auto">
          <a:xfrm>
            <a:off x="1900238" y="3100387"/>
            <a:ext cx="5607844" cy="414338"/>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a:solidFill>
                <a:srgbClr val="000000"/>
              </a:solidFill>
              <a:cs typeface="+mn-cs"/>
            </a:endParaRPr>
          </a:p>
        </p:txBody>
      </p:sp>
      <p:sp>
        <p:nvSpPr>
          <p:cNvPr id="55306" name="Rectangle 11">
            <a:extLst>
              <a:ext uri="{FF2B5EF4-FFF2-40B4-BE49-F238E27FC236}">
                <a16:creationId xmlns:a16="http://schemas.microsoft.com/office/drawing/2014/main" id="{96EA0B14-0D00-57D5-8FE6-86594D48223D}"/>
              </a:ext>
            </a:extLst>
          </p:cNvPr>
          <p:cNvSpPr>
            <a:spLocks noChangeArrowheads="1"/>
          </p:cNvSpPr>
          <p:nvPr/>
        </p:nvSpPr>
        <p:spPr bwMode="auto">
          <a:xfrm>
            <a:off x="1900238" y="3514725"/>
            <a:ext cx="5607844" cy="414338"/>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a:solidFill>
                <a:srgbClr val="000000"/>
              </a:solidFill>
              <a:cs typeface="+mn-cs"/>
            </a:endParaRPr>
          </a:p>
        </p:txBody>
      </p:sp>
      <p:sp>
        <p:nvSpPr>
          <p:cNvPr id="55307" name="Rectangle 12">
            <a:extLst>
              <a:ext uri="{FF2B5EF4-FFF2-40B4-BE49-F238E27FC236}">
                <a16:creationId xmlns:a16="http://schemas.microsoft.com/office/drawing/2014/main" id="{F8415D04-6F66-DC1A-99D0-BBF729E932DD}"/>
              </a:ext>
            </a:extLst>
          </p:cNvPr>
          <p:cNvSpPr>
            <a:spLocks noChangeArrowheads="1"/>
          </p:cNvSpPr>
          <p:nvPr/>
        </p:nvSpPr>
        <p:spPr bwMode="auto">
          <a:xfrm>
            <a:off x="1900238" y="3929062"/>
            <a:ext cx="5607844" cy="214313"/>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a:solidFill>
                <a:srgbClr val="000000"/>
              </a:solidFill>
              <a:cs typeface="+mn-cs"/>
            </a:endParaRPr>
          </a:p>
        </p:txBody>
      </p:sp>
      <p:sp>
        <p:nvSpPr>
          <p:cNvPr id="55308" name="Rectangle 2">
            <a:extLst>
              <a:ext uri="{FF2B5EF4-FFF2-40B4-BE49-F238E27FC236}">
                <a16:creationId xmlns:a16="http://schemas.microsoft.com/office/drawing/2014/main" id="{97976F8C-83C6-53CF-47BC-37CA01F8A816}"/>
              </a:ext>
            </a:extLst>
          </p:cNvPr>
          <p:cNvSpPr>
            <a:spLocks noGrp="1" noChangeArrowheads="1"/>
          </p:cNvSpPr>
          <p:nvPr>
            <p:ph type="title"/>
          </p:nvPr>
        </p:nvSpPr>
        <p:spPr/>
        <p:txBody>
          <a:bodyPr/>
          <a:lstStyle/>
          <a:p>
            <a:pPr eaLnBrk="1" hangingPunct="1"/>
            <a:r>
              <a:rPr lang="en-US" altLang="en-US"/>
              <a:t>String Copy Example</a:t>
            </a:r>
            <a:endParaRPr lang="en-AU" altLang="en-US"/>
          </a:p>
        </p:txBody>
      </p:sp>
      <p:sp>
        <p:nvSpPr>
          <p:cNvPr id="55309" name="Rectangle 3">
            <a:extLst>
              <a:ext uri="{FF2B5EF4-FFF2-40B4-BE49-F238E27FC236}">
                <a16:creationId xmlns:a16="http://schemas.microsoft.com/office/drawing/2014/main" id="{027E2535-5E93-21A3-9F88-2E68F74A99F3}"/>
              </a:ext>
            </a:extLst>
          </p:cNvPr>
          <p:cNvSpPr>
            <a:spLocks noGrp="1" noChangeArrowheads="1"/>
          </p:cNvSpPr>
          <p:nvPr>
            <p:ph type="body" idx="1"/>
          </p:nvPr>
        </p:nvSpPr>
        <p:spPr>
          <a:xfrm>
            <a:off x="1627781" y="816769"/>
            <a:ext cx="6328595" cy="3833813"/>
          </a:xfrm>
        </p:spPr>
        <p:txBody>
          <a:bodyPr/>
          <a:lstStyle/>
          <a:p>
            <a:pPr eaLnBrk="1" hangingPunct="1"/>
            <a:r>
              <a:rPr lang="en-US" altLang="en-US" sz="2100" dirty="0"/>
              <a:t>MIPS code:</a:t>
            </a:r>
          </a:p>
          <a:p>
            <a:pPr eaLnBrk="1" hangingPunct="1">
              <a:buFont typeface="Wingdings" panose="05000000000000000000" pitchFamily="2" charset="2"/>
              <a:buNone/>
            </a:pPr>
            <a:r>
              <a:rPr lang="en-US" altLang="en-US" sz="1350" dirty="0">
                <a:latin typeface="Lucida Console" panose="020B0609040504020204" pitchFamily="49" charset="0"/>
              </a:rPr>
              <a:t>	</a:t>
            </a:r>
            <a:r>
              <a:rPr lang="en-US" altLang="en-US" sz="1350" dirty="0" err="1">
                <a:latin typeface="Lucida Console" panose="020B0609040504020204" pitchFamily="49" charset="0"/>
              </a:rPr>
              <a:t>strcpy</a:t>
            </a:r>
            <a:r>
              <a:rPr lang="en-US" altLang="en-US" sz="1350" dirty="0">
                <a:latin typeface="Lucida Console" panose="020B0609040504020204" pitchFamily="49" charset="0"/>
              </a:rPr>
              <a:t>:</a:t>
            </a:r>
            <a:br>
              <a:rPr lang="en-US" altLang="en-US" sz="1350" dirty="0">
                <a:latin typeface="Lucida Console" panose="020B0609040504020204" pitchFamily="49" charset="0"/>
              </a:rPr>
            </a:br>
            <a:r>
              <a:rPr lang="en-US" altLang="en-US" sz="1350" dirty="0">
                <a:latin typeface="Lucida Console" panose="020B0609040504020204" pitchFamily="49" charset="0"/>
              </a:rPr>
              <a:t>    </a:t>
            </a:r>
            <a:r>
              <a:rPr lang="en-US" altLang="en-US" sz="1350" dirty="0" err="1">
                <a:latin typeface="Lucida Console" panose="020B0609040504020204" pitchFamily="49" charset="0"/>
              </a:rPr>
              <a:t>addi</a:t>
            </a:r>
            <a:r>
              <a:rPr lang="en-US" altLang="en-US" sz="1350" dirty="0">
                <a:latin typeface="Lucida Console" panose="020B0609040504020204" pitchFamily="49" charset="0"/>
              </a:rPr>
              <a:t> $</a:t>
            </a:r>
            <a:r>
              <a:rPr lang="en-US" altLang="en-US" sz="1350" dirty="0" err="1">
                <a:latin typeface="Lucida Console" panose="020B0609040504020204" pitchFamily="49" charset="0"/>
              </a:rPr>
              <a:t>sp</a:t>
            </a:r>
            <a:r>
              <a:rPr lang="en-US" altLang="en-US" sz="1350" dirty="0">
                <a:latin typeface="Lucida Console" panose="020B0609040504020204" pitchFamily="49" charset="0"/>
              </a:rPr>
              <a:t>, $</a:t>
            </a:r>
            <a:r>
              <a:rPr lang="en-US" altLang="en-US" sz="1350" dirty="0" err="1">
                <a:latin typeface="Lucida Console" panose="020B0609040504020204" pitchFamily="49" charset="0"/>
              </a:rPr>
              <a:t>sp</a:t>
            </a:r>
            <a:r>
              <a:rPr lang="en-US" altLang="en-US" sz="1350" dirty="0">
                <a:latin typeface="Lucida Console" panose="020B0609040504020204" pitchFamily="49" charset="0"/>
              </a:rPr>
              <a:t>, -4      # adjust stack for 1 item</a:t>
            </a:r>
            <a:br>
              <a:rPr lang="en-US" altLang="en-US" sz="1350" dirty="0">
                <a:latin typeface="Lucida Console" panose="020B0609040504020204" pitchFamily="49" charset="0"/>
              </a:rPr>
            </a:br>
            <a:r>
              <a:rPr lang="en-US" altLang="en-US" sz="1350" dirty="0">
                <a:latin typeface="Lucida Console" panose="020B0609040504020204" pitchFamily="49" charset="0"/>
              </a:rPr>
              <a:t>    </a:t>
            </a:r>
            <a:r>
              <a:rPr lang="en-US" altLang="en-US" sz="1350" dirty="0" err="1">
                <a:latin typeface="Lucida Console" panose="020B0609040504020204" pitchFamily="49" charset="0"/>
              </a:rPr>
              <a:t>sw</a:t>
            </a:r>
            <a:r>
              <a:rPr lang="en-US" altLang="en-US" sz="1350" dirty="0">
                <a:latin typeface="Lucida Console" panose="020B0609040504020204" pitchFamily="49" charset="0"/>
              </a:rPr>
              <a:t>   $s0, 0($</a:t>
            </a:r>
            <a:r>
              <a:rPr lang="en-US" altLang="en-US" sz="1350" dirty="0" err="1">
                <a:latin typeface="Lucida Console" panose="020B0609040504020204" pitchFamily="49" charset="0"/>
              </a:rPr>
              <a:t>sp</a:t>
            </a:r>
            <a:r>
              <a:rPr lang="en-US" altLang="en-US" sz="1350" dirty="0">
                <a:latin typeface="Lucida Console" panose="020B0609040504020204" pitchFamily="49" charset="0"/>
              </a:rPr>
              <a:t>)       # save $s0</a:t>
            </a:r>
            <a:br>
              <a:rPr lang="en-US" altLang="en-US" sz="1350" dirty="0">
                <a:latin typeface="Lucida Console" panose="020B0609040504020204" pitchFamily="49" charset="0"/>
              </a:rPr>
            </a:br>
            <a:r>
              <a:rPr lang="en-US" altLang="en-US" sz="1350" dirty="0">
                <a:latin typeface="Lucida Console" panose="020B0609040504020204" pitchFamily="49" charset="0"/>
              </a:rPr>
              <a:t>    add  $s0, $zero, $zero # </a:t>
            </a:r>
            <a:r>
              <a:rPr lang="en-US" altLang="en-US" sz="1350" dirty="0" err="1">
                <a:latin typeface="Lucida Console" panose="020B0609040504020204" pitchFamily="49" charset="0"/>
              </a:rPr>
              <a:t>i</a:t>
            </a:r>
            <a:r>
              <a:rPr lang="en-US" altLang="en-US" sz="1350" dirty="0">
                <a:latin typeface="Lucida Console" panose="020B0609040504020204" pitchFamily="49" charset="0"/>
              </a:rPr>
              <a:t> = 0</a:t>
            </a:r>
            <a:br>
              <a:rPr lang="en-US" altLang="en-US" sz="1350" dirty="0">
                <a:latin typeface="Lucida Console" panose="020B0609040504020204" pitchFamily="49" charset="0"/>
              </a:rPr>
            </a:br>
            <a:r>
              <a:rPr lang="en-US" altLang="en-US" sz="1350" dirty="0">
                <a:latin typeface="Lucida Console" panose="020B0609040504020204" pitchFamily="49" charset="0"/>
              </a:rPr>
              <a:t>L1: add  $t1, $s0, $a1     # </a:t>
            </a:r>
            <a:r>
              <a:rPr lang="en-US" altLang="en-US" sz="1350" dirty="0" err="1">
                <a:latin typeface="Lucida Console" panose="020B0609040504020204" pitchFamily="49" charset="0"/>
              </a:rPr>
              <a:t>addr</a:t>
            </a:r>
            <a:r>
              <a:rPr lang="en-US" altLang="en-US" sz="1350" dirty="0">
                <a:latin typeface="Lucida Console" panose="020B0609040504020204" pitchFamily="49" charset="0"/>
              </a:rPr>
              <a:t> of y[</a:t>
            </a:r>
            <a:r>
              <a:rPr lang="en-US" altLang="en-US" sz="1350" dirty="0" err="1">
                <a:latin typeface="Lucida Console" panose="020B0609040504020204" pitchFamily="49" charset="0"/>
              </a:rPr>
              <a:t>i</a:t>
            </a:r>
            <a:r>
              <a:rPr lang="en-US" altLang="en-US" sz="1350" dirty="0">
                <a:latin typeface="Lucida Console" panose="020B0609040504020204" pitchFamily="49" charset="0"/>
              </a:rPr>
              <a:t>] in $t1</a:t>
            </a:r>
            <a:br>
              <a:rPr lang="en-US" altLang="en-US" sz="1350" dirty="0">
                <a:latin typeface="Lucida Console" panose="020B0609040504020204" pitchFamily="49" charset="0"/>
              </a:rPr>
            </a:br>
            <a:r>
              <a:rPr lang="en-US" altLang="en-US" sz="1350" dirty="0">
                <a:latin typeface="Lucida Console" panose="020B0609040504020204" pitchFamily="49" charset="0"/>
              </a:rPr>
              <a:t>    </a:t>
            </a:r>
            <a:r>
              <a:rPr lang="en-US" altLang="en-US" sz="1350" dirty="0" err="1">
                <a:latin typeface="Lucida Console" panose="020B0609040504020204" pitchFamily="49" charset="0"/>
              </a:rPr>
              <a:t>lbu</a:t>
            </a:r>
            <a:r>
              <a:rPr lang="en-US" altLang="en-US" sz="1350" dirty="0">
                <a:latin typeface="Lucida Console" panose="020B0609040504020204" pitchFamily="49" charset="0"/>
              </a:rPr>
              <a:t>  $t2, 0($t1)       # $t2 = y[</a:t>
            </a:r>
            <a:r>
              <a:rPr lang="en-US" altLang="en-US" sz="1350" dirty="0" err="1">
                <a:latin typeface="Lucida Console" panose="020B0609040504020204" pitchFamily="49" charset="0"/>
              </a:rPr>
              <a:t>i</a:t>
            </a:r>
            <a:r>
              <a:rPr lang="en-US" altLang="en-US" sz="1350" dirty="0">
                <a:latin typeface="Lucida Console" panose="020B0609040504020204" pitchFamily="49" charset="0"/>
              </a:rPr>
              <a:t>]</a:t>
            </a:r>
            <a:br>
              <a:rPr lang="en-US" altLang="en-US" sz="1350" dirty="0">
                <a:latin typeface="Lucida Console" panose="020B0609040504020204" pitchFamily="49" charset="0"/>
              </a:rPr>
            </a:br>
            <a:r>
              <a:rPr lang="en-US" altLang="en-US" sz="1350" dirty="0">
                <a:latin typeface="Lucida Console" panose="020B0609040504020204" pitchFamily="49" charset="0"/>
              </a:rPr>
              <a:t>    add  $t3, $s0, $a0     # </a:t>
            </a:r>
            <a:r>
              <a:rPr lang="en-US" altLang="en-US" sz="1350" dirty="0" err="1">
                <a:latin typeface="Lucida Console" panose="020B0609040504020204" pitchFamily="49" charset="0"/>
              </a:rPr>
              <a:t>addr</a:t>
            </a:r>
            <a:r>
              <a:rPr lang="en-US" altLang="en-US" sz="1350" dirty="0">
                <a:latin typeface="Lucida Console" panose="020B0609040504020204" pitchFamily="49" charset="0"/>
              </a:rPr>
              <a:t> of x[</a:t>
            </a:r>
            <a:r>
              <a:rPr lang="en-US" altLang="en-US" sz="1350" dirty="0" err="1">
                <a:latin typeface="Lucida Console" panose="020B0609040504020204" pitchFamily="49" charset="0"/>
              </a:rPr>
              <a:t>i</a:t>
            </a:r>
            <a:r>
              <a:rPr lang="en-US" altLang="en-US" sz="1350" dirty="0">
                <a:latin typeface="Lucida Console" panose="020B0609040504020204" pitchFamily="49" charset="0"/>
              </a:rPr>
              <a:t>] in $t3</a:t>
            </a:r>
            <a:br>
              <a:rPr lang="en-US" altLang="en-US" sz="1350" dirty="0">
                <a:latin typeface="Lucida Console" panose="020B0609040504020204" pitchFamily="49" charset="0"/>
              </a:rPr>
            </a:br>
            <a:r>
              <a:rPr lang="en-US" altLang="en-US" sz="1350" dirty="0">
                <a:latin typeface="Lucida Console" panose="020B0609040504020204" pitchFamily="49" charset="0"/>
              </a:rPr>
              <a:t>    sb   $t2, 0($t3)       # x[</a:t>
            </a:r>
            <a:r>
              <a:rPr lang="en-US" altLang="en-US" sz="1350" dirty="0" err="1">
                <a:latin typeface="Lucida Console" panose="020B0609040504020204" pitchFamily="49" charset="0"/>
              </a:rPr>
              <a:t>i</a:t>
            </a:r>
            <a:r>
              <a:rPr lang="en-US" altLang="en-US" sz="1350" dirty="0">
                <a:latin typeface="Lucida Console" panose="020B0609040504020204" pitchFamily="49" charset="0"/>
              </a:rPr>
              <a:t>] = y[</a:t>
            </a:r>
            <a:r>
              <a:rPr lang="en-US" altLang="en-US" sz="1350" dirty="0" err="1">
                <a:latin typeface="Lucida Console" panose="020B0609040504020204" pitchFamily="49" charset="0"/>
              </a:rPr>
              <a:t>i</a:t>
            </a:r>
            <a:r>
              <a:rPr lang="en-US" altLang="en-US" sz="1350" dirty="0">
                <a:latin typeface="Lucida Console" panose="020B0609040504020204" pitchFamily="49" charset="0"/>
              </a:rPr>
              <a:t>]</a:t>
            </a:r>
            <a:br>
              <a:rPr lang="en-US" altLang="en-US" sz="1350" dirty="0">
                <a:latin typeface="Lucida Console" panose="020B0609040504020204" pitchFamily="49" charset="0"/>
              </a:rPr>
            </a:br>
            <a:r>
              <a:rPr lang="en-US" altLang="en-US" sz="1350" dirty="0">
                <a:latin typeface="Lucida Console" panose="020B0609040504020204" pitchFamily="49" charset="0"/>
              </a:rPr>
              <a:t>    </a:t>
            </a:r>
            <a:r>
              <a:rPr lang="en-US" altLang="en-US" sz="1350" dirty="0" err="1">
                <a:latin typeface="Lucida Console" panose="020B0609040504020204" pitchFamily="49" charset="0"/>
              </a:rPr>
              <a:t>beq</a:t>
            </a:r>
            <a:r>
              <a:rPr lang="en-US" altLang="en-US" sz="1350" dirty="0">
                <a:latin typeface="Lucida Console" panose="020B0609040504020204" pitchFamily="49" charset="0"/>
              </a:rPr>
              <a:t>  $t2, $zero, L2    # exit loop if y[</a:t>
            </a:r>
            <a:r>
              <a:rPr lang="en-US" altLang="en-US" sz="1350" dirty="0" err="1">
                <a:latin typeface="Lucida Console" panose="020B0609040504020204" pitchFamily="49" charset="0"/>
              </a:rPr>
              <a:t>i</a:t>
            </a:r>
            <a:r>
              <a:rPr lang="en-US" altLang="en-US" sz="1350" dirty="0">
                <a:latin typeface="Lucida Console" panose="020B0609040504020204" pitchFamily="49" charset="0"/>
              </a:rPr>
              <a:t>] == 0  </a:t>
            </a:r>
            <a:br>
              <a:rPr lang="en-US" altLang="en-US" sz="1350" dirty="0">
                <a:latin typeface="Lucida Console" panose="020B0609040504020204" pitchFamily="49" charset="0"/>
              </a:rPr>
            </a:br>
            <a:r>
              <a:rPr lang="en-US" altLang="en-US" sz="1350" dirty="0">
                <a:latin typeface="Lucida Console" panose="020B0609040504020204" pitchFamily="49" charset="0"/>
              </a:rPr>
              <a:t>    </a:t>
            </a:r>
            <a:r>
              <a:rPr lang="en-US" altLang="en-US" sz="1350" dirty="0" err="1">
                <a:latin typeface="Lucida Console" panose="020B0609040504020204" pitchFamily="49" charset="0"/>
              </a:rPr>
              <a:t>addi</a:t>
            </a:r>
            <a:r>
              <a:rPr lang="en-US" altLang="en-US" sz="1350" dirty="0">
                <a:latin typeface="Lucida Console" panose="020B0609040504020204" pitchFamily="49" charset="0"/>
              </a:rPr>
              <a:t> $s0, $s0, 1       # </a:t>
            </a:r>
            <a:r>
              <a:rPr lang="en-US" altLang="en-US" sz="1350" dirty="0" err="1">
                <a:latin typeface="Lucida Console" panose="020B0609040504020204" pitchFamily="49" charset="0"/>
              </a:rPr>
              <a:t>i</a:t>
            </a:r>
            <a:r>
              <a:rPr lang="en-US" altLang="en-US" sz="1350" dirty="0">
                <a:latin typeface="Lucida Console" panose="020B0609040504020204" pitchFamily="49" charset="0"/>
              </a:rPr>
              <a:t> = </a:t>
            </a:r>
            <a:r>
              <a:rPr lang="en-US" altLang="en-US" sz="1350" dirty="0" err="1">
                <a:latin typeface="Lucida Console" panose="020B0609040504020204" pitchFamily="49" charset="0"/>
              </a:rPr>
              <a:t>i</a:t>
            </a:r>
            <a:r>
              <a:rPr lang="en-US" altLang="en-US" sz="1350" dirty="0">
                <a:latin typeface="Lucida Console" panose="020B0609040504020204" pitchFamily="49" charset="0"/>
              </a:rPr>
              <a:t> + 1</a:t>
            </a:r>
            <a:br>
              <a:rPr lang="en-US" altLang="en-US" sz="1350" dirty="0">
                <a:latin typeface="Lucida Console" panose="020B0609040504020204" pitchFamily="49" charset="0"/>
              </a:rPr>
            </a:br>
            <a:r>
              <a:rPr lang="en-US" altLang="en-US" sz="1350" dirty="0">
                <a:latin typeface="Lucida Console" panose="020B0609040504020204" pitchFamily="49" charset="0"/>
              </a:rPr>
              <a:t>    j    L1                # next iteration of loop</a:t>
            </a:r>
            <a:br>
              <a:rPr lang="en-US" altLang="en-US" sz="1350" dirty="0">
                <a:latin typeface="Lucida Console" panose="020B0609040504020204" pitchFamily="49" charset="0"/>
              </a:rPr>
            </a:br>
            <a:r>
              <a:rPr lang="en-US" altLang="en-US" sz="1350" dirty="0">
                <a:latin typeface="Lucida Console" panose="020B0609040504020204" pitchFamily="49" charset="0"/>
              </a:rPr>
              <a:t>L2: </a:t>
            </a:r>
            <a:r>
              <a:rPr lang="en-US" altLang="en-US" sz="1350" dirty="0" err="1">
                <a:latin typeface="Lucida Console" panose="020B0609040504020204" pitchFamily="49" charset="0"/>
              </a:rPr>
              <a:t>lw</a:t>
            </a:r>
            <a:r>
              <a:rPr lang="en-US" altLang="en-US" sz="1350" dirty="0">
                <a:latin typeface="Lucida Console" panose="020B0609040504020204" pitchFamily="49" charset="0"/>
              </a:rPr>
              <a:t>   $s0, 0($</a:t>
            </a:r>
            <a:r>
              <a:rPr lang="en-US" altLang="en-US" sz="1350" dirty="0" err="1">
                <a:latin typeface="Lucida Console" panose="020B0609040504020204" pitchFamily="49" charset="0"/>
              </a:rPr>
              <a:t>sp</a:t>
            </a:r>
            <a:r>
              <a:rPr lang="en-US" altLang="en-US" sz="1350" dirty="0">
                <a:latin typeface="Lucida Console" panose="020B0609040504020204" pitchFamily="49" charset="0"/>
              </a:rPr>
              <a:t>)       # restore saved $s0</a:t>
            </a:r>
            <a:br>
              <a:rPr lang="en-US" altLang="en-US" sz="1350" dirty="0">
                <a:latin typeface="Lucida Console" panose="020B0609040504020204" pitchFamily="49" charset="0"/>
              </a:rPr>
            </a:br>
            <a:r>
              <a:rPr lang="en-US" altLang="en-US" sz="1350" dirty="0">
                <a:latin typeface="Lucida Console" panose="020B0609040504020204" pitchFamily="49" charset="0"/>
              </a:rPr>
              <a:t>    </a:t>
            </a:r>
            <a:r>
              <a:rPr lang="en-US" altLang="en-US" sz="1350" dirty="0" err="1">
                <a:latin typeface="Lucida Console" panose="020B0609040504020204" pitchFamily="49" charset="0"/>
              </a:rPr>
              <a:t>addi</a:t>
            </a:r>
            <a:r>
              <a:rPr lang="en-US" altLang="en-US" sz="1350" dirty="0">
                <a:latin typeface="Lucida Console" panose="020B0609040504020204" pitchFamily="49" charset="0"/>
              </a:rPr>
              <a:t> $</a:t>
            </a:r>
            <a:r>
              <a:rPr lang="en-US" altLang="en-US" sz="1350" dirty="0" err="1">
                <a:latin typeface="Lucida Console" panose="020B0609040504020204" pitchFamily="49" charset="0"/>
              </a:rPr>
              <a:t>sp</a:t>
            </a:r>
            <a:r>
              <a:rPr lang="en-US" altLang="en-US" sz="1350" dirty="0">
                <a:latin typeface="Lucida Console" panose="020B0609040504020204" pitchFamily="49" charset="0"/>
              </a:rPr>
              <a:t>, $</a:t>
            </a:r>
            <a:r>
              <a:rPr lang="en-US" altLang="en-US" sz="1350" dirty="0" err="1">
                <a:latin typeface="Lucida Console" panose="020B0609040504020204" pitchFamily="49" charset="0"/>
              </a:rPr>
              <a:t>sp</a:t>
            </a:r>
            <a:r>
              <a:rPr lang="en-US" altLang="en-US" sz="1350" dirty="0">
                <a:latin typeface="Lucida Console" panose="020B0609040504020204" pitchFamily="49" charset="0"/>
              </a:rPr>
              <a:t>, 4       # pop 1 item from stack</a:t>
            </a:r>
            <a:br>
              <a:rPr lang="en-US" altLang="en-US" sz="1350" dirty="0">
                <a:latin typeface="Lucida Console" panose="020B0609040504020204" pitchFamily="49" charset="0"/>
              </a:rPr>
            </a:br>
            <a:r>
              <a:rPr lang="en-US" altLang="en-US" sz="1350" dirty="0">
                <a:latin typeface="Lucida Console" panose="020B0609040504020204" pitchFamily="49" charset="0"/>
              </a:rPr>
              <a:t>    </a:t>
            </a:r>
            <a:r>
              <a:rPr lang="en-US" altLang="en-US" sz="1350" dirty="0" err="1">
                <a:latin typeface="Lucida Console" panose="020B0609040504020204" pitchFamily="49" charset="0"/>
              </a:rPr>
              <a:t>jr</a:t>
            </a:r>
            <a:r>
              <a:rPr lang="en-US" altLang="en-US" sz="1350" dirty="0">
                <a:latin typeface="Lucida Console" panose="020B0609040504020204" pitchFamily="49" charset="0"/>
              </a:rPr>
              <a:t>   $</a:t>
            </a:r>
            <a:r>
              <a:rPr lang="en-US" altLang="en-US" sz="1350" dirty="0" err="1">
                <a:latin typeface="Lucida Console" panose="020B0609040504020204" pitchFamily="49" charset="0"/>
              </a:rPr>
              <a:t>ra</a:t>
            </a:r>
            <a:r>
              <a:rPr lang="en-US" altLang="en-US" sz="1350" dirty="0">
                <a:latin typeface="Lucida Console" panose="020B0609040504020204" pitchFamily="49" charset="0"/>
              </a:rPr>
              <a:t>               # and return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Dealing with Multiple Languages</a:t>
            </a:r>
            <a:endParaRPr lang="en-US" dirty="0"/>
          </a:p>
        </p:txBody>
      </p:sp>
      <p:sp>
        <p:nvSpPr>
          <p:cNvPr id="3" name="Content Placeholder 2"/>
          <p:cNvSpPr>
            <a:spLocks noGrp="1"/>
          </p:cNvSpPr>
          <p:nvPr>
            <p:ph idx="1"/>
          </p:nvPr>
        </p:nvSpPr>
        <p:spPr/>
        <p:txBody>
          <a:bodyPr/>
          <a:lstStyle/>
          <a:p>
            <a:r>
              <a:rPr lang="en-US" dirty="0"/>
              <a:t>Unicode, a universal encoding, supports alphabets of most human languages</a:t>
            </a:r>
            <a:endParaRPr lang="en-US" sz="1600" dirty="0"/>
          </a:p>
          <a:p>
            <a:r>
              <a:rPr lang="en-US" dirty="0"/>
              <a:t>Java uses Unicode</a:t>
            </a:r>
          </a:p>
          <a:p>
            <a:r>
              <a:rPr lang="en-US" dirty="0"/>
              <a:t>Requires 16 bits to represent a character</a:t>
            </a:r>
          </a:p>
          <a:p>
            <a:r>
              <a:rPr lang="en-US" dirty="0"/>
              <a:t>Operations required to load and store 16bits (</a:t>
            </a:r>
            <a:r>
              <a:rPr lang="en-US" dirty="0" err="1"/>
              <a:t>halfwords</a:t>
            </a:r>
            <a:r>
              <a:rPr lang="en-US" dirty="0"/>
              <a:t>)</a:t>
            </a:r>
          </a:p>
          <a:p>
            <a:pPr lvl="1"/>
            <a:r>
              <a:rPr lang="en-US" dirty="0"/>
              <a:t>Load </a:t>
            </a:r>
            <a:r>
              <a:rPr lang="en-US" dirty="0" err="1"/>
              <a:t>halfword</a:t>
            </a:r>
            <a:r>
              <a:rPr lang="en-US" dirty="0"/>
              <a:t>: </a:t>
            </a:r>
            <a:r>
              <a:rPr lang="en-US" dirty="0" err="1"/>
              <a:t>lh</a:t>
            </a:r>
            <a:endParaRPr lang="en-US" dirty="0"/>
          </a:p>
          <a:p>
            <a:pPr lvl="1"/>
            <a:r>
              <a:rPr lang="en-US" dirty="0"/>
              <a:t>Load </a:t>
            </a:r>
            <a:r>
              <a:rPr lang="en-US" dirty="0" err="1"/>
              <a:t>halfword</a:t>
            </a:r>
            <a:r>
              <a:rPr lang="en-US" dirty="0"/>
              <a:t> unsigned: </a:t>
            </a:r>
            <a:r>
              <a:rPr lang="en-US" dirty="0" err="1"/>
              <a:t>lhu</a:t>
            </a:r>
            <a:endParaRPr lang="en-US" dirty="0"/>
          </a:p>
          <a:p>
            <a:pPr lvl="1"/>
            <a:r>
              <a:rPr lang="en-US" dirty="0"/>
              <a:t>Store </a:t>
            </a:r>
            <a:r>
              <a:rPr lang="en-US" dirty="0" err="1"/>
              <a:t>halfword</a:t>
            </a:r>
            <a:r>
              <a:rPr lang="en-US" dirty="0"/>
              <a:t>: </a:t>
            </a:r>
            <a:r>
              <a:rPr lang="en-US" dirty="0" err="1"/>
              <a:t>sh</a:t>
            </a:r>
            <a:endParaRPr lang="en-US" dirty="0"/>
          </a:p>
        </p:txBody>
      </p:sp>
    </p:spTree>
    <p:extLst>
      <p:ext uri="{BB962C8B-B14F-4D97-AF65-F5344CB8AC3E}">
        <p14:creationId xmlns:p14="http://schemas.microsoft.com/office/powerpoint/2010/main" val="3819827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16216" y="3651870"/>
            <a:ext cx="2520280" cy="72008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Constant Size: Is larger feasible?</a:t>
            </a:r>
          </a:p>
        </p:txBody>
      </p:sp>
      <p:sp>
        <p:nvSpPr>
          <p:cNvPr id="3" name="Content Placeholder 2"/>
          <p:cNvSpPr>
            <a:spLocks noGrp="1"/>
          </p:cNvSpPr>
          <p:nvPr>
            <p:ph idx="1"/>
          </p:nvPr>
        </p:nvSpPr>
        <p:spPr>
          <a:xfrm>
            <a:off x="457200" y="700088"/>
            <a:ext cx="8795320" cy="3894137"/>
          </a:xfrm>
        </p:spPr>
        <p:txBody>
          <a:bodyPr/>
          <a:lstStyle/>
          <a:p>
            <a:r>
              <a:rPr lang="en-US" dirty="0"/>
              <a:t>The I-format is used by both </a:t>
            </a:r>
            <a:r>
              <a:rPr lang="en-US" dirty="0">
                <a:solidFill>
                  <a:srgbClr val="002060"/>
                </a:solidFill>
              </a:rPr>
              <a:t>immediate </a:t>
            </a:r>
            <a:r>
              <a:rPr lang="en-US" dirty="0"/>
              <a:t>and </a:t>
            </a:r>
            <a:r>
              <a:rPr lang="en-US" dirty="0">
                <a:solidFill>
                  <a:srgbClr val="002060"/>
                </a:solidFill>
              </a:rPr>
              <a:t>memory data transfer</a:t>
            </a:r>
            <a:r>
              <a:rPr lang="en-US" dirty="0"/>
              <a:t> operations</a:t>
            </a:r>
          </a:p>
          <a:p>
            <a:endParaRPr lang="en-US" dirty="0"/>
          </a:p>
          <a:p>
            <a:endParaRPr lang="en-US" dirty="0"/>
          </a:p>
          <a:p>
            <a:r>
              <a:rPr lang="en-US" dirty="0"/>
              <a:t>More than 16 bit long constant?</a:t>
            </a:r>
          </a:p>
          <a:p>
            <a:pPr lvl="1"/>
            <a:r>
              <a:rPr lang="en-US" dirty="0"/>
              <a:t>We have two options in hand</a:t>
            </a:r>
          </a:p>
          <a:p>
            <a:pPr lvl="2"/>
            <a:r>
              <a:rPr lang="en-US" dirty="0"/>
              <a:t>Supporting short constant in 1 instruction and deal long constant with additional instructions</a:t>
            </a:r>
          </a:p>
          <a:p>
            <a:pPr lvl="2"/>
            <a:r>
              <a:rPr lang="en-US" dirty="0"/>
              <a:t>Supporting long constant in 2 instructions</a:t>
            </a:r>
          </a:p>
          <a:p>
            <a:pPr lvl="1"/>
            <a:r>
              <a:rPr lang="en-US" dirty="0"/>
              <a:t>We opted for the first option (to exploit the benefit of common case fast)</a:t>
            </a:r>
          </a:p>
          <a:p>
            <a:r>
              <a:rPr lang="en-US" dirty="0"/>
              <a:t>Are we limited to use 16 bit constants (-32,768 to 32,767)?</a:t>
            </a:r>
          </a:p>
          <a:p>
            <a:r>
              <a:rPr lang="en-US" dirty="0"/>
              <a:t>No </a:t>
            </a:r>
            <a:r>
              <a:rPr lang="en-US" dirty="0">
                <a:sym typeface="Wingdings" pitchFamily="2" charset="2"/>
              </a:rPr>
              <a:t> Use two instructions to populate a register with 32 bit constant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275606"/>
            <a:ext cx="6362700" cy="609600"/>
          </a:xfrm>
          <a:prstGeom prst="rect">
            <a:avLst/>
          </a:prstGeom>
        </p:spPr>
      </p:pic>
    </p:spTree>
    <p:extLst>
      <p:ext uri="{BB962C8B-B14F-4D97-AF65-F5344CB8AC3E}">
        <p14:creationId xmlns:p14="http://schemas.microsoft.com/office/powerpoint/2010/main" val="119549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Larger Constant</a:t>
            </a:r>
          </a:p>
        </p:txBody>
      </p:sp>
      <p:sp>
        <p:nvSpPr>
          <p:cNvPr id="3" name="Content Placeholder 2"/>
          <p:cNvSpPr>
            <a:spLocks noGrp="1"/>
          </p:cNvSpPr>
          <p:nvPr>
            <p:ph idx="1"/>
          </p:nvPr>
        </p:nvSpPr>
        <p:spPr/>
        <p:txBody>
          <a:bodyPr/>
          <a:lstStyle/>
          <a:p>
            <a:r>
              <a:rPr lang="en-US" dirty="0"/>
              <a:t>Populating a register with 32 bit constant</a:t>
            </a:r>
          </a:p>
          <a:p>
            <a:pPr lvl="1"/>
            <a:r>
              <a:rPr lang="en-US" dirty="0"/>
              <a:t>Load Upper Immediate (</a:t>
            </a:r>
            <a:r>
              <a:rPr lang="en-US" dirty="0" err="1"/>
              <a:t>lui</a:t>
            </a:r>
            <a:r>
              <a:rPr lang="en-US" dirty="0"/>
              <a:t>) 	: Loads upper 16 bits</a:t>
            </a:r>
          </a:p>
          <a:p>
            <a:pPr lvl="1"/>
            <a:r>
              <a:rPr lang="en-US" dirty="0"/>
              <a:t>Or Immediate (</a:t>
            </a:r>
            <a:r>
              <a:rPr lang="en-US" dirty="0" err="1"/>
              <a:t>ori</a:t>
            </a:r>
            <a:r>
              <a:rPr lang="en-US" dirty="0"/>
              <a:t>):		: Loads lower 16 bits</a:t>
            </a:r>
          </a:p>
          <a:p>
            <a:r>
              <a:rPr lang="en-US" dirty="0"/>
              <a:t>Example: x=y+4000000</a:t>
            </a:r>
          </a:p>
          <a:p>
            <a:r>
              <a:rPr lang="en-US" dirty="0"/>
              <a:t>4000000 = 0000 0000 0011 1101 0000 1001 0000 0000</a:t>
            </a:r>
          </a:p>
          <a:p>
            <a:pPr marL="0" indent="0">
              <a:buNone/>
            </a:pPr>
            <a:r>
              <a:rPr lang="en-US" sz="1600" dirty="0" err="1"/>
              <a:t>lui</a:t>
            </a:r>
            <a:r>
              <a:rPr lang="en-US" sz="1600" dirty="0"/>
              <a:t> $s0, 61   		// 61 = 0000 0000 0011 1101</a:t>
            </a:r>
          </a:p>
          <a:p>
            <a:pPr marL="0" indent="0">
              <a:buNone/>
            </a:pPr>
            <a:r>
              <a:rPr lang="en-US" sz="1600" dirty="0" err="1"/>
              <a:t>ori</a:t>
            </a:r>
            <a:r>
              <a:rPr lang="en-US" sz="1600" dirty="0"/>
              <a:t> $s0, 2304 		// 2304= 0000 1001 0000 0000</a:t>
            </a:r>
          </a:p>
          <a:p>
            <a:pPr marL="0" indent="0">
              <a:buNone/>
            </a:pPr>
            <a:r>
              <a:rPr lang="en-US" sz="1600" dirty="0"/>
              <a:t>add $s1, $t0, $s0</a:t>
            </a:r>
          </a:p>
          <a:p>
            <a:endParaRPr lang="en-US" dirty="0"/>
          </a:p>
          <a:p>
            <a:r>
              <a:rPr lang="en-US" dirty="0"/>
              <a:t>Think how to use 32 bit address to access data from memory</a:t>
            </a:r>
          </a:p>
        </p:txBody>
      </p:sp>
      <p:sp>
        <p:nvSpPr>
          <p:cNvPr id="4" name="Rectangle 3"/>
          <p:cNvSpPr/>
          <p:nvPr/>
        </p:nvSpPr>
        <p:spPr>
          <a:xfrm>
            <a:off x="6588224" y="2571750"/>
            <a:ext cx="2376264" cy="50405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588224" y="2571750"/>
            <a:ext cx="1188132"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2060"/>
                </a:solidFill>
                <a:latin typeface="Baskerville Old Face" pitchFamily="18" charset="0"/>
              </a:rPr>
              <a:t>0000 0000 0011 1101</a:t>
            </a:r>
          </a:p>
        </p:txBody>
      </p:sp>
      <p:sp>
        <p:nvSpPr>
          <p:cNvPr id="6" name="Rectangle 5"/>
          <p:cNvSpPr/>
          <p:nvPr/>
        </p:nvSpPr>
        <p:spPr>
          <a:xfrm>
            <a:off x="7776356" y="2571750"/>
            <a:ext cx="11881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2060"/>
                </a:solidFill>
                <a:latin typeface="Baskerville Old Face" pitchFamily="18" charset="0"/>
              </a:rPr>
              <a:t>0000 0000 0000 0000</a:t>
            </a:r>
          </a:p>
        </p:txBody>
      </p:sp>
      <p:sp>
        <p:nvSpPr>
          <p:cNvPr id="8" name="Rectangle 7"/>
          <p:cNvSpPr/>
          <p:nvPr/>
        </p:nvSpPr>
        <p:spPr>
          <a:xfrm>
            <a:off x="6588224" y="3147814"/>
            <a:ext cx="1188132" cy="50405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002060"/>
                </a:solidFill>
                <a:latin typeface="Baskerville Old Face" pitchFamily="18" charset="0"/>
              </a:rPr>
              <a:t>0000 0000 0000 0000</a:t>
            </a:r>
          </a:p>
        </p:txBody>
      </p:sp>
      <p:sp>
        <p:nvSpPr>
          <p:cNvPr id="9" name="Rectangle 8"/>
          <p:cNvSpPr/>
          <p:nvPr/>
        </p:nvSpPr>
        <p:spPr>
          <a:xfrm>
            <a:off x="7776356" y="3147814"/>
            <a:ext cx="1188132" cy="50405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002060"/>
                </a:solidFill>
                <a:latin typeface="Baskerville Old Face" pitchFamily="18" charset="0"/>
              </a:rPr>
              <a:t>0000 1001 0000 0000</a:t>
            </a:r>
          </a:p>
        </p:txBody>
      </p:sp>
      <p:sp>
        <p:nvSpPr>
          <p:cNvPr id="10" name="TextBox 9"/>
          <p:cNvSpPr txBox="1"/>
          <p:nvPr/>
        </p:nvSpPr>
        <p:spPr>
          <a:xfrm>
            <a:off x="6498468" y="771550"/>
            <a:ext cx="2555776" cy="830997"/>
          </a:xfrm>
          <a:prstGeom prst="rect">
            <a:avLst/>
          </a:prstGeom>
          <a:noFill/>
        </p:spPr>
        <p:txBody>
          <a:bodyPr wrap="square" rtlCol="0">
            <a:spAutoFit/>
          </a:bodyPr>
          <a:lstStyle/>
          <a:p>
            <a:r>
              <a:rPr lang="en-US" sz="1600" dirty="0">
                <a:latin typeface="Baskerville Old Face" pitchFamily="18" charset="0"/>
              </a:rPr>
              <a:t>No sign extension for logical operations but it happens for arithmetic operations</a:t>
            </a:r>
          </a:p>
        </p:txBody>
      </p:sp>
      <p:sp>
        <p:nvSpPr>
          <p:cNvPr id="11" name="TextBox 10"/>
          <p:cNvSpPr txBox="1"/>
          <p:nvPr/>
        </p:nvSpPr>
        <p:spPr>
          <a:xfrm>
            <a:off x="5987649" y="2596669"/>
            <a:ext cx="576064" cy="369332"/>
          </a:xfrm>
          <a:prstGeom prst="rect">
            <a:avLst/>
          </a:prstGeom>
          <a:noFill/>
        </p:spPr>
        <p:txBody>
          <a:bodyPr wrap="square" rtlCol="0">
            <a:spAutoFit/>
          </a:bodyPr>
          <a:lstStyle/>
          <a:p>
            <a:pPr algn="r"/>
            <a:r>
              <a:rPr lang="en-US" dirty="0">
                <a:latin typeface="Baskerville Old Face" pitchFamily="18" charset="0"/>
              </a:rPr>
              <a:t>$s0</a:t>
            </a:r>
          </a:p>
        </p:txBody>
      </p:sp>
      <p:sp>
        <p:nvSpPr>
          <p:cNvPr id="12" name="Rectangle 11"/>
          <p:cNvSpPr/>
          <p:nvPr/>
        </p:nvSpPr>
        <p:spPr>
          <a:xfrm>
            <a:off x="7776356" y="2643758"/>
            <a:ext cx="1188132"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02060"/>
                </a:solidFill>
                <a:latin typeface="Baskerville Old Face" pitchFamily="18" charset="0"/>
              </a:rPr>
              <a:t>0000 1001 0000 0000</a:t>
            </a:r>
          </a:p>
        </p:txBody>
      </p:sp>
    </p:spTree>
    <p:extLst>
      <p:ext uri="{BB962C8B-B14F-4D97-AF65-F5344CB8AC3E}">
        <p14:creationId xmlns:p14="http://schemas.microsoft.com/office/powerpoint/2010/main" val="160477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Architecture</a:t>
            </a:r>
          </a:p>
        </p:txBody>
      </p:sp>
      <p:sp>
        <p:nvSpPr>
          <p:cNvPr id="3" name="Content Placeholder 2"/>
          <p:cNvSpPr>
            <a:spLocks noGrp="1"/>
          </p:cNvSpPr>
          <p:nvPr>
            <p:ph idx="1"/>
          </p:nvPr>
        </p:nvSpPr>
        <p:spPr>
          <a:xfrm>
            <a:off x="457200" y="700088"/>
            <a:ext cx="8507288" cy="3894137"/>
          </a:xfrm>
        </p:spPr>
        <p:txBody>
          <a:bodyPr/>
          <a:lstStyle/>
          <a:p>
            <a:r>
              <a:rPr lang="en-US" dirty="0"/>
              <a:t>Acronym of “</a:t>
            </a:r>
            <a:r>
              <a:rPr lang="en-US" b="1" dirty="0"/>
              <a:t>Microprocessor without Interlocked Pipelined Stages”</a:t>
            </a:r>
          </a:p>
          <a:p>
            <a:pPr lvl="1"/>
            <a:r>
              <a:rPr lang="en-US" dirty="0"/>
              <a:t>Is a </a:t>
            </a:r>
            <a:r>
              <a:rPr lang="en-US" dirty="0">
                <a:solidFill>
                  <a:srgbClr val="7030A0"/>
                </a:solidFill>
              </a:rPr>
              <a:t>RISC</a:t>
            </a:r>
            <a:r>
              <a:rPr lang="en-US" dirty="0"/>
              <a:t> (Reduced Instruction Set Computer) </a:t>
            </a:r>
            <a:r>
              <a:rPr lang="en-US" dirty="0">
                <a:solidFill>
                  <a:srgbClr val="7030A0"/>
                </a:solidFill>
              </a:rPr>
              <a:t>ISA</a:t>
            </a:r>
            <a:r>
              <a:rPr lang="en-US" dirty="0"/>
              <a:t> (Instruction Set Architecture)</a:t>
            </a:r>
          </a:p>
          <a:p>
            <a:pPr lvl="1"/>
            <a:r>
              <a:rPr lang="en-US" dirty="0"/>
              <a:t>Developed by MIPS Technologies (then MIPS Computer Systems) in 1985</a:t>
            </a:r>
          </a:p>
        </p:txBody>
      </p:sp>
    </p:spTree>
    <p:extLst>
      <p:ext uri="{BB962C8B-B14F-4D97-AF65-F5344CB8AC3E}">
        <p14:creationId xmlns:p14="http://schemas.microsoft.com/office/powerpoint/2010/main" val="2285595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3579862"/>
            <a:ext cx="8905037" cy="153405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in Branches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00088"/>
                <a:ext cx="8579296" cy="3894137"/>
              </a:xfrm>
            </p:spPr>
            <p:txBody>
              <a:bodyPr/>
              <a:lstStyle/>
              <a:p>
                <a:r>
                  <a:rPr lang="en-US" dirty="0"/>
                  <a:t>PC is 32 bit but the address in conditional branching (if-else, loop etc.) is16 bit</a:t>
                </a:r>
              </a:p>
              <a:p>
                <a:pPr marL="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𝑏𝑛𝑒</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0, $</m:t>
                      </m:r>
                      <m:r>
                        <a:rPr lang="en-US" i="1">
                          <a:latin typeface="Cambria Math" panose="02040503050406030204" pitchFamily="18" charset="0"/>
                        </a:rPr>
                        <m:t>𝑠</m:t>
                      </m:r>
                      <m:r>
                        <a:rPr lang="en-US" i="1">
                          <a:latin typeface="Cambria Math" panose="02040503050406030204" pitchFamily="18" charset="0"/>
                        </a:rPr>
                        <m:t>1, </m:t>
                      </m:r>
                      <m:r>
                        <a:rPr lang="en-US" i="1">
                          <a:latin typeface="Cambria Math" panose="02040503050406030204" pitchFamily="18" charset="0"/>
                        </a:rPr>
                        <m:t>𝐸𝑥𝑖𝑡</m:t>
                      </m:r>
                      <m:r>
                        <a:rPr lang="en-US" i="1">
                          <a:latin typeface="Cambria Math" panose="02040503050406030204" pitchFamily="18" charset="0"/>
                        </a:rPr>
                        <m:t>        #</m:t>
                      </m:r>
                      <m:r>
                        <a:rPr lang="en-US" i="1">
                          <a:latin typeface="Cambria Math" panose="02040503050406030204" pitchFamily="18" charset="0"/>
                        </a:rPr>
                        <m:t>𝑔𝑜</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𝐸𝑥𝑖𝑡</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0 ≠</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1</m:t>
                      </m:r>
                    </m:oMath>
                  </m:oMathPara>
                </a14:m>
                <a:endParaRPr lang="en-US" dirty="0"/>
              </a:p>
              <a:p>
                <a:endParaRPr lang="en-US" dirty="0"/>
              </a:p>
              <a:p>
                <a:endParaRPr lang="en-US" dirty="0"/>
              </a:p>
              <a:p>
                <a:pPr lvl="1"/>
                <a:r>
                  <a:rPr lang="en-US" dirty="0"/>
                  <a:t>Forces the program instruction count within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oMath>
                </a14:m>
                <a:r>
                  <a:rPr lang="en-US" dirty="0"/>
                  <a:t>instructions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18</m:t>
                        </m:r>
                      </m:sup>
                    </m:sSup>
                  </m:oMath>
                </a14:m>
                <a:r>
                  <a:rPr lang="en-US" dirty="0"/>
                  <a:t>Bytes=128 KB)</a:t>
                </a:r>
              </a:p>
              <a:p>
                <a:r>
                  <a:rPr lang="en-US" dirty="0"/>
                  <a:t>Most of the conditional branches jump nearby (weather forward or backward)</a:t>
                </a:r>
              </a:p>
              <a:p>
                <a:r>
                  <a:rPr lang="en-US" dirty="0"/>
                  <a:t>Use PC relative addressing to access forward (PC + relative constant address), or backward (PC – relative constant address) location</a:t>
                </a:r>
              </a:p>
              <a:p>
                <a:r>
                  <a:rPr lang="en-US" dirty="0"/>
                  <a:t>Can support branching up to </a:t>
                </a:r>
                <a14:m>
                  <m:oMath xmlns:m="http://schemas.openxmlformats.org/officeDocument/2006/math">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15</m:t>
                        </m:r>
                      </m:sup>
                    </m:sSup>
                  </m:oMath>
                </a14:m>
                <a:r>
                  <a:rPr lang="en-US" dirty="0"/>
                  <a:t>relative constant address value</a:t>
                </a:r>
              </a:p>
              <a:p>
                <a:r>
                  <a:rPr lang="en-US" dirty="0"/>
                  <a:t>PC normally increments 1 word (4 bytes) after every instruction</a:t>
                </a:r>
              </a:p>
              <a:p>
                <a:r>
                  <a:rPr lang="en-US" dirty="0"/>
                  <a:t>The addressing should be (PC+4 + relative constant address) for forward access and (PC + 4 – relative constant address) for backward access</a:t>
                </a:r>
              </a:p>
              <a:p>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00088"/>
                <a:ext cx="8579296" cy="3894137"/>
              </a:xfrm>
              <a:blipFill>
                <a:blip r:embed="rId2"/>
                <a:stretch>
                  <a:fillRect l="-640" t="-939" r="-1137" b="-985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491630"/>
            <a:ext cx="6362700" cy="609600"/>
          </a:xfrm>
          <a:prstGeom prst="rect">
            <a:avLst/>
          </a:prstGeom>
        </p:spPr>
      </p:pic>
    </p:spTree>
    <p:extLst>
      <p:ext uri="{BB962C8B-B14F-4D97-AF65-F5344CB8AC3E}">
        <p14:creationId xmlns:p14="http://schemas.microsoft.com/office/powerpoint/2010/main" val="90892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16216" y="3795886"/>
            <a:ext cx="2520280" cy="72008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in Jumps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PC is 32 bit but the address in Jumps is16 bit</a:t>
                </a:r>
              </a:p>
              <a:p>
                <a:endParaRPr lang="en-US" dirty="0"/>
              </a:p>
              <a:p>
                <a:endParaRPr lang="en-US" dirty="0"/>
              </a:p>
              <a:p>
                <a:endParaRPr lang="en-US" dirty="0"/>
              </a:p>
              <a:p>
                <a:pPr lvl="1"/>
                <a:endParaRPr lang="en-US" dirty="0"/>
              </a:p>
              <a:p>
                <a:pPr lvl="1"/>
                <a:endParaRPr lang="en-US" dirty="0"/>
              </a:p>
              <a:p>
                <a:pPr lvl="1"/>
                <a:endParaRPr lang="en-US" dirty="0"/>
              </a:p>
              <a:p>
                <a:pPr lvl="1"/>
                <a:endParaRPr lang="en-US" dirty="0"/>
              </a:p>
              <a:p>
                <a:pPr lvl="1"/>
                <a:r>
                  <a:rPr lang="en-US" dirty="0"/>
                  <a:t>Forces the program instruction count within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26</m:t>
                        </m:r>
                      </m:sup>
                    </m:sSup>
                  </m:oMath>
                </a14:m>
                <a:r>
                  <a:rPr lang="en-US" dirty="0"/>
                  <a:t>instructions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r>
                          <a:rPr lang="en-US" i="1">
                            <a:latin typeface="Cambria Math" panose="02040503050406030204" pitchFamily="18" charset="0"/>
                          </a:rPr>
                          <m:t>8</m:t>
                        </m:r>
                      </m:sup>
                    </m:sSup>
                  </m:oMath>
                </a14:m>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994" y="1131590"/>
            <a:ext cx="6154009" cy="1944216"/>
          </a:xfrm>
          <a:prstGeom prst="rect">
            <a:avLst/>
          </a:prstGeom>
        </p:spPr>
      </p:pic>
      <p:sp>
        <p:nvSpPr>
          <p:cNvPr id="5" name="TextBox 4"/>
          <p:cNvSpPr txBox="1"/>
          <p:nvPr/>
        </p:nvSpPr>
        <p:spPr>
          <a:xfrm>
            <a:off x="1384877" y="3137976"/>
            <a:ext cx="1008112" cy="369332"/>
          </a:xfrm>
          <a:prstGeom prst="rect">
            <a:avLst/>
          </a:prstGeom>
          <a:noFill/>
        </p:spPr>
        <p:txBody>
          <a:bodyPr wrap="square" rtlCol="0">
            <a:spAutoFit/>
          </a:bodyPr>
          <a:lstStyle/>
          <a:p>
            <a:pPr algn="ctr"/>
            <a:r>
              <a:rPr lang="en-US" dirty="0" err="1">
                <a:latin typeface="Baskerville Old Face" pitchFamily="18" charset="0"/>
              </a:rPr>
              <a:t>opcode</a:t>
            </a:r>
            <a:endParaRPr lang="en-US" dirty="0">
              <a:latin typeface="Baskerville Old Face" pitchFamily="18" charset="0"/>
            </a:endParaRPr>
          </a:p>
        </p:txBody>
      </p:sp>
      <p:sp>
        <p:nvSpPr>
          <p:cNvPr id="6" name="TextBox 5"/>
          <p:cNvSpPr txBox="1"/>
          <p:nvPr/>
        </p:nvSpPr>
        <p:spPr>
          <a:xfrm>
            <a:off x="3923928" y="3181887"/>
            <a:ext cx="2232248" cy="369332"/>
          </a:xfrm>
          <a:prstGeom prst="rect">
            <a:avLst/>
          </a:prstGeom>
          <a:noFill/>
        </p:spPr>
        <p:txBody>
          <a:bodyPr wrap="square" rtlCol="0">
            <a:spAutoFit/>
          </a:bodyPr>
          <a:lstStyle/>
          <a:p>
            <a:pPr algn="ctr"/>
            <a:r>
              <a:rPr lang="en-US" dirty="0">
                <a:latin typeface="Baskerville Old Face" pitchFamily="18" charset="0"/>
              </a:rPr>
              <a:t>Jumping Address</a:t>
            </a:r>
          </a:p>
        </p:txBody>
      </p:sp>
    </p:spTree>
    <p:extLst>
      <p:ext uri="{BB962C8B-B14F-4D97-AF65-F5344CB8AC3E}">
        <p14:creationId xmlns:p14="http://schemas.microsoft.com/office/powerpoint/2010/main" val="36180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16216" y="3795886"/>
            <a:ext cx="2520280" cy="72008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Addressing in Jumps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PC is 32 bit but the address in Jumps is16 bit</a:t>
                </a:r>
              </a:p>
              <a:p>
                <a:endParaRPr lang="en-US" dirty="0"/>
              </a:p>
              <a:p>
                <a:endParaRPr lang="en-US" dirty="0"/>
              </a:p>
              <a:p>
                <a:endParaRPr lang="en-US" dirty="0"/>
              </a:p>
              <a:p>
                <a:pPr lvl="1"/>
                <a:r>
                  <a:rPr lang="en-US" dirty="0"/>
                  <a:t>Forces the program instruction count within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26</m:t>
                        </m:r>
                      </m:sup>
                    </m:sSup>
                  </m:oMath>
                </a14:m>
                <a:r>
                  <a:rPr lang="en-US" dirty="0"/>
                  <a:t>instructions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r>
                          <a:rPr lang="en-US" i="1">
                            <a:latin typeface="Cambria Math" panose="02040503050406030204" pitchFamily="18" charset="0"/>
                          </a:rPr>
                          <m:t>8</m:t>
                        </m:r>
                      </m:sup>
                    </m:sSup>
                  </m:oMath>
                </a14:m>
                <a:r>
                  <a:rPr lang="en-US" dirty="0"/>
                  <a:t>) </a:t>
                </a:r>
              </a:p>
              <a:p>
                <a:endParaRPr lang="en-US" dirty="0"/>
              </a:p>
              <a:p>
                <a:r>
                  <a:rPr lang="en-US" dirty="0"/>
                  <a:t>Replaces the 28 rightmost byte of PC</a:t>
                </a:r>
              </a:p>
              <a:p>
                <a:pPr lvl="1"/>
                <a:r>
                  <a:rPr lang="en-US" dirty="0"/>
                  <a:t>Known as </a:t>
                </a:r>
                <a:r>
                  <a:rPr lang="en-US" dirty="0" err="1"/>
                  <a:t>pseudodirect</a:t>
                </a:r>
                <a:r>
                  <a:rPr lang="en-US" dirty="0"/>
                  <a:t> addressing</a:t>
                </a:r>
              </a:p>
              <a:p>
                <a:pPr lvl="1"/>
                <a:r>
                  <a:rPr lang="en-US" dirty="0"/>
                  <a:t>A program is not placed across an address boundary of 256 MB</a:t>
                </a:r>
              </a:p>
              <a:p>
                <a:pPr lvl="1"/>
                <a:r>
                  <a:rPr lang="en-US" dirty="0"/>
                  <a:t>Otherwise, a jump must be replaced by a jump register instruction preceded</a:t>
                </a:r>
                <a:br>
                  <a:rPr lang="en-US" dirty="0"/>
                </a:br>
                <a:r>
                  <a:rPr lang="en-US" dirty="0"/>
                  <a:t>by other instructions to load the full 32-bit address into a register </a:t>
                </a:r>
                <a:br>
                  <a:rPr lang="en-US" dirty="0"/>
                </a:b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b="-626"/>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994" y="1131590"/>
            <a:ext cx="6154009" cy="720080"/>
          </a:xfrm>
          <a:prstGeom prst="rect">
            <a:avLst/>
          </a:prstGeom>
        </p:spPr>
      </p:pic>
      <p:sp>
        <p:nvSpPr>
          <p:cNvPr id="5" name="TextBox 4"/>
          <p:cNvSpPr txBox="1"/>
          <p:nvPr/>
        </p:nvSpPr>
        <p:spPr>
          <a:xfrm>
            <a:off x="1547664" y="1772601"/>
            <a:ext cx="1008112" cy="369332"/>
          </a:xfrm>
          <a:prstGeom prst="rect">
            <a:avLst/>
          </a:prstGeom>
          <a:noFill/>
        </p:spPr>
        <p:txBody>
          <a:bodyPr wrap="square" rtlCol="0">
            <a:spAutoFit/>
          </a:bodyPr>
          <a:lstStyle/>
          <a:p>
            <a:pPr algn="ctr"/>
            <a:r>
              <a:rPr lang="en-US" dirty="0" err="1">
                <a:latin typeface="Baskerville Old Face" pitchFamily="18" charset="0"/>
              </a:rPr>
              <a:t>opcode</a:t>
            </a:r>
            <a:endParaRPr lang="en-US" dirty="0">
              <a:latin typeface="Baskerville Old Face" pitchFamily="18" charset="0"/>
            </a:endParaRPr>
          </a:p>
        </p:txBody>
      </p:sp>
      <p:sp>
        <p:nvSpPr>
          <p:cNvPr id="6" name="TextBox 5"/>
          <p:cNvSpPr txBox="1"/>
          <p:nvPr/>
        </p:nvSpPr>
        <p:spPr>
          <a:xfrm>
            <a:off x="3995936" y="1786964"/>
            <a:ext cx="2232248" cy="369332"/>
          </a:xfrm>
          <a:prstGeom prst="rect">
            <a:avLst/>
          </a:prstGeom>
          <a:noFill/>
        </p:spPr>
        <p:txBody>
          <a:bodyPr wrap="square" rtlCol="0">
            <a:spAutoFit/>
          </a:bodyPr>
          <a:lstStyle/>
          <a:p>
            <a:pPr algn="ctr"/>
            <a:r>
              <a:rPr lang="en-US" dirty="0">
                <a:latin typeface="Baskerville Old Face" pitchFamily="18" charset="0"/>
              </a:rPr>
              <a:t>Jumping Address</a:t>
            </a:r>
          </a:p>
        </p:txBody>
      </p:sp>
    </p:spTree>
    <p:extLst>
      <p:ext uri="{BB962C8B-B14F-4D97-AF65-F5344CB8AC3E}">
        <p14:creationId xmlns:p14="http://schemas.microsoft.com/office/powerpoint/2010/main" val="188280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E902-C446-E213-90A4-3EFD972B33C4}"/>
              </a:ext>
            </a:extLst>
          </p:cNvPr>
          <p:cNvSpPr>
            <a:spLocks noGrp="1"/>
          </p:cNvSpPr>
          <p:nvPr>
            <p:ph type="title"/>
          </p:nvPr>
        </p:nvSpPr>
        <p:spPr/>
        <p:txBody>
          <a:bodyPr/>
          <a:lstStyle/>
          <a:p>
            <a:r>
              <a:rPr lang="en-US" dirty="0"/>
              <a:t>Food for Thought</a:t>
            </a:r>
          </a:p>
        </p:txBody>
      </p:sp>
      <p:sp>
        <p:nvSpPr>
          <p:cNvPr id="3" name="Content Placeholder 2">
            <a:extLst>
              <a:ext uri="{FF2B5EF4-FFF2-40B4-BE49-F238E27FC236}">
                <a16:creationId xmlns:a16="http://schemas.microsoft.com/office/drawing/2014/main" id="{677A7B56-A787-8E14-C8FD-0A3C1A1ADC30}"/>
              </a:ext>
            </a:extLst>
          </p:cNvPr>
          <p:cNvSpPr>
            <a:spLocks noGrp="1"/>
          </p:cNvSpPr>
          <p:nvPr>
            <p:ph idx="1"/>
          </p:nvPr>
        </p:nvSpPr>
        <p:spPr/>
        <p:txBody>
          <a:bodyPr/>
          <a:lstStyle/>
          <a:p>
            <a:r>
              <a:rPr lang="en-US" dirty="0"/>
              <a:t>Can you reverse engineer a binary?</a:t>
            </a:r>
          </a:p>
          <a:p>
            <a:r>
              <a:rPr lang="en-US" dirty="0"/>
              <a:t>Is your IP secured?</a:t>
            </a:r>
          </a:p>
        </p:txBody>
      </p:sp>
    </p:spTree>
    <p:extLst>
      <p:ext uri="{BB962C8B-B14F-4D97-AF65-F5344CB8AC3E}">
        <p14:creationId xmlns:p14="http://schemas.microsoft.com/office/powerpoint/2010/main" val="1960737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DCCF122E-8724-18F4-A093-A9A4243D248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2 — Instructions: Language of the Computer — </a:t>
            </a:r>
            <a:fld id="{B5846020-450F-43E4-9BB1-2EC39D02AEB0}" type="slidenum">
              <a:rPr lang="en-AU" altLang="en-US"/>
              <a:pPr/>
              <a:t>54</a:t>
            </a:fld>
            <a:endParaRPr lang="en-AU" altLang="en-US"/>
          </a:p>
        </p:txBody>
      </p:sp>
      <p:sp>
        <p:nvSpPr>
          <p:cNvPr id="58371" name="Rectangle 2">
            <a:extLst>
              <a:ext uri="{FF2B5EF4-FFF2-40B4-BE49-F238E27FC236}">
                <a16:creationId xmlns:a16="http://schemas.microsoft.com/office/drawing/2014/main" id="{9ABFD3F9-0B99-0BB1-B9AB-B739E8CDDADA}"/>
              </a:ext>
            </a:extLst>
          </p:cNvPr>
          <p:cNvSpPr>
            <a:spLocks noGrp="1" noChangeArrowheads="1"/>
          </p:cNvSpPr>
          <p:nvPr>
            <p:ph type="title"/>
          </p:nvPr>
        </p:nvSpPr>
        <p:spPr/>
        <p:txBody>
          <a:bodyPr/>
          <a:lstStyle/>
          <a:p>
            <a:pPr eaLnBrk="1" hangingPunct="1"/>
            <a:r>
              <a:rPr lang="en-US" altLang="en-US"/>
              <a:t>Jump Addressing</a:t>
            </a:r>
            <a:endParaRPr lang="en-AU" altLang="en-US"/>
          </a:p>
        </p:txBody>
      </p:sp>
      <p:sp>
        <p:nvSpPr>
          <p:cNvPr id="58372" name="Rectangle 3">
            <a:extLst>
              <a:ext uri="{FF2B5EF4-FFF2-40B4-BE49-F238E27FC236}">
                <a16:creationId xmlns:a16="http://schemas.microsoft.com/office/drawing/2014/main" id="{A94B54A8-C7D2-4DFC-5963-CD6C4E77BB2F}"/>
              </a:ext>
            </a:extLst>
          </p:cNvPr>
          <p:cNvSpPr>
            <a:spLocks noGrp="1" noChangeArrowheads="1"/>
          </p:cNvSpPr>
          <p:nvPr>
            <p:ph type="body" idx="1"/>
          </p:nvPr>
        </p:nvSpPr>
        <p:spPr>
          <a:xfrm>
            <a:off x="1656160" y="844154"/>
            <a:ext cx="6203156" cy="1382315"/>
          </a:xfrm>
        </p:spPr>
        <p:txBody>
          <a:bodyPr/>
          <a:lstStyle/>
          <a:p>
            <a:pPr eaLnBrk="1" hangingPunct="1"/>
            <a:r>
              <a:rPr lang="en-US" altLang="en-US"/>
              <a:t>Jump (</a:t>
            </a:r>
            <a:r>
              <a:rPr lang="en-US" altLang="en-US">
                <a:latin typeface="Lucida Console" panose="020B0609040504020204" pitchFamily="49" charset="0"/>
              </a:rPr>
              <a:t>j</a:t>
            </a:r>
            <a:r>
              <a:rPr lang="en-US" altLang="en-US"/>
              <a:t> and </a:t>
            </a:r>
            <a:r>
              <a:rPr lang="en-US" altLang="en-US">
                <a:latin typeface="Lucida Console" panose="020B0609040504020204" pitchFamily="49" charset="0"/>
              </a:rPr>
              <a:t>jal</a:t>
            </a:r>
            <a:r>
              <a:rPr lang="en-US" altLang="en-US"/>
              <a:t>) targets could be anywhere in text segment</a:t>
            </a:r>
          </a:p>
          <a:p>
            <a:pPr lvl="1" eaLnBrk="1" hangingPunct="1"/>
            <a:r>
              <a:rPr lang="en-US" altLang="en-US"/>
              <a:t>Encode full address in instruction</a:t>
            </a:r>
            <a:endParaRPr lang="en-AU" altLang="en-US"/>
          </a:p>
        </p:txBody>
      </p:sp>
      <p:grpSp>
        <p:nvGrpSpPr>
          <p:cNvPr id="58373" name="Group 4">
            <a:extLst>
              <a:ext uri="{FF2B5EF4-FFF2-40B4-BE49-F238E27FC236}">
                <a16:creationId xmlns:a16="http://schemas.microsoft.com/office/drawing/2014/main" id="{7187B5EC-20BC-EE88-412F-0F8A720911B7}"/>
              </a:ext>
            </a:extLst>
          </p:cNvPr>
          <p:cNvGrpSpPr>
            <a:grpSpLocks/>
          </p:cNvGrpSpPr>
          <p:nvPr/>
        </p:nvGrpSpPr>
        <p:grpSpPr bwMode="auto">
          <a:xfrm>
            <a:off x="2195513" y="2374106"/>
            <a:ext cx="5185172" cy="604838"/>
            <a:chOff x="884" y="2356"/>
            <a:chExt cx="4355" cy="508"/>
          </a:xfrm>
        </p:grpSpPr>
        <p:sp>
          <p:nvSpPr>
            <p:cNvPr id="58375" name="Text Box 5">
              <a:extLst>
                <a:ext uri="{FF2B5EF4-FFF2-40B4-BE49-F238E27FC236}">
                  <a16:creationId xmlns:a16="http://schemas.microsoft.com/office/drawing/2014/main" id="{49543AD0-276C-F5FC-1C7D-9F3708BBCE48}"/>
                </a:ext>
              </a:extLst>
            </p:cNvPr>
            <p:cNvSpPr txBox="1">
              <a:spLocks noChangeArrowheads="1"/>
            </p:cNvSpPr>
            <p:nvPr/>
          </p:nvSpPr>
          <p:spPr bwMode="auto">
            <a:xfrm>
              <a:off x="884" y="2356"/>
              <a:ext cx="817" cy="2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500"/>
                <a:t>op</a:t>
              </a:r>
              <a:endParaRPr lang="en-AU" altLang="en-US" sz="1500"/>
            </a:p>
          </p:txBody>
        </p:sp>
        <p:sp>
          <p:nvSpPr>
            <p:cNvPr id="58376" name="Text Box 6">
              <a:extLst>
                <a:ext uri="{FF2B5EF4-FFF2-40B4-BE49-F238E27FC236}">
                  <a16:creationId xmlns:a16="http://schemas.microsoft.com/office/drawing/2014/main" id="{E472A88D-3CBB-F3A1-D311-86808D7C55D9}"/>
                </a:ext>
              </a:extLst>
            </p:cNvPr>
            <p:cNvSpPr txBox="1">
              <a:spLocks noChangeArrowheads="1"/>
            </p:cNvSpPr>
            <p:nvPr/>
          </p:nvSpPr>
          <p:spPr bwMode="auto">
            <a:xfrm>
              <a:off x="1701" y="2356"/>
              <a:ext cx="3538" cy="2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500"/>
                <a:t>address</a:t>
              </a:r>
              <a:endParaRPr lang="en-AU" altLang="en-US" sz="1500"/>
            </a:p>
          </p:txBody>
        </p:sp>
        <p:sp>
          <p:nvSpPr>
            <p:cNvPr id="58377" name="Text Box 7">
              <a:extLst>
                <a:ext uri="{FF2B5EF4-FFF2-40B4-BE49-F238E27FC236}">
                  <a16:creationId xmlns:a16="http://schemas.microsoft.com/office/drawing/2014/main" id="{0A7FABB3-5CFE-4E1C-66C5-7EDB31C62484}"/>
                </a:ext>
              </a:extLst>
            </p:cNvPr>
            <p:cNvSpPr txBox="1">
              <a:spLocks noChangeArrowheads="1"/>
            </p:cNvSpPr>
            <p:nvPr/>
          </p:nvSpPr>
          <p:spPr bwMode="auto">
            <a:xfrm>
              <a:off x="1046" y="2631"/>
              <a:ext cx="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t>6 bits</a:t>
              </a:r>
              <a:endParaRPr lang="en-AU" altLang="en-US" sz="1200"/>
            </a:p>
          </p:txBody>
        </p:sp>
        <p:sp>
          <p:nvSpPr>
            <p:cNvPr id="58378" name="Text Box 8">
              <a:extLst>
                <a:ext uri="{FF2B5EF4-FFF2-40B4-BE49-F238E27FC236}">
                  <a16:creationId xmlns:a16="http://schemas.microsoft.com/office/drawing/2014/main" id="{924CC521-9B98-13F6-8BA2-A394B82A3B77}"/>
                </a:ext>
              </a:extLst>
            </p:cNvPr>
            <p:cNvSpPr txBox="1">
              <a:spLocks noChangeArrowheads="1"/>
            </p:cNvSpPr>
            <p:nvPr/>
          </p:nvSpPr>
          <p:spPr bwMode="auto">
            <a:xfrm>
              <a:off x="3223" y="2617"/>
              <a:ext cx="5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a:t>26 bits</a:t>
              </a:r>
              <a:endParaRPr lang="en-AU" altLang="en-US" sz="1200"/>
            </a:p>
          </p:txBody>
        </p:sp>
      </p:grpSp>
      <p:sp>
        <p:nvSpPr>
          <p:cNvPr id="58374" name="Rectangle 9">
            <a:extLst>
              <a:ext uri="{FF2B5EF4-FFF2-40B4-BE49-F238E27FC236}">
                <a16:creationId xmlns:a16="http://schemas.microsoft.com/office/drawing/2014/main" id="{EEB65181-8B65-0EA1-C4BA-23A4BAB06D87}"/>
              </a:ext>
            </a:extLst>
          </p:cNvPr>
          <p:cNvSpPr>
            <a:spLocks noChangeArrowheads="1"/>
          </p:cNvSpPr>
          <p:nvPr/>
        </p:nvSpPr>
        <p:spPr bwMode="auto">
          <a:xfrm>
            <a:off x="1656160" y="3057525"/>
            <a:ext cx="58293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2400"/>
              <a:t>(Pseudo)Direct jump addressing</a:t>
            </a:r>
          </a:p>
          <a:p>
            <a:pPr lvl="1" eaLnBrk="1" hangingPunct="1">
              <a:spcBef>
                <a:spcPct val="20000"/>
              </a:spcBef>
              <a:buClr>
                <a:schemeClr val="hlink"/>
              </a:buClr>
              <a:buSzPct val="55000"/>
              <a:buFont typeface="Wingdings" panose="05000000000000000000" pitchFamily="2" charset="2"/>
              <a:buChar char="n"/>
            </a:pPr>
            <a:r>
              <a:rPr lang="en-US" altLang="en-US" sz="2100"/>
              <a:t>Target address = PC</a:t>
            </a:r>
            <a:r>
              <a:rPr lang="en-US" altLang="en-US" sz="2100" baseline="-25000"/>
              <a:t>31…28</a:t>
            </a:r>
            <a:r>
              <a:rPr lang="en-US" altLang="en-US" sz="2100"/>
              <a:t> : (address × 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300E8373-A044-127C-E12B-6DD0B41BC629}"/>
              </a:ext>
            </a:extLst>
          </p:cNvPr>
          <p:cNvSpPr>
            <a:spLocks noGrp="1" noChangeArrowheads="1"/>
          </p:cNvSpPr>
          <p:nvPr>
            <p:ph type="title"/>
          </p:nvPr>
        </p:nvSpPr>
        <p:spPr/>
        <p:txBody>
          <a:bodyPr/>
          <a:lstStyle/>
          <a:p>
            <a:pPr eaLnBrk="1" hangingPunct="1"/>
            <a:r>
              <a:rPr lang="en-US" altLang="en-US"/>
              <a:t>Target Addressing Example</a:t>
            </a:r>
            <a:endParaRPr lang="en-AU" altLang="en-US"/>
          </a:p>
        </p:txBody>
      </p:sp>
      <p:sp>
        <p:nvSpPr>
          <p:cNvPr id="59396" name="Rectangle 3">
            <a:extLst>
              <a:ext uri="{FF2B5EF4-FFF2-40B4-BE49-F238E27FC236}">
                <a16:creationId xmlns:a16="http://schemas.microsoft.com/office/drawing/2014/main" id="{F6A5572C-724A-6149-FC60-EB29B3E84F4B}"/>
              </a:ext>
            </a:extLst>
          </p:cNvPr>
          <p:cNvSpPr>
            <a:spLocks noGrp="1" noChangeArrowheads="1"/>
          </p:cNvSpPr>
          <p:nvPr>
            <p:ph type="body" idx="1"/>
          </p:nvPr>
        </p:nvSpPr>
        <p:spPr>
          <a:xfrm>
            <a:off x="1656160" y="844154"/>
            <a:ext cx="6203156" cy="921544"/>
          </a:xfrm>
        </p:spPr>
        <p:txBody>
          <a:bodyPr/>
          <a:lstStyle/>
          <a:p>
            <a:pPr eaLnBrk="1" hangingPunct="1"/>
            <a:r>
              <a:rPr lang="en-US" altLang="en-US"/>
              <a:t>Loop code from earlier example</a:t>
            </a:r>
          </a:p>
          <a:p>
            <a:pPr lvl="1" eaLnBrk="1" hangingPunct="1"/>
            <a:r>
              <a:rPr lang="en-US" altLang="en-US"/>
              <a:t>Assume Loop at location 80000</a:t>
            </a:r>
            <a:endParaRPr lang="en-AU" altLang="en-US" sz="1500">
              <a:solidFill>
                <a:schemeClr val="folHlink"/>
              </a:solidFill>
              <a:latin typeface="Lucida Console" panose="020B0609040504020204" pitchFamily="49" charset="0"/>
            </a:endParaRPr>
          </a:p>
        </p:txBody>
      </p:sp>
      <p:graphicFrame>
        <p:nvGraphicFramePr>
          <p:cNvPr id="332877" name="Group 77">
            <a:extLst>
              <a:ext uri="{FF2B5EF4-FFF2-40B4-BE49-F238E27FC236}">
                <a16:creationId xmlns:a16="http://schemas.microsoft.com/office/drawing/2014/main" id="{5A455924-F81F-33C1-2A23-8E7690DD3B5A}"/>
              </a:ext>
            </a:extLst>
          </p:cNvPr>
          <p:cNvGraphicFramePr>
            <a:graphicFrameLocks noGrp="1"/>
          </p:cNvGraphicFramePr>
          <p:nvPr>
            <p:extLst>
              <p:ext uri="{D42A27DB-BD31-4B8C-83A1-F6EECF244321}">
                <p14:modId xmlns:p14="http://schemas.microsoft.com/office/powerpoint/2010/main" val="1100839039"/>
              </p:ext>
            </p:extLst>
          </p:nvPr>
        </p:nvGraphicFramePr>
        <p:xfrm>
          <a:off x="1656160" y="2031207"/>
          <a:ext cx="6151958" cy="2214562"/>
        </p:xfrm>
        <a:graphic>
          <a:graphicData uri="http://schemas.openxmlformats.org/drawingml/2006/table">
            <a:tbl>
              <a:tblPr/>
              <a:tblGrid>
                <a:gridCol w="2753915">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458391">
                  <a:extLst>
                    <a:ext uri="{9D8B030D-6E8A-4147-A177-3AD203B41FA5}">
                      <a16:colId xmlns:a16="http://schemas.microsoft.com/office/drawing/2014/main" val="20002"/>
                    </a:ext>
                  </a:extLst>
                </a:gridCol>
                <a:gridCol w="458390">
                  <a:extLst>
                    <a:ext uri="{9D8B030D-6E8A-4147-A177-3AD203B41FA5}">
                      <a16:colId xmlns:a16="http://schemas.microsoft.com/office/drawing/2014/main" val="20003"/>
                    </a:ext>
                  </a:extLst>
                </a:gridCol>
                <a:gridCol w="458391">
                  <a:extLst>
                    <a:ext uri="{9D8B030D-6E8A-4147-A177-3AD203B41FA5}">
                      <a16:colId xmlns:a16="http://schemas.microsoft.com/office/drawing/2014/main" val="20004"/>
                    </a:ext>
                  </a:extLst>
                </a:gridCol>
                <a:gridCol w="458390">
                  <a:extLst>
                    <a:ext uri="{9D8B030D-6E8A-4147-A177-3AD203B41FA5}">
                      <a16:colId xmlns:a16="http://schemas.microsoft.com/office/drawing/2014/main" val="20005"/>
                    </a:ext>
                  </a:extLst>
                </a:gridCol>
                <a:gridCol w="458391">
                  <a:extLst>
                    <a:ext uri="{9D8B030D-6E8A-4147-A177-3AD203B41FA5}">
                      <a16:colId xmlns:a16="http://schemas.microsoft.com/office/drawing/2014/main" val="20006"/>
                    </a:ext>
                  </a:extLst>
                </a:gridCol>
                <a:gridCol w="458390">
                  <a:extLst>
                    <a:ext uri="{9D8B030D-6E8A-4147-A177-3AD203B41FA5}">
                      <a16:colId xmlns:a16="http://schemas.microsoft.com/office/drawing/2014/main" val="20007"/>
                    </a:ext>
                  </a:extLst>
                </a:gridCol>
              </a:tblGrid>
              <a:tr h="31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Loop: sll  $t1, $s3, 2</a:t>
                      </a:r>
                      <a:endParaRPr kumimoji="0" lang="en-AU" sz="1400" b="0" i="0" u="none" strike="noStrike" cap="none" normalizeH="0" baseline="0">
                        <a:ln>
                          <a:noFill/>
                        </a:ln>
                        <a:solidFill>
                          <a:schemeClr val="tx1"/>
                        </a:solidFill>
                        <a:effectLst/>
                        <a:latin typeface="Lucida Console"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80000</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19</a:t>
                      </a:r>
                      <a:endParaRPr kumimoji="0" lang="en-AU" sz="14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9</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4</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5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add  $t1, $t1, $s6</a:t>
                      </a:r>
                      <a:endParaRPr kumimoji="0" lang="en-AU" sz="1400" b="0" i="0" u="none" strike="noStrike" cap="none" normalizeH="0" baseline="0" dirty="0">
                        <a:ln>
                          <a:noFill/>
                        </a:ln>
                        <a:solidFill>
                          <a:schemeClr val="tx1"/>
                        </a:solidFill>
                        <a:effectLst/>
                        <a:latin typeface="Lucida Console"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80004</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9</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22</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9</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32</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      lw   $t0, 0($t1)</a:t>
                      </a:r>
                      <a:endParaRPr kumimoji="0" lang="en-AU" sz="1400" b="0" i="0" u="none" strike="noStrike" cap="none" normalizeH="0" baseline="0">
                        <a:ln>
                          <a:noFill/>
                        </a:ln>
                        <a:solidFill>
                          <a:schemeClr val="tx1"/>
                        </a:solidFill>
                        <a:effectLst/>
                        <a:latin typeface="Lucida Console"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80008</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35</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9</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1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bne</a:t>
                      </a:r>
                      <a:r>
                        <a:rPr kumimoji="0" lang="en-US" sz="1400" b="0" i="0" u="none" strike="noStrike" cap="none" normalizeH="0" baseline="0" dirty="0">
                          <a:ln>
                            <a:noFill/>
                          </a:ln>
                          <a:solidFill>
                            <a:schemeClr val="tx1"/>
                          </a:solidFill>
                          <a:effectLst/>
                          <a:latin typeface="Lucida Console" pitchFamily="49" charset="0"/>
                        </a:rPr>
                        <a:t>  $t0, $s5,Exit</a:t>
                      </a:r>
                      <a:endParaRPr kumimoji="0" lang="en-AU" sz="1400" b="0" i="0" u="none" strike="noStrike" cap="none" normalizeH="0" baseline="0" dirty="0">
                        <a:ln>
                          <a:noFill/>
                        </a:ln>
                        <a:solidFill>
                          <a:schemeClr val="tx1"/>
                        </a:solidFill>
                        <a:effectLst/>
                        <a:latin typeface="Lucida Console"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80012</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5</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21</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1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      addi $s3, $s3, 1</a:t>
                      </a:r>
                      <a:endParaRPr kumimoji="0" lang="en-AU" sz="1400" b="0" i="0" u="none" strike="noStrike" cap="none" normalizeH="0" baseline="0">
                        <a:ln>
                          <a:noFill/>
                        </a:ln>
                        <a:solidFill>
                          <a:schemeClr val="tx1"/>
                        </a:solidFill>
                        <a:effectLst/>
                        <a:latin typeface="Lucida Console"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80016</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19</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19</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155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      j    Loop</a:t>
                      </a:r>
                      <a:endParaRPr kumimoji="0" lang="en-AU" sz="1400" b="0" i="0" u="none" strike="noStrike" cap="none" normalizeH="0" baseline="0">
                        <a:ln>
                          <a:noFill/>
                        </a:ln>
                        <a:solidFill>
                          <a:schemeClr val="tx1"/>
                        </a:solidFill>
                        <a:effectLst/>
                        <a:latin typeface="Lucida Console"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80020</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20000</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1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Lucida Console" pitchFamily="49" charset="0"/>
                        </a:rPr>
                        <a:t>Exit: …</a:t>
                      </a:r>
                      <a:endParaRPr kumimoji="0" lang="en-AU" sz="1400" b="0" i="0" u="none" strike="noStrike" cap="none" normalizeH="0" baseline="0">
                        <a:ln>
                          <a:noFill/>
                        </a:ln>
                        <a:solidFill>
                          <a:schemeClr val="tx1"/>
                        </a:solidFill>
                        <a:effectLst/>
                        <a:latin typeface="Lucida Console" pitchFamily="49"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80024</a:t>
                      </a:r>
                      <a:endParaRPr kumimoji="0" lang="en-AU" sz="1400" b="0" i="0" u="none" strike="noStrike" cap="none" normalizeH="0" baseline="0">
                        <a:ln>
                          <a:noFill/>
                        </a:ln>
                        <a:solidFill>
                          <a:schemeClr val="tx1"/>
                        </a:solidFill>
                        <a:effectLst/>
                        <a:latin typeface="Arial"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400" b="0" i="0" u="none" strike="noStrike" cap="none" normalizeH="0" baseline="0" dirty="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59464" name="Line 71">
            <a:extLst>
              <a:ext uri="{FF2B5EF4-FFF2-40B4-BE49-F238E27FC236}">
                <a16:creationId xmlns:a16="http://schemas.microsoft.com/office/drawing/2014/main" id="{3A235BC2-AEB0-F7AB-073F-ECAD8A7E82A2}"/>
              </a:ext>
            </a:extLst>
          </p:cNvPr>
          <p:cNvSpPr>
            <a:spLocks noChangeShapeType="1"/>
          </p:cNvSpPr>
          <p:nvPr/>
        </p:nvSpPr>
        <p:spPr bwMode="auto">
          <a:xfrm flipH="1" flipV="1">
            <a:off x="4895850" y="2247900"/>
            <a:ext cx="1512094" cy="1512094"/>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65" name="Line 72">
            <a:extLst>
              <a:ext uri="{FF2B5EF4-FFF2-40B4-BE49-F238E27FC236}">
                <a16:creationId xmlns:a16="http://schemas.microsoft.com/office/drawing/2014/main" id="{BA8112BC-CEA3-168D-D2BB-DA848D28F7AC}"/>
              </a:ext>
            </a:extLst>
          </p:cNvPr>
          <p:cNvSpPr>
            <a:spLocks noChangeShapeType="1"/>
          </p:cNvSpPr>
          <p:nvPr/>
        </p:nvSpPr>
        <p:spPr bwMode="auto">
          <a:xfrm flipH="1">
            <a:off x="4950619" y="3112294"/>
            <a:ext cx="2106216" cy="863204"/>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5AACAE51-01D7-9CAE-F693-0858E360053A}"/>
              </a:ext>
            </a:extLst>
          </p:cNvPr>
          <p:cNvSpPr>
            <a:spLocks noGrp="1" noChangeArrowheads="1"/>
          </p:cNvSpPr>
          <p:nvPr>
            <p:ph type="title"/>
          </p:nvPr>
        </p:nvSpPr>
        <p:spPr/>
        <p:txBody>
          <a:bodyPr/>
          <a:lstStyle/>
          <a:p>
            <a:pPr eaLnBrk="1" hangingPunct="1"/>
            <a:r>
              <a:rPr lang="en-AU" altLang="en-US"/>
              <a:t>Branching Far Away</a:t>
            </a:r>
          </a:p>
        </p:txBody>
      </p:sp>
      <p:sp>
        <p:nvSpPr>
          <p:cNvPr id="60420" name="Rectangle 3">
            <a:extLst>
              <a:ext uri="{FF2B5EF4-FFF2-40B4-BE49-F238E27FC236}">
                <a16:creationId xmlns:a16="http://schemas.microsoft.com/office/drawing/2014/main" id="{E375CD13-5E0B-C8BB-0E60-893742043218}"/>
              </a:ext>
            </a:extLst>
          </p:cNvPr>
          <p:cNvSpPr>
            <a:spLocks noGrp="1" noChangeArrowheads="1"/>
          </p:cNvSpPr>
          <p:nvPr>
            <p:ph type="body" idx="1"/>
          </p:nvPr>
        </p:nvSpPr>
        <p:spPr/>
        <p:txBody>
          <a:bodyPr/>
          <a:lstStyle/>
          <a:p>
            <a:pPr eaLnBrk="1" hangingPunct="1">
              <a:tabLst>
                <a:tab pos="1214438" algn="l"/>
              </a:tabLst>
            </a:pPr>
            <a:r>
              <a:rPr lang="en-AU" altLang="en-US"/>
              <a:t>If branch target is too far to encode with 16-bit offset, assembler rewrites the code</a:t>
            </a:r>
          </a:p>
          <a:p>
            <a:pPr eaLnBrk="1" hangingPunct="1">
              <a:tabLst>
                <a:tab pos="1214438" algn="l"/>
              </a:tabLst>
            </a:pPr>
            <a:r>
              <a:rPr lang="en-AU" altLang="en-US"/>
              <a:t>Example</a:t>
            </a:r>
          </a:p>
          <a:p>
            <a:pPr lvl="1" eaLnBrk="1" hangingPunct="1">
              <a:buNone/>
              <a:tabLst>
                <a:tab pos="1214438" algn="l"/>
              </a:tabLst>
            </a:pPr>
            <a:r>
              <a:rPr lang="en-AU" altLang="en-US">
                <a:latin typeface="Lucida Console" panose="020B0609040504020204" pitchFamily="49" charset="0"/>
              </a:rPr>
              <a:t>		beq $s0,$s1, L1</a:t>
            </a:r>
          </a:p>
          <a:p>
            <a:pPr lvl="1" eaLnBrk="1" hangingPunct="1">
              <a:buNone/>
              <a:tabLst>
                <a:tab pos="1214438" algn="l"/>
              </a:tabLst>
            </a:pPr>
            <a:r>
              <a:rPr lang="en-AU" altLang="en-US">
                <a:cs typeface="Arial" panose="020B0604020202020204" pitchFamily="34" charset="0"/>
              </a:rPr>
              <a:t>				↓</a:t>
            </a:r>
          </a:p>
          <a:p>
            <a:pPr lvl="1" eaLnBrk="1" hangingPunct="1">
              <a:buNone/>
              <a:tabLst>
                <a:tab pos="1214438" algn="l"/>
              </a:tabLst>
            </a:pPr>
            <a:r>
              <a:rPr lang="en-AU" altLang="en-US">
                <a:latin typeface="Lucida Console" panose="020B0609040504020204" pitchFamily="49" charset="0"/>
              </a:rPr>
              <a:t>		bne $s0,$s1, L2</a:t>
            </a:r>
            <a:br>
              <a:rPr lang="en-AU" altLang="en-US">
                <a:latin typeface="Lucida Console" panose="020B0609040504020204" pitchFamily="49" charset="0"/>
              </a:rPr>
            </a:br>
            <a:r>
              <a:rPr lang="en-AU" altLang="en-US">
                <a:latin typeface="Lucida Console" panose="020B0609040504020204" pitchFamily="49" charset="0"/>
              </a:rPr>
              <a:t>	j L1</a:t>
            </a:r>
            <a:br>
              <a:rPr lang="en-AU" altLang="en-US">
                <a:latin typeface="Lucida Console" panose="020B0609040504020204" pitchFamily="49" charset="0"/>
              </a:rPr>
            </a:br>
            <a:r>
              <a:rPr lang="en-AU" altLang="en-US">
                <a:latin typeface="Lucida Console" panose="020B0609040504020204" pitchFamily="49" charset="0"/>
              </a:rPr>
              <a:t>L2: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8DFD1152-2C41-90C0-19EE-436A19E64DEA}"/>
              </a:ext>
            </a:extLst>
          </p:cNvPr>
          <p:cNvSpPr>
            <a:spLocks noGrp="1" noChangeArrowheads="1"/>
          </p:cNvSpPr>
          <p:nvPr>
            <p:ph type="title"/>
          </p:nvPr>
        </p:nvSpPr>
        <p:spPr/>
        <p:txBody>
          <a:bodyPr/>
          <a:lstStyle/>
          <a:p>
            <a:pPr eaLnBrk="1" hangingPunct="1"/>
            <a:r>
              <a:rPr lang="en-US" altLang="en-US"/>
              <a:t>Addressing Mode Summary</a:t>
            </a:r>
            <a:endParaRPr lang="en-AU" altLang="en-US"/>
          </a:p>
        </p:txBody>
      </p:sp>
      <p:pic>
        <p:nvPicPr>
          <p:cNvPr id="61444" name="Picture 6" descr="f02-18-P374493">
            <a:extLst>
              <a:ext uri="{FF2B5EF4-FFF2-40B4-BE49-F238E27FC236}">
                <a16:creationId xmlns:a16="http://schemas.microsoft.com/office/drawing/2014/main" id="{28C64581-526F-3DE2-1B36-1E59B1096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4403" y="951310"/>
            <a:ext cx="3080147"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2686F5FB-E927-FE23-D59F-BE187333415F}"/>
              </a:ext>
            </a:extLst>
          </p:cNvPr>
          <p:cNvSpPr>
            <a:spLocks noGrp="1" noChangeArrowheads="1"/>
          </p:cNvSpPr>
          <p:nvPr>
            <p:ph type="title"/>
          </p:nvPr>
        </p:nvSpPr>
        <p:spPr/>
        <p:txBody>
          <a:bodyPr/>
          <a:lstStyle/>
          <a:p>
            <a:pPr eaLnBrk="1" hangingPunct="1"/>
            <a:r>
              <a:rPr lang="en-AU" altLang="en-US"/>
              <a:t>Synchronization</a:t>
            </a:r>
          </a:p>
        </p:txBody>
      </p:sp>
      <p:sp>
        <p:nvSpPr>
          <p:cNvPr id="62468" name="Rectangle 3">
            <a:extLst>
              <a:ext uri="{FF2B5EF4-FFF2-40B4-BE49-F238E27FC236}">
                <a16:creationId xmlns:a16="http://schemas.microsoft.com/office/drawing/2014/main" id="{1879AD4D-5152-217A-D436-67713E33C4ED}"/>
              </a:ext>
            </a:extLst>
          </p:cNvPr>
          <p:cNvSpPr>
            <a:spLocks noGrp="1" noChangeArrowheads="1"/>
          </p:cNvSpPr>
          <p:nvPr>
            <p:ph type="body" idx="1"/>
          </p:nvPr>
        </p:nvSpPr>
        <p:spPr/>
        <p:txBody>
          <a:bodyPr/>
          <a:lstStyle/>
          <a:p>
            <a:pPr eaLnBrk="1" hangingPunct="1"/>
            <a:r>
              <a:rPr lang="en-AU" altLang="en-US" sz="2100"/>
              <a:t>Two processors sharing an area of memory</a:t>
            </a:r>
          </a:p>
          <a:p>
            <a:pPr lvl="1" eaLnBrk="1" hangingPunct="1"/>
            <a:r>
              <a:rPr lang="en-AU" altLang="en-US"/>
              <a:t>P1 writes, then P2 reads</a:t>
            </a:r>
          </a:p>
          <a:p>
            <a:pPr lvl="1" eaLnBrk="1" hangingPunct="1"/>
            <a:r>
              <a:rPr lang="en-AU" altLang="en-US"/>
              <a:t>Data race if P1 and P2 don’t synchronize</a:t>
            </a:r>
          </a:p>
          <a:p>
            <a:pPr lvl="2" eaLnBrk="1" hangingPunct="1"/>
            <a:r>
              <a:rPr lang="en-AU" altLang="en-US" sz="1500"/>
              <a:t>Result depends of order of accesses</a:t>
            </a:r>
          </a:p>
          <a:p>
            <a:pPr eaLnBrk="1" hangingPunct="1"/>
            <a:r>
              <a:rPr lang="en-AU" altLang="en-US" sz="2100"/>
              <a:t>Hardware support required</a:t>
            </a:r>
          </a:p>
          <a:p>
            <a:pPr lvl="1" eaLnBrk="1" hangingPunct="1"/>
            <a:r>
              <a:rPr lang="en-AU" altLang="en-US"/>
              <a:t>Atomic read/write memory operation</a:t>
            </a:r>
          </a:p>
          <a:p>
            <a:pPr lvl="1" eaLnBrk="1" hangingPunct="1"/>
            <a:r>
              <a:rPr lang="en-AU" altLang="en-US"/>
              <a:t>No other access to the location allowed between the read and write</a:t>
            </a:r>
          </a:p>
          <a:p>
            <a:pPr eaLnBrk="1" hangingPunct="1"/>
            <a:r>
              <a:rPr lang="en-AU" altLang="en-US" sz="2100"/>
              <a:t>Could be a single instruction</a:t>
            </a:r>
          </a:p>
          <a:p>
            <a:pPr lvl="1" eaLnBrk="1" hangingPunct="1"/>
            <a:r>
              <a:rPr lang="en-AU" altLang="en-US"/>
              <a:t>E.g., atomic swap of register </a:t>
            </a:r>
            <a:r>
              <a:rPr lang="en-AU" altLang="en-US">
                <a:cs typeface="Arial" panose="020B0604020202020204" pitchFamily="34" charset="0"/>
              </a:rPr>
              <a:t>↔ memory</a:t>
            </a:r>
          </a:p>
          <a:p>
            <a:pPr lvl="1" eaLnBrk="1" hangingPunct="1"/>
            <a:r>
              <a:rPr lang="en-AU" altLang="en-US">
                <a:cs typeface="Arial" panose="020B0604020202020204" pitchFamily="34" charset="0"/>
              </a:rPr>
              <a:t>Or an atomic pair of instructions</a:t>
            </a:r>
          </a:p>
        </p:txBody>
      </p:sp>
      <p:sp>
        <p:nvSpPr>
          <p:cNvPr id="62469" name="Text Box 4">
            <a:extLst>
              <a:ext uri="{FF2B5EF4-FFF2-40B4-BE49-F238E27FC236}">
                <a16:creationId xmlns:a16="http://schemas.microsoft.com/office/drawing/2014/main" id="{E47188A2-C65A-388A-5EE7-BBC0519DA9F4}"/>
              </a:ext>
            </a:extLst>
          </p:cNvPr>
          <p:cNvSpPr txBox="1">
            <a:spLocks noChangeArrowheads="1"/>
          </p:cNvSpPr>
          <p:nvPr/>
        </p:nvSpPr>
        <p:spPr bwMode="auto">
          <a:xfrm rot="5400000">
            <a:off x="5163610" y="1827490"/>
            <a:ext cx="5399748"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§2.11 Parallelism and Instructions: Synchronization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F1CC39B9-5069-5251-C75D-82C6CD983CE0}"/>
              </a:ext>
            </a:extLst>
          </p:cNvPr>
          <p:cNvSpPr>
            <a:spLocks noGrp="1" noChangeArrowheads="1"/>
          </p:cNvSpPr>
          <p:nvPr>
            <p:ph type="title"/>
          </p:nvPr>
        </p:nvSpPr>
        <p:spPr/>
        <p:txBody>
          <a:bodyPr/>
          <a:lstStyle/>
          <a:p>
            <a:pPr eaLnBrk="1" hangingPunct="1"/>
            <a:r>
              <a:rPr lang="en-AU" altLang="en-US"/>
              <a:t>Synchronization in MIPS </a:t>
            </a:r>
          </a:p>
        </p:txBody>
      </p:sp>
      <p:sp>
        <p:nvSpPr>
          <p:cNvPr id="63492" name="Rectangle 3">
            <a:extLst>
              <a:ext uri="{FF2B5EF4-FFF2-40B4-BE49-F238E27FC236}">
                <a16:creationId xmlns:a16="http://schemas.microsoft.com/office/drawing/2014/main" id="{12901403-5FBE-1A21-B97A-17056813F0C2}"/>
              </a:ext>
            </a:extLst>
          </p:cNvPr>
          <p:cNvSpPr>
            <a:spLocks noGrp="1" noChangeArrowheads="1"/>
          </p:cNvSpPr>
          <p:nvPr>
            <p:ph type="body" idx="1"/>
          </p:nvPr>
        </p:nvSpPr>
        <p:spPr/>
        <p:txBody>
          <a:bodyPr/>
          <a:lstStyle/>
          <a:p>
            <a:pPr eaLnBrk="1" hangingPunct="1">
              <a:lnSpc>
                <a:spcPct val="90000"/>
              </a:lnSpc>
            </a:pPr>
            <a:r>
              <a:rPr lang="en-AU" altLang="en-US" sz="2100"/>
              <a:t>Load linked: </a:t>
            </a:r>
            <a:r>
              <a:rPr lang="en-AU" altLang="en-US" sz="2100">
                <a:latin typeface="Lucida Console" panose="020B0609040504020204" pitchFamily="49" charset="0"/>
              </a:rPr>
              <a:t>ll </a:t>
            </a:r>
            <a:r>
              <a:rPr lang="en-US" altLang="en-US" sz="2100">
                <a:latin typeface="Lucida Console" panose="020B0609040504020204" pitchFamily="49" charset="0"/>
              </a:rPr>
              <a:t>rt, offset(rs)</a:t>
            </a:r>
          </a:p>
          <a:p>
            <a:pPr eaLnBrk="1" hangingPunct="1">
              <a:lnSpc>
                <a:spcPct val="90000"/>
              </a:lnSpc>
            </a:pPr>
            <a:r>
              <a:rPr lang="en-AU" altLang="en-US" sz="2100"/>
              <a:t>Store conditional: </a:t>
            </a:r>
            <a:r>
              <a:rPr lang="en-AU" altLang="en-US" sz="2100">
                <a:latin typeface="Lucida Console" panose="020B0609040504020204" pitchFamily="49" charset="0"/>
              </a:rPr>
              <a:t>sc rt, </a:t>
            </a:r>
            <a:r>
              <a:rPr lang="en-US" altLang="en-US" sz="2100">
                <a:latin typeface="Lucida Console" panose="020B0609040504020204" pitchFamily="49" charset="0"/>
              </a:rPr>
              <a:t>offset(rs)</a:t>
            </a:r>
          </a:p>
          <a:p>
            <a:pPr lvl="1" eaLnBrk="1" hangingPunct="1">
              <a:lnSpc>
                <a:spcPct val="90000"/>
              </a:lnSpc>
            </a:pPr>
            <a:r>
              <a:rPr lang="en-AU" altLang="en-US"/>
              <a:t>Succeeds if location not changed since the </a:t>
            </a:r>
            <a:r>
              <a:rPr lang="en-AU" altLang="en-US">
                <a:latin typeface="Lucida Console" panose="020B0609040504020204" pitchFamily="49" charset="0"/>
              </a:rPr>
              <a:t>ll</a:t>
            </a:r>
          </a:p>
          <a:p>
            <a:pPr lvl="2" eaLnBrk="1" hangingPunct="1">
              <a:lnSpc>
                <a:spcPct val="90000"/>
              </a:lnSpc>
            </a:pPr>
            <a:r>
              <a:rPr lang="en-AU" altLang="en-US" sz="1500"/>
              <a:t>Returns 1 in rt</a:t>
            </a:r>
          </a:p>
          <a:p>
            <a:pPr lvl="1" eaLnBrk="1" hangingPunct="1">
              <a:lnSpc>
                <a:spcPct val="90000"/>
              </a:lnSpc>
            </a:pPr>
            <a:r>
              <a:rPr lang="en-AU" altLang="en-US"/>
              <a:t>Fails if location is changed</a:t>
            </a:r>
          </a:p>
          <a:p>
            <a:pPr lvl="2" eaLnBrk="1" hangingPunct="1">
              <a:lnSpc>
                <a:spcPct val="90000"/>
              </a:lnSpc>
            </a:pPr>
            <a:r>
              <a:rPr lang="en-AU" altLang="en-US" sz="1500"/>
              <a:t>Returns 0 in rt</a:t>
            </a:r>
          </a:p>
          <a:p>
            <a:pPr eaLnBrk="1" hangingPunct="1">
              <a:lnSpc>
                <a:spcPct val="90000"/>
              </a:lnSpc>
            </a:pPr>
            <a:r>
              <a:rPr lang="en-AU" altLang="en-US" sz="2100"/>
              <a:t>Example: atomic swap (to test/set lock variable)</a:t>
            </a:r>
          </a:p>
          <a:p>
            <a:pPr lvl="1" eaLnBrk="1" hangingPunct="1">
              <a:lnSpc>
                <a:spcPct val="90000"/>
              </a:lnSpc>
              <a:buFont typeface="Wingdings" panose="05000000000000000000" pitchFamily="2" charset="2"/>
              <a:buNone/>
            </a:pPr>
            <a:r>
              <a:rPr lang="en-AU" altLang="en-US" sz="1650">
                <a:latin typeface="Lucida Console" panose="020B0609040504020204" pitchFamily="49" charset="0"/>
              </a:rPr>
              <a:t>try: add $t0,$zero,$s4 ;copy exchange value</a:t>
            </a:r>
          </a:p>
          <a:p>
            <a:pPr lvl="1" eaLnBrk="1" hangingPunct="1">
              <a:lnSpc>
                <a:spcPct val="90000"/>
              </a:lnSpc>
              <a:buFont typeface="Wingdings" panose="05000000000000000000" pitchFamily="2" charset="2"/>
              <a:buNone/>
            </a:pPr>
            <a:r>
              <a:rPr lang="en-AU" altLang="en-US" sz="1650">
                <a:latin typeface="Lucida Console" panose="020B0609040504020204" pitchFamily="49" charset="0"/>
              </a:rPr>
              <a:t>     ll  $t1,0($s1)    ;load linked</a:t>
            </a:r>
          </a:p>
          <a:p>
            <a:pPr lvl="1" eaLnBrk="1" hangingPunct="1">
              <a:lnSpc>
                <a:spcPct val="90000"/>
              </a:lnSpc>
              <a:buFont typeface="Wingdings" panose="05000000000000000000" pitchFamily="2" charset="2"/>
              <a:buNone/>
            </a:pPr>
            <a:r>
              <a:rPr lang="en-AU" altLang="en-US" sz="1650">
                <a:latin typeface="Lucida Console" panose="020B0609040504020204" pitchFamily="49" charset="0"/>
              </a:rPr>
              <a:t>     sc  $t0,0($s1)    ;store conditional</a:t>
            </a:r>
          </a:p>
          <a:p>
            <a:pPr lvl="1" eaLnBrk="1" hangingPunct="1">
              <a:lnSpc>
                <a:spcPct val="90000"/>
              </a:lnSpc>
              <a:buFont typeface="Wingdings" panose="05000000000000000000" pitchFamily="2" charset="2"/>
              <a:buNone/>
            </a:pPr>
            <a:r>
              <a:rPr lang="en-AU" altLang="en-US" sz="1650">
                <a:latin typeface="Lucida Console" panose="020B0609040504020204" pitchFamily="49" charset="0"/>
              </a:rPr>
              <a:t>     beq $t0,$zero,try ;branch store fails</a:t>
            </a:r>
          </a:p>
          <a:p>
            <a:pPr lvl="1" eaLnBrk="1" hangingPunct="1">
              <a:lnSpc>
                <a:spcPct val="90000"/>
              </a:lnSpc>
              <a:buFont typeface="Wingdings" panose="05000000000000000000" pitchFamily="2" charset="2"/>
              <a:buNone/>
            </a:pPr>
            <a:r>
              <a:rPr lang="en-AU" altLang="en-US" sz="1650">
                <a:latin typeface="Lucida Console" panose="020B0609040504020204" pitchFamily="49" charset="0"/>
              </a:rPr>
              <a:t>     add $s4,$zero,$t1 ;put load value in $s4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lstStyle/>
          <a:p>
            <a:r>
              <a:rPr lang="en-US" i="1" dirty="0"/>
              <a:t>Design Principle 1: </a:t>
            </a:r>
            <a:r>
              <a:rPr lang="en-US" dirty="0"/>
              <a:t>Simplicity favors regularity. </a:t>
            </a:r>
          </a:p>
          <a:p>
            <a:endParaRPr lang="en-US" dirty="0"/>
          </a:p>
          <a:p>
            <a:r>
              <a:rPr lang="en-US" i="1" dirty="0"/>
              <a:t>Design Principle 2: </a:t>
            </a:r>
            <a:r>
              <a:rPr lang="en-US" dirty="0"/>
              <a:t>Smaller is faster.</a:t>
            </a:r>
          </a:p>
          <a:p>
            <a:endParaRPr lang="en-US" dirty="0"/>
          </a:p>
          <a:p>
            <a:r>
              <a:rPr lang="en-US" i="1" dirty="0"/>
              <a:t>Design Principle 3: </a:t>
            </a:r>
            <a:r>
              <a:rPr lang="en-US" dirty="0"/>
              <a:t>Good design demands good compromises</a:t>
            </a:r>
            <a:r>
              <a:rPr lang="en-US" i="1" dirty="0"/>
              <a:t>.</a:t>
            </a:r>
            <a:r>
              <a:rPr lang="en-US" dirty="0"/>
              <a:t> </a:t>
            </a:r>
            <a:br>
              <a:rPr lang="en-US" dirty="0"/>
            </a:br>
            <a:endParaRPr lang="en-US" dirty="0"/>
          </a:p>
        </p:txBody>
      </p:sp>
    </p:spTree>
    <p:extLst>
      <p:ext uri="{BB962C8B-B14F-4D97-AF65-F5344CB8AC3E}">
        <p14:creationId xmlns:p14="http://schemas.microsoft.com/office/powerpoint/2010/main" val="715820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10" descr="f02-21-P374493">
            <a:extLst>
              <a:ext uri="{FF2B5EF4-FFF2-40B4-BE49-F238E27FC236}">
                <a16:creationId xmlns:a16="http://schemas.microsoft.com/office/drawing/2014/main" id="{FD9D3605-05CD-3F12-A2DF-B757EA1603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9738" y="1275160"/>
            <a:ext cx="4523185" cy="3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2">
            <a:extLst>
              <a:ext uri="{FF2B5EF4-FFF2-40B4-BE49-F238E27FC236}">
                <a16:creationId xmlns:a16="http://schemas.microsoft.com/office/drawing/2014/main" id="{F46E2045-C171-42CE-5857-DC7C5F20DAC5}"/>
              </a:ext>
            </a:extLst>
          </p:cNvPr>
          <p:cNvSpPr>
            <a:spLocks noGrp="1" noChangeArrowheads="1"/>
          </p:cNvSpPr>
          <p:nvPr>
            <p:ph type="title"/>
          </p:nvPr>
        </p:nvSpPr>
        <p:spPr/>
        <p:txBody>
          <a:bodyPr/>
          <a:lstStyle/>
          <a:p>
            <a:pPr eaLnBrk="1" hangingPunct="1"/>
            <a:r>
              <a:rPr lang="en-US" altLang="en-US"/>
              <a:t>Translation and Startup</a:t>
            </a:r>
            <a:endParaRPr lang="en-AU" altLang="en-US"/>
          </a:p>
        </p:txBody>
      </p:sp>
      <p:sp>
        <p:nvSpPr>
          <p:cNvPr id="64517" name="Text Box 4">
            <a:extLst>
              <a:ext uri="{FF2B5EF4-FFF2-40B4-BE49-F238E27FC236}">
                <a16:creationId xmlns:a16="http://schemas.microsoft.com/office/drawing/2014/main" id="{B62A9F75-F8EE-200F-4EB5-8CF1908E5785}"/>
              </a:ext>
            </a:extLst>
          </p:cNvPr>
          <p:cNvSpPr txBox="1">
            <a:spLocks noChangeArrowheads="1"/>
          </p:cNvSpPr>
          <p:nvPr/>
        </p:nvSpPr>
        <p:spPr bwMode="auto">
          <a:xfrm>
            <a:off x="3779912" y="1176735"/>
            <a:ext cx="20526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Many compilers produce object modules directly</a:t>
            </a:r>
            <a:endParaRPr lang="en-AU" altLang="en-US"/>
          </a:p>
        </p:txBody>
      </p:sp>
      <p:sp>
        <p:nvSpPr>
          <p:cNvPr id="64518" name="AutoShape 5">
            <a:extLst>
              <a:ext uri="{FF2B5EF4-FFF2-40B4-BE49-F238E27FC236}">
                <a16:creationId xmlns:a16="http://schemas.microsoft.com/office/drawing/2014/main" id="{0F737A91-0BF6-2E44-BF20-93B8D5CC954D}"/>
              </a:ext>
            </a:extLst>
          </p:cNvPr>
          <p:cNvSpPr>
            <a:spLocks/>
          </p:cNvSpPr>
          <p:nvPr/>
        </p:nvSpPr>
        <p:spPr bwMode="auto">
          <a:xfrm rot="19079867">
            <a:off x="3600450" y="1168004"/>
            <a:ext cx="161925" cy="1350169"/>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4519" name="Text Box 6">
            <a:extLst>
              <a:ext uri="{FF2B5EF4-FFF2-40B4-BE49-F238E27FC236}">
                <a16:creationId xmlns:a16="http://schemas.microsoft.com/office/drawing/2014/main" id="{3D8B55B9-073D-3495-8709-7C679A922894}"/>
              </a:ext>
            </a:extLst>
          </p:cNvPr>
          <p:cNvSpPr txBox="1">
            <a:spLocks noChangeArrowheads="1"/>
          </p:cNvSpPr>
          <p:nvPr/>
        </p:nvSpPr>
        <p:spPr bwMode="auto">
          <a:xfrm>
            <a:off x="6516291" y="3112294"/>
            <a:ext cx="11656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Static linking</a:t>
            </a:r>
            <a:endParaRPr lang="en-AU" altLang="en-US"/>
          </a:p>
        </p:txBody>
      </p:sp>
      <p:sp>
        <p:nvSpPr>
          <p:cNvPr id="64520" name="AutoShape 7">
            <a:extLst>
              <a:ext uri="{FF2B5EF4-FFF2-40B4-BE49-F238E27FC236}">
                <a16:creationId xmlns:a16="http://schemas.microsoft.com/office/drawing/2014/main" id="{5BB4A772-A60B-6D5A-9CF3-BFA655E720C6}"/>
              </a:ext>
            </a:extLst>
          </p:cNvPr>
          <p:cNvSpPr>
            <a:spLocks/>
          </p:cNvSpPr>
          <p:nvPr/>
        </p:nvSpPr>
        <p:spPr bwMode="auto">
          <a:xfrm>
            <a:off x="6354366" y="2680097"/>
            <a:ext cx="161925" cy="1133475"/>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4521" name="Text Box 8">
            <a:extLst>
              <a:ext uri="{FF2B5EF4-FFF2-40B4-BE49-F238E27FC236}">
                <a16:creationId xmlns:a16="http://schemas.microsoft.com/office/drawing/2014/main" id="{A77B6E6E-B5C0-B93B-8C7F-E7F698622E22}"/>
              </a:ext>
            </a:extLst>
          </p:cNvPr>
          <p:cNvSpPr txBox="1">
            <a:spLocks noChangeArrowheads="1"/>
          </p:cNvSpPr>
          <p:nvPr/>
        </p:nvSpPr>
        <p:spPr bwMode="auto">
          <a:xfrm rot="5400000">
            <a:off x="5661567" y="1456015"/>
            <a:ext cx="4403834"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§2.12 Translating and Starting a Program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8E189132-6093-70A1-AB90-89917963D1AD}"/>
              </a:ext>
            </a:extLst>
          </p:cNvPr>
          <p:cNvSpPr>
            <a:spLocks noGrp="1" noChangeArrowheads="1"/>
          </p:cNvSpPr>
          <p:nvPr>
            <p:ph type="title"/>
          </p:nvPr>
        </p:nvSpPr>
        <p:spPr>
          <a:xfrm>
            <a:off x="1656160" y="154782"/>
            <a:ext cx="6194822" cy="526256"/>
          </a:xfrm>
        </p:spPr>
        <p:txBody>
          <a:bodyPr/>
          <a:lstStyle/>
          <a:p>
            <a:pPr eaLnBrk="1" hangingPunct="1"/>
            <a:r>
              <a:rPr lang="en-US" altLang="en-US" sz="3000"/>
              <a:t>Assembler Pseudoinstructions</a:t>
            </a:r>
            <a:endParaRPr lang="en-AU" altLang="en-US" sz="3000"/>
          </a:p>
        </p:txBody>
      </p:sp>
      <p:sp>
        <p:nvSpPr>
          <p:cNvPr id="65540" name="Rectangle 3">
            <a:extLst>
              <a:ext uri="{FF2B5EF4-FFF2-40B4-BE49-F238E27FC236}">
                <a16:creationId xmlns:a16="http://schemas.microsoft.com/office/drawing/2014/main" id="{9D80F7E9-F2D9-61D0-8FDE-2C72B615B74D}"/>
              </a:ext>
            </a:extLst>
          </p:cNvPr>
          <p:cNvSpPr>
            <a:spLocks noGrp="1" noChangeArrowheads="1"/>
          </p:cNvSpPr>
          <p:nvPr>
            <p:ph type="body" idx="1"/>
          </p:nvPr>
        </p:nvSpPr>
        <p:spPr/>
        <p:txBody>
          <a:bodyPr/>
          <a:lstStyle/>
          <a:p>
            <a:pPr eaLnBrk="1" hangingPunct="1">
              <a:tabLst>
                <a:tab pos="2557463" algn="l"/>
                <a:tab pos="3028950" algn="l"/>
              </a:tabLst>
            </a:pPr>
            <a:r>
              <a:rPr lang="en-US" altLang="en-US"/>
              <a:t>Most assembler instructions represent machine instructions one-to-one</a:t>
            </a:r>
          </a:p>
          <a:p>
            <a:pPr eaLnBrk="1" hangingPunct="1">
              <a:tabLst>
                <a:tab pos="2557463" algn="l"/>
                <a:tab pos="3028950" algn="l"/>
              </a:tabLst>
            </a:pPr>
            <a:r>
              <a:rPr lang="en-US" altLang="en-US"/>
              <a:t>Pseudoinstructions: figments of the assembler’s imagination</a:t>
            </a:r>
          </a:p>
          <a:p>
            <a:pPr eaLnBrk="1" hangingPunct="1">
              <a:buNone/>
              <a:tabLst>
                <a:tab pos="2557463" algn="l"/>
                <a:tab pos="3028950" algn="l"/>
              </a:tabLst>
            </a:pPr>
            <a:r>
              <a:rPr lang="en-US" altLang="en-US" sz="1800">
                <a:latin typeface="Lucida Console" panose="020B0609040504020204" pitchFamily="49" charset="0"/>
              </a:rPr>
              <a:t>	move $t0, $t1</a:t>
            </a:r>
            <a:r>
              <a:rPr lang="en-US" altLang="en-US" sz="2100"/>
              <a:t>	</a:t>
            </a:r>
            <a:r>
              <a:rPr lang="en-US" altLang="en-US" sz="2100">
                <a:cs typeface="Arial" panose="020B0604020202020204" pitchFamily="34" charset="0"/>
              </a:rPr>
              <a:t>→</a:t>
            </a:r>
            <a:r>
              <a:rPr lang="en-US" altLang="en-US" sz="2100"/>
              <a:t>	</a:t>
            </a:r>
            <a:r>
              <a:rPr lang="en-US" altLang="en-US" sz="1800">
                <a:latin typeface="Lucida Console" panose="020B0609040504020204" pitchFamily="49" charset="0"/>
              </a:rPr>
              <a:t>add $t0, $zero, $t1</a:t>
            </a:r>
          </a:p>
          <a:p>
            <a:pPr eaLnBrk="1" hangingPunct="1">
              <a:buNone/>
              <a:tabLst>
                <a:tab pos="2557463" algn="l"/>
                <a:tab pos="3028950" algn="l"/>
              </a:tabLst>
            </a:pPr>
            <a:r>
              <a:rPr lang="en-US" altLang="en-US" sz="1800">
                <a:latin typeface="Lucida Console" panose="020B0609040504020204" pitchFamily="49" charset="0"/>
              </a:rPr>
              <a:t>	blt $t0, $t1, L</a:t>
            </a:r>
            <a:r>
              <a:rPr lang="en-US" altLang="en-US" sz="2100"/>
              <a:t>	 </a:t>
            </a:r>
            <a:r>
              <a:rPr lang="en-US" altLang="en-US" sz="2100">
                <a:cs typeface="Arial" panose="020B0604020202020204" pitchFamily="34" charset="0"/>
              </a:rPr>
              <a:t>→</a:t>
            </a:r>
            <a:r>
              <a:rPr lang="en-US" altLang="en-US" sz="2100"/>
              <a:t> 	</a:t>
            </a:r>
            <a:r>
              <a:rPr lang="en-US" altLang="en-US" sz="1800">
                <a:latin typeface="Lucida Console" panose="020B0609040504020204" pitchFamily="49" charset="0"/>
              </a:rPr>
              <a:t>slt $at, $t0, $t1</a:t>
            </a:r>
            <a:br>
              <a:rPr lang="en-US" altLang="en-US" sz="2100"/>
            </a:br>
            <a:r>
              <a:rPr lang="en-US" altLang="en-US" sz="2100"/>
              <a:t>		</a:t>
            </a:r>
            <a:r>
              <a:rPr lang="en-US" altLang="en-US" sz="1800">
                <a:latin typeface="Lucida Console" panose="020B0609040504020204" pitchFamily="49" charset="0"/>
              </a:rPr>
              <a:t>bne $at, $zero, L</a:t>
            </a:r>
          </a:p>
          <a:p>
            <a:pPr lvl="1" eaLnBrk="1" hangingPunct="1">
              <a:tabLst>
                <a:tab pos="2557463" algn="l"/>
                <a:tab pos="3028950" algn="l"/>
              </a:tabLst>
            </a:pPr>
            <a:r>
              <a:rPr lang="en-US" altLang="en-US"/>
              <a:t>$at (register 1): assembler temporary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EEFE8D35-A946-CE35-AD67-A342D4E59860}"/>
              </a:ext>
            </a:extLst>
          </p:cNvPr>
          <p:cNvSpPr>
            <a:spLocks noGrp="1" noChangeArrowheads="1"/>
          </p:cNvSpPr>
          <p:nvPr>
            <p:ph type="title"/>
          </p:nvPr>
        </p:nvSpPr>
        <p:spPr/>
        <p:txBody>
          <a:bodyPr/>
          <a:lstStyle/>
          <a:p>
            <a:pPr eaLnBrk="1" hangingPunct="1"/>
            <a:r>
              <a:rPr lang="en-US" altLang="en-US"/>
              <a:t>Producing an Object Module</a:t>
            </a:r>
            <a:endParaRPr lang="en-AU" altLang="en-US"/>
          </a:p>
        </p:txBody>
      </p:sp>
      <p:sp>
        <p:nvSpPr>
          <p:cNvPr id="66564" name="Rectangle 3">
            <a:extLst>
              <a:ext uri="{FF2B5EF4-FFF2-40B4-BE49-F238E27FC236}">
                <a16:creationId xmlns:a16="http://schemas.microsoft.com/office/drawing/2014/main" id="{F7FE3879-6CC4-2A78-EB29-96046516FC53}"/>
              </a:ext>
            </a:extLst>
          </p:cNvPr>
          <p:cNvSpPr>
            <a:spLocks noGrp="1" noChangeArrowheads="1"/>
          </p:cNvSpPr>
          <p:nvPr>
            <p:ph type="body" idx="1"/>
          </p:nvPr>
        </p:nvSpPr>
        <p:spPr/>
        <p:txBody>
          <a:bodyPr/>
          <a:lstStyle/>
          <a:p>
            <a:pPr eaLnBrk="1" hangingPunct="1">
              <a:lnSpc>
                <a:spcPct val="90000"/>
              </a:lnSpc>
            </a:pPr>
            <a:r>
              <a:rPr lang="en-US" altLang="en-US" sz="2100"/>
              <a:t>Assembler (or compiler) translates program into machine instructions</a:t>
            </a:r>
          </a:p>
          <a:p>
            <a:pPr eaLnBrk="1" hangingPunct="1">
              <a:lnSpc>
                <a:spcPct val="90000"/>
              </a:lnSpc>
            </a:pPr>
            <a:r>
              <a:rPr lang="en-US" altLang="en-US" sz="2100"/>
              <a:t>Provides information for building a complete program from the pieces</a:t>
            </a:r>
          </a:p>
          <a:p>
            <a:pPr lvl="1" eaLnBrk="1" hangingPunct="1">
              <a:lnSpc>
                <a:spcPct val="90000"/>
              </a:lnSpc>
            </a:pPr>
            <a:r>
              <a:rPr lang="en-US" altLang="en-US"/>
              <a:t>Header: described contents of object module</a:t>
            </a:r>
          </a:p>
          <a:p>
            <a:pPr lvl="1" eaLnBrk="1" hangingPunct="1">
              <a:lnSpc>
                <a:spcPct val="90000"/>
              </a:lnSpc>
            </a:pPr>
            <a:r>
              <a:rPr lang="en-US" altLang="en-US"/>
              <a:t>Text segment: translated instructions</a:t>
            </a:r>
          </a:p>
          <a:p>
            <a:pPr lvl="1" eaLnBrk="1" hangingPunct="1">
              <a:lnSpc>
                <a:spcPct val="90000"/>
              </a:lnSpc>
            </a:pPr>
            <a:r>
              <a:rPr lang="en-US" altLang="en-US"/>
              <a:t>Static data segment: data allocated for the life of the program</a:t>
            </a:r>
          </a:p>
          <a:p>
            <a:pPr lvl="1" eaLnBrk="1" hangingPunct="1">
              <a:lnSpc>
                <a:spcPct val="90000"/>
              </a:lnSpc>
            </a:pPr>
            <a:r>
              <a:rPr lang="en-US" altLang="en-US"/>
              <a:t>Relocation info: for contents that depend on absolute location of loaded program</a:t>
            </a:r>
          </a:p>
          <a:p>
            <a:pPr lvl="1" eaLnBrk="1" hangingPunct="1">
              <a:lnSpc>
                <a:spcPct val="90000"/>
              </a:lnSpc>
            </a:pPr>
            <a:r>
              <a:rPr lang="en-US" altLang="en-US"/>
              <a:t>Symbol table: global definitions and external refs</a:t>
            </a:r>
          </a:p>
          <a:p>
            <a:pPr lvl="1" eaLnBrk="1" hangingPunct="1">
              <a:lnSpc>
                <a:spcPct val="90000"/>
              </a:lnSpc>
            </a:pPr>
            <a:r>
              <a:rPr lang="en-US" altLang="en-US"/>
              <a:t>Debug info: for associating with source code</a:t>
            </a:r>
            <a:endParaRPr lang="en-AU"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4">
            <a:extLst>
              <a:ext uri="{FF2B5EF4-FFF2-40B4-BE49-F238E27FC236}">
                <a16:creationId xmlns:a16="http://schemas.microsoft.com/office/drawing/2014/main" id="{4FFCA3B7-C72E-50CE-4985-E10D1976A168}"/>
              </a:ext>
            </a:extLst>
          </p:cNvPr>
          <p:cNvSpPr>
            <a:spLocks noGrp="1" noChangeArrowheads="1"/>
          </p:cNvSpPr>
          <p:nvPr>
            <p:ph type="title"/>
          </p:nvPr>
        </p:nvSpPr>
        <p:spPr/>
        <p:txBody>
          <a:bodyPr/>
          <a:lstStyle/>
          <a:p>
            <a:pPr eaLnBrk="1" hangingPunct="1"/>
            <a:r>
              <a:rPr lang="en-US" altLang="en-US"/>
              <a:t>Linking Object Modules</a:t>
            </a:r>
            <a:endParaRPr lang="en-AU" altLang="en-US"/>
          </a:p>
        </p:txBody>
      </p:sp>
      <p:sp>
        <p:nvSpPr>
          <p:cNvPr id="67588" name="Rectangle 5">
            <a:extLst>
              <a:ext uri="{FF2B5EF4-FFF2-40B4-BE49-F238E27FC236}">
                <a16:creationId xmlns:a16="http://schemas.microsoft.com/office/drawing/2014/main" id="{F840FFF3-16F2-3338-7E2D-0F1DF67EBC0B}"/>
              </a:ext>
            </a:extLst>
          </p:cNvPr>
          <p:cNvSpPr>
            <a:spLocks noGrp="1" noChangeArrowheads="1"/>
          </p:cNvSpPr>
          <p:nvPr>
            <p:ph type="body" idx="1"/>
          </p:nvPr>
        </p:nvSpPr>
        <p:spPr/>
        <p:txBody>
          <a:bodyPr/>
          <a:lstStyle/>
          <a:p>
            <a:pPr eaLnBrk="1" hangingPunct="1"/>
            <a:r>
              <a:rPr lang="en-US" altLang="en-US"/>
              <a:t>Produces an executable image</a:t>
            </a:r>
          </a:p>
          <a:p>
            <a:pPr lvl="1" eaLnBrk="1" hangingPunct="1">
              <a:buFont typeface="Wingdings" panose="05000000000000000000" pitchFamily="2" charset="2"/>
              <a:buNone/>
            </a:pPr>
            <a:r>
              <a:rPr lang="en-US" altLang="en-US">
                <a:solidFill>
                  <a:schemeClr val="hlink"/>
                </a:solidFill>
              </a:rPr>
              <a:t>1.</a:t>
            </a:r>
            <a:r>
              <a:rPr lang="en-US" altLang="en-US"/>
              <a:t>	Merges segments</a:t>
            </a:r>
          </a:p>
          <a:p>
            <a:pPr lvl="1" eaLnBrk="1" hangingPunct="1">
              <a:buFont typeface="Wingdings" panose="05000000000000000000" pitchFamily="2" charset="2"/>
              <a:buNone/>
            </a:pPr>
            <a:r>
              <a:rPr lang="en-US" altLang="en-US">
                <a:solidFill>
                  <a:schemeClr val="hlink"/>
                </a:solidFill>
              </a:rPr>
              <a:t>2.</a:t>
            </a:r>
            <a:r>
              <a:rPr lang="en-US" altLang="en-US"/>
              <a:t>	Resolve labels (determine their addresses)</a:t>
            </a:r>
          </a:p>
          <a:p>
            <a:pPr lvl="1" eaLnBrk="1" hangingPunct="1">
              <a:buFont typeface="Wingdings" panose="05000000000000000000" pitchFamily="2" charset="2"/>
              <a:buNone/>
            </a:pPr>
            <a:r>
              <a:rPr lang="en-US" altLang="en-US">
                <a:solidFill>
                  <a:schemeClr val="hlink"/>
                </a:solidFill>
              </a:rPr>
              <a:t>3.</a:t>
            </a:r>
            <a:r>
              <a:rPr lang="en-US" altLang="en-US"/>
              <a:t>	Patch location-dependent and external refs</a:t>
            </a:r>
          </a:p>
          <a:p>
            <a:pPr eaLnBrk="1" hangingPunct="1"/>
            <a:r>
              <a:rPr lang="en-US" altLang="en-US"/>
              <a:t>Could leave location dependencies for fixing by a relocating loader</a:t>
            </a:r>
          </a:p>
          <a:p>
            <a:pPr lvl="1" eaLnBrk="1" hangingPunct="1"/>
            <a:r>
              <a:rPr lang="en-US" altLang="en-US"/>
              <a:t>But with virtual memory, no need to do this</a:t>
            </a:r>
          </a:p>
          <a:p>
            <a:pPr lvl="1" eaLnBrk="1" hangingPunct="1"/>
            <a:r>
              <a:rPr lang="en-US" altLang="en-US"/>
              <a:t>Program can be loaded into absolute location in virtual memory space</a:t>
            </a:r>
            <a:endParaRPr lang="en-AU"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6EEE-2DE5-9C2E-7BB8-746066CA3FF7}"/>
              </a:ext>
            </a:extLst>
          </p:cNvPr>
          <p:cNvSpPr>
            <a:spLocks noGrp="1"/>
          </p:cNvSpPr>
          <p:nvPr>
            <p:ph type="title"/>
          </p:nvPr>
        </p:nvSpPr>
        <p:spPr/>
        <p:txBody>
          <a:bodyPr/>
          <a:lstStyle/>
          <a:p>
            <a:r>
              <a:rPr lang="en-US" dirty="0"/>
              <a:t>Object 1</a:t>
            </a:r>
          </a:p>
        </p:txBody>
      </p:sp>
      <p:pic>
        <p:nvPicPr>
          <p:cNvPr id="5" name="Picture 4">
            <a:extLst>
              <a:ext uri="{FF2B5EF4-FFF2-40B4-BE49-F238E27FC236}">
                <a16:creationId xmlns:a16="http://schemas.microsoft.com/office/drawing/2014/main" id="{7E16B8E5-8F53-9B00-CD18-BB97AA4E799F}"/>
              </a:ext>
            </a:extLst>
          </p:cNvPr>
          <p:cNvPicPr>
            <a:picLocks noChangeAspect="1"/>
          </p:cNvPicPr>
          <p:nvPr/>
        </p:nvPicPr>
        <p:blipFill>
          <a:blip r:embed="rId2"/>
          <a:stretch>
            <a:fillRect/>
          </a:stretch>
        </p:blipFill>
        <p:spPr>
          <a:xfrm>
            <a:off x="1259632" y="617538"/>
            <a:ext cx="6858917" cy="4065659"/>
          </a:xfrm>
          <a:prstGeom prst="rect">
            <a:avLst/>
          </a:prstGeom>
        </p:spPr>
      </p:pic>
    </p:spTree>
    <p:extLst>
      <p:ext uri="{BB962C8B-B14F-4D97-AF65-F5344CB8AC3E}">
        <p14:creationId xmlns:p14="http://schemas.microsoft.com/office/powerpoint/2010/main" val="2639632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ECC4-3786-FB30-E11A-AF4CE20D9021}"/>
              </a:ext>
            </a:extLst>
          </p:cNvPr>
          <p:cNvSpPr>
            <a:spLocks noGrp="1"/>
          </p:cNvSpPr>
          <p:nvPr>
            <p:ph type="title"/>
          </p:nvPr>
        </p:nvSpPr>
        <p:spPr/>
        <p:txBody>
          <a:bodyPr/>
          <a:lstStyle/>
          <a:p>
            <a:r>
              <a:rPr lang="en-US" dirty="0"/>
              <a:t>Object 2</a:t>
            </a:r>
          </a:p>
        </p:txBody>
      </p:sp>
      <p:pic>
        <p:nvPicPr>
          <p:cNvPr id="5" name="Content Placeholder 4">
            <a:extLst>
              <a:ext uri="{FF2B5EF4-FFF2-40B4-BE49-F238E27FC236}">
                <a16:creationId xmlns:a16="http://schemas.microsoft.com/office/drawing/2014/main" id="{FF50F0F9-2583-F9F4-0DB5-3CE550937C25}"/>
              </a:ext>
            </a:extLst>
          </p:cNvPr>
          <p:cNvPicPr>
            <a:picLocks noGrp="1" noChangeAspect="1"/>
          </p:cNvPicPr>
          <p:nvPr>
            <p:ph idx="1"/>
          </p:nvPr>
        </p:nvPicPr>
        <p:blipFill>
          <a:blip r:embed="rId2"/>
          <a:stretch>
            <a:fillRect/>
          </a:stretch>
        </p:blipFill>
        <p:spPr>
          <a:xfrm>
            <a:off x="1300639" y="700088"/>
            <a:ext cx="6542722" cy="3894137"/>
          </a:xfrm>
        </p:spPr>
      </p:pic>
    </p:spTree>
    <p:extLst>
      <p:ext uri="{BB962C8B-B14F-4D97-AF65-F5344CB8AC3E}">
        <p14:creationId xmlns:p14="http://schemas.microsoft.com/office/powerpoint/2010/main" val="2509046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1812-0320-E5DB-197A-A97ED2E5E37E}"/>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8B34FD54-F13F-35FB-F487-BBCB3B1F36DE}"/>
              </a:ext>
            </a:extLst>
          </p:cNvPr>
          <p:cNvPicPr>
            <a:picLocks noChangeAspect="1"/>
          </p:cNvPicPr>
          <p:nvPr/>
        </p:nvPicPr>
        <p:blipFill>
          <a:blip r:embed="rId2"/>
          <a:stretch>
            <a:fillRect/>
          </a:stretch>
        </p:blipFill>
        <p:spPr>
          <a:xfrm>
            <a:off x="2123728" y="617538"/>
            <a:ext cx="4746848" cy="3955707"/>
          </a:xfrm>
          <a:prstGeom prst="rect">
            <a:avLst/>
          </a:prstGeom>
        </p:spPr>
      </p:pic>
    </p:spTree>
    <p:extLst>
      <p:ext uri="{BB962C8B-B14F-4D97-AF65-F5344CB8AC3E}">
        <p14:creationId xmlns:p14="http://schemas.microsoft.com/office/powerpoint/2010/main" val="30551597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684D-C973-321F-5059-365E244A614C}"/>
              </a:ext>
            </a:extLst>
          </p:cNvPr>
          <p:cNvSpPr>
            <a:spLocks noGrp="1"/>
          </p:cNvSpPr>
          <p:nvPr>
            <p:ph type="title"/>
          </p:nvPr>
        </p:nvSpPr>
        <p:spPr/>
        <p:txBody>
          <a:bodyPr/>
          <a:lstStyle/>
          <a:p>
            <a:r>
              <a:rPr lang="en-US" dirty="0"/>
              <a:t>Merged Object</a:t>
            </a:r>
          </a:p>
        </p:txBody>
      </p:sp>
      <p:pic>
        <p:nvPicPr>
          <p:cNvPr id="5" name="Content Placeholder 4">
            <a:extLst>
              <a:ext uri="{FF2B5EF4-FFF2-40B4-BE49-F238E27FC236}">
                <a16:creationId xmlns:a16="http://schemas.microsoft.com/office/drawing/2014/main" id="{9ABED44A-FCD4-5087-A0FB-FB1BCE32DF10}"/>
              </a:ext>
            </a:extLst>
          </p:cNvPr>
          <p:cNvPicPr>
            <a:picLocks noGrp="1" noChangeAspect="1"/>
          </p:cNvPicPr>
          <p:nvPr>
            <p:ph idx="1"/>
          </p:nvPr>
        </p:nvPicPr>
        <p:blipFill>
          <a:blip r:embed="rId2"/>
          <a:stretch>
            <a:fillRect/>
          </a:stretch>
        </p:blipFill>
        <p:spPr>
          <a:xfrm>
            <a:off x="1364848" y="700088"/>
            <a:ext cx="6414304" cy="3894137"/>
          </a:xfrm>
        </p:spPr>
      </p:pic>
    </p:spTree>
    <p:extLst>
      <p:ext uri="{BB962C8B-B14F-4D97-AF65-F5344CB8AC3E}">
        <p14:creationId xmlns:p14="http://schemas.microsoft.com/office/powerpoint/2010/main" val="3083801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a:extLst>
              <a:ext uri="{FF2B5EF4-FFF2-40B4-BE49-F238E27FC236}">
                <a16:creationId xmlns:a16="http://schemas.microsoft.com/office/drawing/2014/main" id="{C0F62633-A2FD-DE67-BA3F-86F12B1F8F46}"/>
              </a:ext>
            </a:extLst>
          </p:cNvPr>
          <p:cNvSpPr>
            <a:spLocks noGrp="1" noChangeArrowheads="1"/>
          </p:cNvSpPr>
          <p:nvPr>
            <p:ph type="title"/>
          </p:nvPr>
        </p:nvSpPr>
        <p:spPr/>
        <p:txBody>
          <a:bodyPr/>
          <a:lstStyle/>
          <a:p>
            <a:pPr eaLnBrk="1" hangingPunct="1"/>
            <a:r>
              <a:rPr lang="en-US" altLang="en-US"/>
              <a:t>Loading a Program</a:t>
            </a:r>
            <a:endParaRPr lang="en-AU" altLang="en-US"/>
          </a:p>
        </p:txBody>
      </p:sp>
      <p:sp>
        <p:nvSpPr>
          <p:cNvPr id="68612" name="Rectangle 5">
            <a:extLst>
              <a:ext uri="{FF2B5EF4-FFF2-40B4-BE49-F238E27FC236}">
                <a16:creationId xmlns:a16="http://schemas.microsoft.com/office/drawing/2014/main" id="{A3CE3C6C-D845-CC57-71C9-414AD6A0B999}"/>
              </a:ext>
            </a:extLst>
          </p:cNvPr>
          <p:cNvSpPr>
            <a:spLocks noGrp="1" noChangeArrowheads="1"/>
          </p:cNvSpPr>
          <p:nvPr>
            <p:ph type="body" idx="1"/>
          </p:nvPr>
        </p:nvSpPr>
        <p:spPr/>
        <p:txBody>
          <a:bodyPr/>
          <a:lstStyle/>
          <a:p>
            <a:pPr eaLnBrk="1" hangingPunct="1"/>
            <a:r>
              <a:rPr lang="en-US" altLang="en-US"/>
              <a:t>Load from image file on disk into memory</a:t>
            </a:r>
          </a:p>
          <a:p>
            <a:pPr lvl="1" eaLnBrk="1" hangingPunct="1">
              <a:buFont typeface="Wingdings" panose="05000000000000000000" pitchFamily="2" charset="2"/>
              <a:buNone/>
            </a:pPr>
            <a:r>
              <a:rPr lang="en-US" altLang="en-US">
                <a:solidFill>
                  <a:schemeClr val="hlink"/>
                </a:solidFill>
              </a:rPr>
              <a:t>1.</a:t>
            </a:r>
            <a:r>
              <a:rPr lang="en-US" altLang="en-US"/>
              <a:t>	Read header to determine segment sizes</a:t>
            </a:r>
          </a:p>
          <a:p>
            <a:pPr lvl="1" eaLnBrk="1" hangingPunct="1">
              <a:buFont typeface="Wingdings" panose="05000000000000000000" pitchFamily="2" charset="2"/>
              <a:buNone/>
            </a:pPr>
            <a:r>
              <a:rPr lang="en-US" altLang="en-US">
                <a:solidFill>
                  <a:schemeClr val="hlink"/>
                </a:solidFill>
              </a:rPr>
              <a:t>2.</a:t>
            </a:r>
            <a:r>
              <a:rPr lang="en-US" altLang="en-US"/>
              <a:t>	Create virtual address space</a:t>
            </a:r>
          </a:p>
          <a:p>
            <a:pPr lvl="1" eaLnBrk="1" hangingPunct="1">
              <a:buFont typeface="Wingdings" panose="05000000000000000000" pitchFamily="2" charset="2"/>
              <a:buNone/>
            </a:pPr>
            <a:r>
              <a:rPr lang="en-US" altLang="en-US">
                <a:solidFill>
                  <a:schemeClr val="hlink"/>
                </a:solidFill>
              </a:rPr>
              <a:t>3.</a:t>
            </a:r>
            <a:r>
              <a:rPr lang="en-US" altLang="en-US"/>
              <a:t>	Copy text and initialized data into memory</a:t>
            </a:r>
          </a:p>
          <a:p>
            <a:pPr lvl="2" eaLnBrk="1" hangingPunct="1"/>
            <a:r>
              <a:rPr lang="en-US" altLang="en-US"/>
              <a:t>Or set page table entries so they can be faulted in</a:t>
            </a:r>
          </a:p>
          <a:p>
            <a:pPr lvl="1" eaLnBrk="1" hangingPunct="1">
              <a:buFont typeface="Wingdings" panose="05000000000000000000" pitchFamily="2" charset="2"/>
              <a:buNone/>
            </a:pPr>
            <a:r>
              <a:rPr lang="en-US" altLang="en-US">
                <a:solidFill>
                  <a:schemeClr val="hlink"/>
                </a:solidFill>
              </a:rPr>
              <a:t>4.</a:t>
            </a:r>
            <a:r>
              <a:rPr lang="en-US" altLang="en-US"/>
              <a:t>	Set up arguments on stack</a:t>
            </a:r>
          </a:p>
          <a:p>
            <a:pPr lvl="1" eaLnBrk="1" hangingPunct="1">
              <a:buFont typeface="Wingdings" panose="05000000000000000000" pitchFamily="2" charset="2"/>
              <a:buNone/>
            </a:pPr>
            <a:r>
              <a:rPr lang="en-US" altLang="en-US">
                <a:solidFill>
                  <a:schemeClr val="hlink"/>
                </a:solidFill>
              </a:rPr>
              <a:t>5.</a:t>
            </a:r>
            <a:r>
              <a:rPr lang="en-US" altLang="en-US"/>
              <a:t>	Initialize registers (including $sp, $fp, $gp)</a:t>
            </a:r>
          </a:p>
          <a:p>
            <a:pPr lvl="1" eaLnBrk="1" hangingPunct="1">
              <a:buFont typeface="Wingdings" panose="05000000000000000000" pitchFamily="2" charset="2"/>
              <a:buNone/>
            </a:pPr>
            <a:r>
              <a:rPr lang="en-US" altLang="en-US">
                <a:solidFill>
                  <a:schemeClr val="hlink"/>
                </a:solidFill>
              </a:rPr>
              <a:t>6.</a:t>
            </a:r>
            <a:r>
              <a:rPr lang="en-US" altLang="en-US"/>
              <a:t>	Jump to startup routine</a:t>
            </a:r>
          </a:p>
          <a:p>
            <a:pPr lvl="2" eaLnBrk="1" hangingPunct="1"/>
            <a:r>
              <a:rPr lang="en-US" altLang="en-US"/>
              <a:t>Copies arguments to $a0, … and calls main</a:t>
            </a:r>
          </a:p>
          <a:p>
            <a:pPr lvl="2" eaLnBrk="1" hangingPunct="1"/>
            <a:r>
              <a:rPr lang="en-US" altLang="en-US"/>
              <a:t>When main returns, do exit syscall</a:t>
            </a:r>
            <a:endParaRPr lang="en-AU"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4D7E9D01-AA93-00E4-D474-053C9D61F444}"/>
              </a:ext>
            </a:extLst>
          </p:cNvPr>
          <p:cNvSpPr>
            <a:spLocks noGrp="1" noChangeArrowheads="1"/>
          </p:cNvSpPr>
          <p:nvPr>
            <p:ph type="title"/>
          </p:nvPr>
        </p:nvSpPr>
        <p:spPr/>
        <p:txBody>
          <a:bodyPr/>
          <a:lstStyle/>
          <a:p>
            <a:pPr eaLnBrk="1" hangingPunct="1"/>
            <a:r>
              <a:rPr lang="en-US" altLang="en-US"/>
              <a:t>Dynamic Linking</a:t>
            </a:r>
            <a:endParaRPr lang="en-AU" altLang="en-US"/>
          </a:p>
        </p:txBody>
      </p:sp>
      <p:sp>
        <p:nvSpPr>
          <p:cNvPr id="69636" name="Rectangle 3">
            <a:extLst>
              <a:ext uri="{FF2B5EF4-FFF2-40B4-BE49-F238E27FC236}">
                <a16:creationId xmlns:a16="http://schemas.microsoft.com/office/drawing/2014/main" id="{62941147-A444-FBF4-E333-8C442CCC43E4}"/>
              </a:ext>
            </a:extLst>
          </p:cNvPr>
          <p:cNvSpPr>
            <a:spLocks noGrp="1" noChangeArrowheads="1"/>
          </p:cNvSpPr>
          <p:nvPr>
            <p:ph type="body" idx="1"/>
          </p:nvPr>
        </p:nvSpPr>
        <p:spPr/>
        <p:txBody>
          <a:bodyPr/>
          <a:lstStyle/>
          <a:p>
            <a:pPr eaLnBrk="1" hangingPunct="1"/>
            <a:r>
              <a:rPr lang="en-US" altLang="en-US"/>
              <a:t>Only link/load library procedure when it is called</a:t>
            </a:r>
          </a:p>
          <a:p>
            <a:pPr lvl="1" eaLnBrk="1" hangingPunct="1"/>
            <a:r>
              <a:rPr lang="en-US" altLang="en-US"/>
              <a:t>Requires procedure code to be relocatable</a:t>
            </a:r>
          </a:p>
          <a:p>
            <a:pPr lvl="1" eaLnBrk="1" hangingPunct="1"/>
            <a:r>
              <a:rPr lang="en-US" altLang="en-US"/>
              <a:t>Avoids image bloat caused by static linking of all (transitively) referenced libraries</a:t>
            </a:r>
          </a:p>
          <a:p>
            <a:pPr lvl="1" eaLnBrk="1" hangingPunct="1"/>
            <a:r>
              <a:rPr lang="en-US" altLang="en-US"/>
              <a:t>Automatically picks up new library versions</a:t>
            </a:r>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Simplicity favors regularity</a:t>
            </a:r>
          </a:p>
        </p:txBody>
      </p:sp>
      <p:sp>
        <p:nvSpPr>
          <p:cNvPr id="3" name="Content Placeholder 2"/>
          <p:cNvSpPr>
            <a:spLocks noGrp="1"/>
          </p:cNvSpPr>
          <p:nvPr>
            <p:ph idx="1"/>
          </p:nvPr>
        </p:nvSpPr>
        <p:spPr/>
        <p:txBody>
          <a:bodyPr/>
          <a:lstStyle/>
          <a:p>
            <a:r>
              <a:rPr lang="en-US" dirty="0"/>
              <a:t>The instructions of MIPS are </a:t>
            </a:r>
            <a:r>
              <a:rPr lang="en-US" dirty="0">
                <a:solidFill>
                  <a:srgbClr val="7030A0"/>
                </a:solidFill>
              </a:rPr>
              <a:t>fixed</a:t>
            </a:r>
            <a:r>
              <a:rPr lang="en-US" dirty="0"/>
              <a:t> and </a:t>
            </a:r>
            <a:r>
              <a:rPr lang="en-US" dirty="0">
                <a:solidFill>
                  <a:srgbClr val="7030A0"/>
                </a:solidFill>
              </a:rPr>
              <a:t>rigid</a:t>
            </a:r>
          </a:p>
          <a:p>
            <a:r>
              <a:rPr lang="en-US" dirty="0"/>
              <a:t>Rigidity ensures </a:t>
            </a:r>
            <a:r>
              <a:rPr lang="en-US" dirty="0">
                <a:solidFill>
                  <a:srgbClr val="00B0F0"/>
                </a:solidFill>
              </a:rPr>
              <a:t>Regularity</a:t>
            </a:r>
          </a:p>
          <a:p>
            <a:r>
              <a:rPr lang="en-US" dirty="0">
                <a:solidFill>
                  <a:srgbClr val="00B050"/>
                </a:solidFill>
              </a:rPr>
              <a:t>Simplicity</a:t>
            </a:r>
            <a:r>
              <a:rPr lang="en-US" dirty="0"/>
              <a:t> favors regularity </a:t>
            </a:r>
          </a:p>
        </p:txBody>
      </p:sp>
    </p:spTree>
    <p:extLst>
      <p:ext uri="{BB962C8B-B14F-4D97-AF65-F5344CB8AC3E}">
        <p14:creationId xmlns:p14="http://schemas.microsoft.com/office/powerpoint/2010/main" val="3149058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Linked Libraries (DLL)</a:t>
            </a:r>
          </a:p>
        </p:txBody>
      </p:sp>
      <p:sp>
        <p:nvSpPr>
          <p:cNvPr id="3" name="Content Placeholder 2"/>
          <p:cNvSpPr>
            <a:spLocks noGrp="1"/>
          </p:cNvSpPr>
          <p:nvPr>
            <p:ph idx="1"/>
          </p:nvPr>
        </p:nvSpPr>
        <p:spPr/>
        <p:txBody>
          <a:bodyPr/>
          <a:lstStyle/>
          <a:p>
            <a:r>
              <a:rPr lang="en-US" dirty="0"/>
              <a:t>Library routines that are linked to a program during execution</a:t>
            </a:r>
          </a:p>
          <a:p>
            <a:pPr lvl="1"/>
            <a:r>
              <a:rPr lang="en-US" dirty="0"/>
              <a:t>To incorporate the updated version of library routines</a:t>
            </a:r>
          </a:p>
          <a:p>
            <a:r>
              <a:rPr lang="en-US" dirty="0"/>
              <a:t>In </a:t>
            </a:r>
            <a:r>
              <a:rPr lang="en-US" dirty="0">
                <a:solidFill>
                  <a:srgbClr val="00B050"/>
                </a:solidFill>
              </a:rPr>
              <a:t>lazy procedure linkage</a:t>
            </a:r>
            <a:r>
              <a:rPr lang="en-US" dirty="0"/>
              <a:t>, each routine is linked only when it is called</a:t>
            </a:r>
          </a:p>
          <a:p>
            <a:pPr lvl="1"/>
            <a:r>
              <a:rPr lang="en-US" dirty="0"/>
              <a:t>Provides a level of indirection</a:t>
            </a:r>
          </a:p>
          <a:p>
            <a:pPr lvl="1"/>
            <a:r>
              <a:rPr lang="en-US" dirty="0"/>
              <a:t>Nonlocal routine calls a set of dummy entries at the end of the program, with one entry per nonlocal routine. These dummy entries each contain an indirect jump</a:t>
            </a:r>
          </a:p>
          <a:p>
            <a:pPr lvl="1"/>
            <a:r>
              <a:rPr lang="en-US" dirty="0"/>
              <a:t>The Dynamic Linker/Loader finds the desired routine, remaps it, and changes the address in the indirect jump location to point to that routine</a:t>
            </a:r>
          </a:p>
          <a:p>
            <a:pPr lvl="1"/>
            <a:r>
              <a:rPr lang="en-US" dirty="0"/>
              <a:t>From then, the call to the library routine jump indirectly to routine without the extra hops</a:t>
            </a:r>
          </a:p>
        </p:txBody>
      </p:sp>
    </p:spTree>
    <p:extLst>
      <p:ext uri="{BB962C8B-B14F-4D97-AF65-F5344CB8AC3E}">
        <p14:creationId xmlns:p14="http://schemas.microsoft.com/office/powerpoint/2010/main" val="36169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10" descr="f02-22-P374493">
            <a:extLst>
              <a:ext uri="{FF2B5EF4-FFF2-40B4-BE49-F238E27FC236}">
                <a16:creationId xmlns:a16="http://schemas.microsoft.com/office/drawing/2014/main" id="{553DB02F-0C21-126D-C6EE-9E06308654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1457" y="897731"/>
            <a:ext cx="3003947" cy="375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2">
            <a:extLst>
              <a:ext uri="{FF2B5EF4-FFF2-40B4-BE49-F238E27FC236}">
                <a16:creationId xmlns:a16="http://schemas.microsoft.com/office/drawing/2014/main" id="{5D96AFCA-A31D-8173-F5E6-68663168B8C3}"/>
              </a:ext>
            </a:extLst>
          </p:cNvPr>
          <p:cNvSpPr>
            <a:spLocks noGrp="1" noChangeArrowheads="1"/>
          </p:cNvSpPr>
          <p:nvPr>
            <p:ph type="title"/>
          </p:nvPr>
        </p:nvSpPr>
        <p:spPr/>
        <p:txBody>
          <a:bodyPr/>
          <a:lstStyle/>
          <a:p>
            <a:pPr eaLnBrk="1" hangingPunct="1"/>
            <a:r>
              <a:rPr lang="en-US" altLang="en-US"/>
              <a:t>Lazy Linkage</a:t>
            </a:r>
            <a:endParaRPr lang="en-AU" altLang="en-US"/>
          </a:p>
        </p:txBody>
      </p:sp>
      <p:sp>
        <p:nvSpPr>
          <p:cNvPr id="70661" name="Text Box 4">
            <a:extLst>
              <a:ext uri="{FF2B5EF4-FFF2-40B4-BE49-F238E27FC236}">
                <a16:creationId xmlns:a16="http://schemas.microsoft.com/office/drawing/2014/main" id="{9D698D0D-5D44-4B8B-3EC9-2444332D5149}"/>
              </a:ext>
            </a:extLst>
          </p:cNvPr>
          <p:cNvSpPr txBox="1">
            <a:spLocks noChangeArrowheads="1"/>
          </p:cNvSpPr>
          <p:nvPr/>
        </p:nvSpPr>
        <p:spPr bwMode="auto">
          <a:xfrm>
            <a:off x="1925241" y="1872854"/>
            <a:ext cx="1447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Indirection table</a:t>
            </a:r>
            <a:endParaRPr lang="en-AU" altLang="en-US" sz="1400" dirty="0"/>
          </a:p>
        </p:txBody>
      </p:sp>
      <p:sp>
        <p:nvSpPr>
          <p:cNvPr id="70662" name="Text Box 5">
            <a:extLst>
              <a:ext uri="{FF2B5EF4-FFF2-40B4-BE49-F238E27FC236}">
                <a16:creationId xmlns:a16="http://schemas.microsoft.com/office/drawing/2014/main" id="{22ADC710-DAC0-8A0C-6B19-0BE0C8D99511}"/>
              </a:ext>
            </a:extLst>
          </p:cNvPr>
          <p:cNvSpPr txBox="1">
            <a:spLocks noChangeArrowheads="1"/>
          </p:cNvSpPr>
          <p:nvPr/>
        </p:nvSpPr>
        <p:spPr bwMode="auto">
          <a:xfrm>
            <a:off x="1925241" y="2478881"/>
            <a:ext cx="2015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Stub: Loads routine ID,</a:t>
            </a:r>
            <a:br>
              <a:rPr lang="en-US" altLang="en-US" sz="1400" dirty="0"/>
            </a:br>
            <a:r>
              <a:rPr lang="en-US" altLang="en-US" sz="1400" dirty="0"/>
              <a:t>Jump to linker/loader</a:t>
            </a:r>
            <a:endParaRPr lang="en-AU" altLang="en-US" sz="1400" dirty="0"/>
          </a:p>
        </p:txBody>
      </p:sp>
      <p:sp>
        <p:nvSpPr>
          <p:cNvPr id="70663" name="Text Box 6">
            <a:extLst>
              <a:ext uri="{FF2B5EF4-FFF2-40B4-BE49-F238E27FC236}">
                <a16:creationId xmlns:a16="http://schemas.microsoft.com/office/drawing/2014/main" id="{A8DA5FE6-995B-CAC9-3DE7-86D53A7522AE}"/>
              </a:ext>
            </a:extLst>
          </p:cNvPr>
          <p:cNvSpPr txBox="1">
            <a:spLocks noChangeArrowheads="1"/>
          </p:cNvSpPr>
          <p:nvPr/>
        </p:nvSpPr>
        <p:spPr bwMode="auto">
          <a:xfrm>
            <a:off x="1925241" y="3277791"/>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Linker/loader code</a:t>
            </a:r>
            <a:endParaRPr lang="en-AU" altLang="en-US" sz="1400" dirty="0"/>
          </a:p>
        </p:txBody>
      </p:sp>
      <p:sp>
        <p:nvSpPr>
          <p:cNvPr id="70664" name="Text Box 7">
            <a:extLst>
              <a:ext uri="{FF2B5EF4-FFF2-40B4-BE49-F238E27FC236}">
                <a16:creationId xmlns:a16="http://schemas.microsoft.com/office/drawing/2014/main" id="{C818BFAF-771D-A246-6D9B-3FAB5F1E773D}"/>
              </a:ext>
            </a:extLst>
          </p:cNvPr>
          <p:cNvSpPr txBox="1">
            <a:spLocks noChangeArrowheads="1"/>
          </p:cNvSpPr>
          <p:nvPr/>
        </p:nvSpPr>
        <p:spPr bwMode="auto">
          <a:xfrm>
            <a:off x="1925241" y="3925491"/>
            <a:ext cx="1268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t>Dynamically</a:t>
            </a:r>
            <a:br>
              <a:rPr lang="en-US" altLang="en-US" sz="1400" dirty="0"/>
            </a:br>
            <a:r>
              <a:rPr lang="en-US" altLang="en-US" sz="1400" dirty="0"/>
              <a:t>mapped code</a:t>
            </a:r>
            <a:endParaRPr lang="en-AU" altLang="en-US" sz="1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Java Program</a:t>
            </a:r>
          </a:p>
        </p:txBody>
      </p:sp>
      <p:sp>
        <p:nvSpPr>
          <p:cNvPr id="3" name="Content Placeholder 2"/>
          <p:cNvSpPr>
            <a:spLocks noGrp="1"/>
          </p:cNvSpPr>
          <p:nvPr>
            <p:ph idx="1"/>
          </p:nvPr>
        </p:nvSpPr>
        <p:spPr/>
        <p:txBody>
          <a:bodyPr/>
          <a:lstStyle/>
          <a:p>
            <a:r>
              <a:rPr lang="en-US" sz="1600" dirty="0"/>
              <a:t>Java programs ensure </a:t>
            </a:r>
            <a:r>
              <a:rPr lang="en-US" sz="1600" dirty="0">
                <a:solidFill>
                  <a:srgbClr val="00B050"/>
                </a:solidFill>
              </a:rPr>
              <a:t>portability</a:t>
            </a:r>
            <a:r>
              <a:rPr lang="en-US" sz="1600" dirty="0"/>
              <a:t> sacrificing some </a:t>
            </a:r>
            <a:r>
              <a:rPr lang="en-US" sz="1600" dirty="0">
                <a:solidFill>
                  <a:srgbClr val="7030A0"/>
                </a:solidFill>
              </a:rPr>
              <a:t>performance</a:t>
            </a:r>
          </a:p>
          <a:p>
            <a:r>
              <a:rPr lang="en-US" sz="1600" dirty="0"/>
              <a:t>Compiled first in to an easy-to-interpret instruction set: </a:t>
            </a:r>
            <a:r>
              <a:rPr lang="en-US" sz="1600" dirty="0">
                <a:solidFill>
                  <a:srgbClr val="0070C0"/>
                </a:solidFill>
              </a:rPr>
              <a:t>Java </a:t>
            </a:r>
            <a:r>
              <a:rPr lang="en-US" sz="1600" dirty="0" err="1">
                <a:solidFill>
                  <a:srgbClr val="0070C0"/>
                </a:solidFill>
              </a:rPr>
              <a:t>bytecode</a:t>
            </a:r>
            <a:endParaRPr lang="en-US" sz="1600" dirty="0">
              <a:solidFill>
                <a:srgbClr val="0070C0"/>
              </a:solidFill>
            </a:endParaRPr>
          </a:p>
          <a:p>
            <a:r>
              <a:rPr lang="en-US" sz="1600" dirty="0"/>
              <a:t>A software interpreter, called </a:t>
            </a:r>
            <a:r>
              <a:rPr lang="en-US" sz="1600" dirty="0">
                <a:solidFill>
                  <a:srgbClr val="0070C0"/>
                </a:solidFill>
              </a:rPr>
              <a:t>Java Virtual Machine (JVM) </a:t>
            </a:r>
            <a:r>
              <a:rPr lang="en-US" sz="1600" dirty="0"/>
              <a:t>can execute Java byte code</a:t>
            </a:r>
          </a:p>
          <a:p>
            <a:pPr lvl="1"/>
            <a:r>
              <a:rPr lang="en-US" sz="1600" dirty="0"/>
              <a:t>This process is slow</a:t>
            </a:r>
          </a:p>
          <a:p>
            <a:r>
              <a:rPr lang="en-US" sz="1800" dirty="0">
                <a:solidFill>
                  <a:srgbClr val="0070C0"/>
                </a:solidFill>
              </a:rPr>
              <a:t>Just In Time Compiler (JIT)</a:t>
            </a:r>
            <a:r>
              <a:rPr lang="en-US" sz="1800" dirty="0"/>
              <a:t> makes it faster</a:t>
            </a:r>
          </a:p>
          <a:p>
            <a:pPr lvl="1"/>
            <a:r>
              <a:rPr lang="en-US" sz="1600" dirty="0"/>
              <a:t>Statistically identify the commonly used (hot) methods</a:t>
            </a:r>
          </a:p>
          <a:p>
            <a:pPr lvl="1"/>
            <a:r>
              <a:rPr lang="en-US" sz="1600" dirty="0"/>
              <a:t>Compiles these methods into native instruction set</a:t>
            </a:r>
          </a:p>
        </p:txBody>
      </p:sp>
    </p:spTree>
    <p:extLst>
      <p:ext uri="{BB962C8B-B14F-4D97-AF65-F5344CB8AC3E}">
        <p14:creationId xmlns:p14="http://schemas.microsoft.com/office/powerpoint/2010/main" val="4895283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8" descr="f02-23-P374493">
            <a:extLst>
              <a:ext uri="{FF2B5EF4-FFF2-40B4-BE49-F238E27FC236}">
                <a16:creationId xmlns:a16="http://schemas.microsoft.com/office/drawing/2014/main" id="{E475A7AD-157E-8EAE-466C-D83AD15A51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560" y="1491853"/>
            <a:ext cx="4812506" cy="2089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2">
            <a:extLst>
              <a:ext uri="{FF2B5EF4-FFF2-40B4-BE49-F238E27FC236}">
                <a16:creationId xmlns:a16="http://schemas.microsoft.com/office/drawing/2014/main" id="{B53ABF24-ECF6-7279-3637-EBD5B1ED6FD3}"/>
              </a:ext>
            </a:extLst>
          </p:cNvPr>
          <p:cNvSpPr>
            <a:spLocks noGrp="1" noChangeArrowheads="1"/>
          </p:cNvSpPr>
          <p:nvPr>
            <p:ph type="title"/>
          </p:nvPr>
        </p:nvSpPr>
        <p:spPr/>
        <p:txBody>
          <a:bodyPr/>
          <a:lstStyle/>
          <a:p>
            <a:pPr eaLnBrk="1" hangingPunct="1"/>
            <a:r>
              <a:rPr lang="en-US" altLang="en-US"/>
              <a:t>Starting Java Applications</a:t>
            </a:r>
            <a:endParaRPr lang="en-AU" altLang="en-US"/>
          </a:p>
        </p:txBody>
      </p:sp>
      <p:sp>
        <p:nvSpPr>
          <p:cNvPr id="71685" name="AutoShape 4">
            <a:extLst>
              <a:ext uri="{FF2B5EF4-FFF2-40B4-BE49-F238E27FC236}">
                <a16:creationId xmlns:a16="http://schemas.microsoft.com/office/drawing/2014/main" id="{218B9FEF-2CFB-68B3-42F7-E55406C66B70}"/>
              </a:ext>
            </a:extLst>
          </p:cNvPr>
          <p:cNvSpPr>
            <a:spLocks/>
          </p:cNvSpPr>
          <p:nvPr/>
        </p:nvSpPr>
        <p:spPr bwMode="auto">
          <a:xfrm>
            <a:off x="5645944" y="1383507"/>
            <a:ext cx="1454944" cy="679847"/>
          </a:xfrm>
          <a:prstGeom prst="borderCallout1">
            <a:avLst>
              <a:gd name="adj1" fmla="val 12611"/>
              <a:gd name="adj2" fmla="val -3926"/>
              <a:gd name="adj3" fmla="val 138005"/>
              <a:gd name="adj4" fmla="val -50653"/>
            </a:avLst>
          </a:prstGeom>
          <a:solidFill>
            <a:schemeClr val="accent1"/>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dirty="0"/>
              <a:t>Simple portable instruction set for the JVM</a:t>
            </a:r>
            <a:endParaRPr lang="en-AU" altLang="en-US" sz="1400" dirty="0"/>
          </a:p>
        </p:txBody>
      </p:sp>
      <p:sp>
        <p:nvSpPr>
          <p:cNvPr id="71686" name="AutoShape 5">
            <a:extLst>
              <a:ext uri="{FF2B5EF4-FFF2-40B4-BE49-F238E27FC236}">
                <a16:creationId xmlns:a16="http://schemas.microsoft.com/office/drawing/2014/main" id="{FB1DA4BC-3B93-C372-1EBC-3065018E13E6}"/>
              </a:ext>
            </a:extLst>
          </p:cNvPr>
          <p:cNvSpPr>
            <a:spLocks/>
          </p:cNvSpPr>
          <p:nvPr/>
        </p:nvSpPr>
        <p:spPr bwMode="auto">
          <a:xfrm>
            <a:off x="6510338" y="3112294"/>
            <a:ext cx="1188244" cy="485775"/>
          </a:xfrm>
          <a:prstGeom prst="borderCallout1">
            <a:avLst>
              <a:gd name="adj1" fmla="val 17648"/>
              <a:gd name="adj2" fmla="val -4810"/>
              <a:gd name="adj3" fmla="val -23528"/>
              <a:gd name="adj4" fmla="val -59417"/>
            </a:avLst>
          </a:prstGeom>
          <a:solidFill>
            <a:schemeClr val="accent1"/>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dirty="0"/>
              <a:t>Interprets bytecodes</a:t>
            </a:r>
            <a:endParaRPr lang="en-AU" altLang="en-US" sz="1400" dirty="0"/>
          </a:p>
        </p:txBody>
      </p:sp>
      <p:sp>
        <p:nvSpPr>
          <p:cNvPr id="71687" name="AutoShape 6">
            <a:extLst>
              <a:ext uri="{FF2B5EF4-FFF2-40B4-BE49-F238E27FC236}">
                <a16:creationId xmlns:a16="http://schemas.microsoft.com/office/drawing/2014/main" id="{5BCA991D-0FC2-2BA1-7E75-D1D6684544AC}"/>
              </a:ext>
            </a:extLst>
          </p:cNvPr>
          <p:cNvSpPr>
            <a:spLocks/>
          </p:cNvSpPr>
          <p:nvPr/>
        </p:nvSpPr>
        <p:spPr bwMode="auto">
          <a:xfrm>
            <a:off x="1277542" y="3003948"/>
            <a:ext cx="1278731" cy="1296590"/>
          </a:xfrm>
          <a:prstGeom prst="borderCallout1">
            <a:avLst>
              <a:gd name="adj1" fmla="val 6611"/>
              <a:gd name="adj2" fmla="val 104468"/>
              <a:gd name="adj3" fmla="val -2019"/>
              <a:gd name="adj4" fmla="val 127838"/>
            </a:avLst>
          </a:prstGeom>
          <a:solidFill>
            <a:schemeClr val="accent1"/>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dirty="0"/>
              <a:t>Compiles bytecodes of “hot” methods into native code for host machine</a:t>
            </a:r>
            <a:endParaRPr lang="en-AU" altLang="en-US" sz="1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4DA88327-011A-66F9-F796-7F65602E9A45}"/>
              </a:ext>
            </a:extLst>
          </p:cNvPr>
          <p:cNvSpPr>
            <a:spLocks noGrp="1" noChangeArrowheads="1"/>
          </p:cNvSpPr>
          <p:nvPr>
            <p:ph type="title"/>
          </p:nvPr>
        </p:nvSpPr>
        <p:spPr/>
        <p:txBody>
          <a:bodyPr/>
          <a:lstStyle/>
          <a:p>
            <a:pPr eaLnBrk="1" hangingPunct="1"/>
            <a:r>
              <a:rPr lang="en-US" altLang="en-US"/>
              <a:t>C Sort Example</a:t>
            </a:r>
            <a:endParaRPr lang="en-AU" altLang="en-US"/>
          </a:p>
        </p:txBody>
      </p:sp>
      <p:sp>
        <p:nvSpPr>
          <p:cNvPr id="72708" name="Rectangle 3">
            <a:extLst>
              <a:ext uri="{FF2B5EF4-FFF2-40B4-BE49-F238E27FC236}">
                <a16:creationId xmlns:a16="http://schemas.microsoft.com/office/drawing/2014/main" id="{016D58D4-694C-B728-6EA4-EC61B88C340A}"/>
              </a:ext>
            </a:extLst>
          </p:cNvPr>
          <p:cNvSpPr>
            <a:spLocks noGrp="1" noChangeArrowheads="1"/>
          </p:cNvSpPr>
          <p:nvPr>
            <p:ph type="body" idx="1"/>
          </p:nvPr>
        </p:nvSpPr>
        <p:spPr>
          <a:xfrm>
            <a:off x="1656160" y="844153"/>
            <a:ext cx="5866209" cy="3833813"/>
          </a:xfrm>
        </p:spPr>
        <p:txBody>
          <a:bodyPr/>
          <a:lstStyle/>
          <a:p>
            <a:pPr eaLnBrk="1" hangingPunct="1">
              <a:lnSpc>
                <a:spcPct val="90000"/>
              </a:lnSpc>
            </a:pPr>
            <a:r>
              <a:rPr lang="en-US" altLang="en-US" dirty="0"/>
              <a:t>Illustrates use of assembly instructions for a C bubble sort function</a:t>
            </a:r>
          </a:p>
          <a:p>
            <a:pPr eaLnBrk="1" hangingPunct="1">
              <a:lnSpc>
                <a:spcPct val="90000"/>
              </a:lnSpc>
            </a:pPr>
            <a:r>
              <a:rPr lang="en-US" altLang="en-US" dirty="0"/>
              <a:t>Swap procedure (leaf)</a:t>
            </a:r>
          </a:p>
          <a:p>
            <a:pPr lvl="1" eaLnBrk="1" hangingPunct="1">
              <a:lnSpc>
                <a:spcPct val="90000"/>
              </a:lnSpc>
              <a:buFont typeface="Wingdings" panose="05000000000000000000" pitchFamily="2" charset="2"/>
              <a:buNone/>
            </a:pPr>
            <a:r>
              <a:rPr lang="en-US" altLang="en-US" dirty="0">
                <a:latin typeface="Lucida Console" panose="020B0609040504020204" pitchFamily="49" charset="0"/>
              </a:rPr>
              <a:t>	void swap(int v[], int k)</a:t>
            </a:r>
            <a:br>
              <a:rPr lang="en-US" altLang="en-US" dirty="0">
                <a:latin typeface="Lucida Console" panose="020B0609040504020204" pitchFamily="49" charset="0"/>
              </a:rPr>
            </a:br>
            <a:r>
              <a:rPr lang="en-US" altLang="en-US" dirty="0">
                <a:latin typeface="Lucida Console" panose="020B0609040504020204" pitchFamily="49" charset="0"/>
              </a:rPr>
              <a:t>{</a:t>
            </a:r>
            <a:br>
              <a:rPr lang="en-US" altLang="en-US" dirty="0">
                <a:latin typeface="Lucida Console" panose="020B0609040504020204" pitchFamily="49" charset="0"/>
              </a:rPr>
            </a:br>
            <a:r>
              <a:rPr lang="en-US" altLang="en-US" dirty="0">
                <a:latin typeface="Lucida Console" panose="020B0609040504020204" pitchFamily="49" charset="0"/>
              </a:rPr>
              <a:t>  int temp;</a:t>
            </a:r>
            <a:br>
              <a:rPr lang="en-US" altLang="en-US" dirty="0">
                <a:latin typeface="Lucida Console" panose="020B0609040504020204" pitchFamily="49" charset="0"/>
              </a:rPr>
            </a:br>
            <a:r>
              <a:rPr lang="en-US" altLang="en-US" dirty="0">
                <a:latin typeface="Lucida Console" panose="020B0609040504020204" pitchFamily="49" charset="0"/>
              </a:rPr>
              <a:t>  temp = v[k];</a:t>
            </a:r>
            <a:br>
              <a:rPr lang="en-US" altLang="en-US" dirty="0">
                <a:latin typeface="Lucida Console" panose="020B0609040504020204" pitchFamily="49" charset="0"/>
              </a:rPr>
            </a:br>
            <a:r>
              <a:rPr lang="en-US" altLang="en-US" dirty="0">
                <a:latin typeface="Lucida Console" panose="020B0609040504020204" pitchFamily="49" charset="0"/>
              </a:rPr>
              <a:t>  v[k] = v[k+1];</a:t>
            </a:r>
            <a:br>
              <a:rPr lang="en-US" altLang="en-US" dirty="0">
                <a:latin typeface="Lucida Console" panose="020B0609040504020204" pitchFamily="49" charset="0"/>
              </a:rPr>
            </a:br>
            <a:r>
              <a:rPr lang="en-US" altLang="en-US" dirty="0">
                <a:latin typeface="Lucida Console" panose="020B0609040504020204" pitchFamily="49" charset="0"/>
              </a:rPr>
              <a:t>  v[k+1] = temp;</a:t>
            </a:r>
            <a:br>
              <a:rPr lang="en-US" altLang="en-US" dirty="0">
                <a:latin typeface="Lucida Console" panose="020B0609040504020204" pitchFamily="49" charset="0"/>
              </a:rPr>
            </a:br>
            <a:r>
              <a:rPr lang="en-US" altLang="en-US" dirty="0">
                <a:latin typeface="Lucida Console" panose="020B0609040504020204" pitchFamily="49" charset="0"/>
              </a:rPr>
              <a:t>}</a:t>
            </a:r>
          </a:p>
          <a:p>
            <a:pPr lvl="1" eaLnBrk="1" hangingPunct="1">
              <a:lnSpc>
                <a:spcPct val="90000"/>
              </a:lnSpc>
            </a:pPr>
            <a:r>
              <a:rPr lang="en-US" altLang="en-US" dirty="0"/>
              <a:t>v in $a0, k in $a1, temp in $t0</a:t>
            </a:r>
          </a:p>
        </p:txBody>
      </p:sp>
      <p:sp>
        <p:nvSpPr>
          <p:cNvPr id="72709" name="Text Box 4">
            <a:extLst>
              <a:ext uri="{FF2B5EF4-FFF2-40B4-BE49-F238E27FC236}">
                <a16:creationId xmlns:a16="http://schemas.microsoft.com/office/drawing/2014/main" id="{F329C765-15ED-461E-A043-17D2153F5AC3}"/>
              </a:ext>
            </a:extLst>
          </p:cNvPr>
          <p:cNvSpPr txBox="1">
            <a:spLocks noChangeArrowheads="1"/>
          </p:cNvSpPr>
          <p:nvPr/>
        </p:nvSpPr>
        <p:spPr bwMode="auto">
          <a:xfrm rot="5400000">
            <a:off x="5473544" y="2299175"/>
            <a:ext cx="4758931"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§2.13 A C Sort Example to Put It All Together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a:extLst>
              <a:ext uri="{FF2B5EF4-FFF2-40B4-BE49-F238E27FC236}">
                <a16:creationId xmlns:a16="http://schemas.microsoft.com/office/drawing/2014/main" id="{50D1D8B3-1307-29F4-9803-D32FA4E7EF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2 — Instructions: Language of the Computer — </a:t>
            </a:r>
            <a:fld id="{56F1B642-4346-4B64-8CD0-11E04B6B87FA}" type="slidenum">
              <a:rPr lang="en-AU" altLang="en-US"/>
              <a:pPr/>
              <a:t>75</a:t>
            </a:fld>
            <a:endParaRPr lang="en-AU" altLang="en-US"/>
          </a:p>
        </p:txBody>
      </p:sp>
      <p:sp>
        <p:nvSpPr>
          <p:cNvPr id="73731" name="Rectangle 4">
            <a:extLst>
              <a:ext uri="{FF2B5EF4-FFF2-40B4-BE49-F238E27FC236}">
                <a16:creationId xmlns:a16="http://schemas.microsoft.com/office/drawing/2014/main" id="{EAB7B748-72D4-43D0-EA93-49BBF27BD9AA}"/>
              </a:ext>
            </a:extLst>
          </p:cNvPr>
          <p:cNvSpPr>
            <a:spLocks noChangeArrowheads="1"/>
          </p:cNvSpPr>
          <p:nvPr/>
        </p:nvSpPr>
        <p:spPr bwMode="auto">
          <a:xfrm>
            <a:off x="1656160" y="951310"/>
            <a:ext cx="6001940" cy="748903"/>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3732" name="Rectangle 5">
            <a:extLst>
              <a:ext uri="{FF2B5EF4-FFF2-40B4-BE49-F238E27FC236}">
                <a16:creationId xmlns:a16="http://schemas.microsoft.com/office/drawing/2014/main" id="{7D7585FE-3DF0-1988-48E4-B49E6F62B20F}"/>
              </a:ext>
            </a:extLst>
          </p:cNvPr>
          <p:cNvSpPr>
            <a:spLocks noChangeArrowheads="1"/>
          </p:cNvSpPr>
          <p:nvPr/>
        </p:nvSpPr>
        <p:spPr bwMode="auto">
          <a:xfrm>
            <a:off x="1656160" y="1700213"/>
            <a:ext cx="6001940" cy="5143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3733" name="Rectangle 6">
            <a:extLst>
              <a:ext uri="{FF2B5EF4-FFF2-40B4-BE49-F238E27FC236}">
                <a16:creationId xmlns:a16="http://schemas.microsoft.com/office/drawing/2014/main" id="{4D9ADDA7-2D58-4613-8BEE-224A1445CDFB}"/>
              </a:ext>
            </a:extLst>
          </p:cNvPr>
          <p:cNvSpPr>
            <a:spLocks noChangeArrowheads="1"/>
          </p:cNvSpPr>
          <p:nvPr/>
        </p:nvSpPr>
        <p:spPr bwMode="auto">
          <a:xfrm>
            <a:off x="1656160" y="2214562"/>
            <a:ext cx="6001940" cy="500063"/>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3734" name="Rectangle 7">
            <a:extLst>
              <a:ext uri="{FF2B5EF4-FFF2-40B4-BE49-F238E27FC236}">
                <a16:creationId xmlns:a16="http://schemas.microsoft.com/office/drawing/2014/main" id="{3FDA3BBA-217B-4AEE-B549-970FEE153462}"/>
              </a:ext>
            </a:extLst>
          </p:cNvPr>
          <p:cNvSpPr>
            <a:spLocks noChangeArrowheads="1"/>
          </p:cNvSpPr>
          <p:nvPr/>
        </p:nvSpPr>
        <p:spPr bwMode="auto">
          <a:xfrm>
            <a:off x="1656160" y="2714626"/>
            <a:ext cx="6001940" cy="278606"/>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3735" name="Rectangle 2">
            <a:extLst>
              <a:ext uri="{FF2B5EF4-FFF2-40B4-BE49-F238E27FC236}">
                <a16:creationId xmlns:a16="http://schemas.microsoft.com/office/drawing/2014/main" id="{F2ED4E13-FD02-2758-9783-62552B39DCC9}"/>
              </a:ext>
            </a:extLst>
          </p:cNvPr>
          <p:cNvSpPr>
            <a:spLocks noGrp="1" noChangeArrowheads="1"/>
          </p:cNvSpPr>
          <p:nvPr>
            <p:ph type="title"/>
          </p:nvPr>
        </p:nvSpPr>
        <p:spPr/>
        <p:txBody>
          <a:bodyPr/>
          <a:lstStyle/>
          <a:p>
            <a:pPr eaLnBrk="1" hangingPunct="1"/>
            <a:r>
              <a:rPr lang="en-AU" altLang="en-US"/>
              <a:t>The Procedure Swap</a:t>
            </a:r>
          </a:p>
        </p:txBody>
      </p:sp>
      <p:sp>
        <p:nvSpPr>
          <p:cNvPr id="73736" name="Rectangle 3">
            <a:extLst>
              <a:ext uri="{FF2B5EF4-FFF2-40B4-BE49-F238E27FC236}">
                <a16:creationId xmlns:a16="http://schemas.microsoft.com/office/drawing/2014/main" id="{09963F3B-D74E-5A4F-6B3E-98A116060855}"/>
              </a:ext>
            </a:extLst>
          </p:cNvPr>
          <p:cNvSpPr>
            <a:spLocks noGrp="1" noChangeArrowheads="1"/>
          </p:cNvSpPr>
          <p:nvPr>
            <p:ph type="body" idx="1"/>
          </p:nvPr>
        </p:nvSpPr>
        <p:spPr>
          <a:xfrm>
            <a:off x="1656160" y="951310"/>
            <a:ext cx="6203156" cy="3726656"/>
          </a:xfrm>
        </p:spPr>
        <p:txBody>
          <a:bodyPr/>
          <a:lstStyle/>
          <a:p>
            <a:pPr eaLnBrk="1" hangingPunct="1">
              <a:lnSpc>
                <a:spcPct val="90000"/>
              </a:lnSpc>
              <a:buFont typeface="Wingdings" panose="05000000000000000000" pitchFamily="2" charset="2"/>
              <a:buNone/>
            </a:pPr>
            <a:r>
              <a:rPr lang="en-AU" altLang="en-US" sz="1500">
                <a:latin typeface="Lucida Console" panose="020B0609040504020204" pitchFamily="49" charset="0"/>
              </a:rPr>
              <a:t>swap: sll $t1, $a1, 2   # $t1 = k * 4</a:t>
            </a:r>
          </a:p>
          <a:p>
            <a:pPr eaLnBrk="1" hangingPunct="1">
              <a:lnSpc>
                <a:spcPct val="90000"/>
              </a:lnSpc>
              <a:buFont typeface="Wingdings" panose="05000000000000000000" pitchFamily="2" charset="2"/>
              <a:buNone/>
            </a:pPr>
            <a:r>
              <a:rPr lang="en-AU" altLang="en-US" sz="1500">
                <a:latin typeface="Lucida Console" panose="020B0609040504020204" pitchFamily="49" charset="0"/>
              </a:rPr>
              <a:t>      add $t1, $a0, $t1 # $t1 = v+(k*4)</a:t>
            </a:r>
          </a:p>
          <a:p>
            <a:pPr eaLnBrk="1" hangingPunct="1">
              <a:lnSpc>
                <a:spcPct val="90000"/>
              </a:lnSpc>
              <a:buFont typeface="Wingdings" panose="05000000000000000000" pitchFamily="2" charset="2"/>
              <a:buNone/>
            </a:pPr>
            <a:r>
              <a:rPr lang="en-AU" altLang="en-US" sz="1500">
                <a:latin typeface="Lucida Console" panose="020B0609040504020204" pitchFamily="49" charset="0"/>
              </a:rPr>
              <a:t>                        #   (address of v[k])</a:t>
            </a:r>
          </a:p>
          <a:p>
            <a:pPr eaLnBrk="1" hangingPunct="1">
              <a:lnSpc>
                <a:spcPct val="90000"/>
              </a:lnSpc>
              <a:buFont typeface="Wingdings" panose="05000000000000000000" pitchFamily="2" charset="2"/>
              <a:buNone/>
            </a:pPr>
            <a:r>
              <a:rPr lang="en-AU" altLang="en-US" sz="1500">
                <a:latin typeface="Lucida Console" panose="020B0609040504020204" pitchFamily="49" charset="0"/>
              </a:rPr>
              <a:t>      lw $t0, 0($t1)    # $t0 (temp) = v[k]</a:t>
            </a:r>
          </a:p>
          <a:p>
            <a:pPr eaLnBrk="1" hangingPunct="1">
              <a:lnSpc>
                <a:spcPct val="90000"/>
              </a:lnSpc>
              <a:buFont typeface="Wingdings" panose="05000000000000000000" pitchFamily="2" charset="2"/>
              <a:buNone/>
            </a:pPr>
            <a:r>
              <a:rPr lang="en-AU" altLang="en-US" sz="1500">
                <a:latin typeface="Lucida Console" panose="020B0609040504020204" pitchFamily="49" charset="0"/>
              </a:rPr>
              <a:t>      lw $t2, 4($t1)    # $t2 = v[k+1]</a:t>
            </a:r>
          </a:p>
          <a:p>
            <a:pPr eaLnBrk="1" hangingPunct="1">
              <a:lnSpc>
                <a:spcPct val="90000"/>
              </a:lnSpc>
              <a:buFont typeface="Wingdings" panose="05000000000000000000" pitchFamily="2" charset="2"/>
              <a:buNone/>
            </a:pPr>
            <a:r>
              <a:rPr lang="en-AU" altLang="en-US" sz="1500">
                <a:latin typeface="Lucida Console" panose="020B0609040504020204" pitchFamily="49" charset="0"/>
              </a:rPr>
              <a:t>      sw $t2, 0($t1)    # v[k] = $t2 (v[k+1])</a:t>
            </a:r>
          </a:p>
          <a:p>
            <a:pPr eaLnBrk="1" hangingPunct="1">
              <a:lnSpc>
                <a:spcPct val="90000"/>
              </a:lnSpc>
              <a:buFont typeface="Wingdings" panose="05000000000000000000" pitchFamily="2" charset="2"/>
              <a:buNone/>
            </a:pPr>
            <a:r>
              <a:rPr lang="en-AU" altLang="en-US" sz="1500">
                <a:latin typeface="Lucida Console" panose="020B0609040504020204" pitchFamily="49" charset="0"/>
              </a:rPr>
              <a:t>      sw $t0, 4($t1)    # v[k+1] = $t0 (temp)</a:t>
            </a:r>
          </a:p>
          <a:p>
            <a:pPr eaLnBrk="1" hangingPunct="1">
              <a:lnSpc>
                <a:spcPct val="90000"/>
              </a:lnSpc>
              <a:buFont typeface="Wingdings" panose="05000000000000000000" pitchFamily="2" charset="2"/>
              <a:buNone/>
            </a:pPr>
            <a:r>
              <a:rPr lang="en-AU" altLang="en-US" sz="1500">
                <a:latin typeface="Lucida Console" panose="020B0609040504020204" pitchFamily="49" charset="0"/>
              </a:rPr>
              <a:t>      jr $ra            # return to calling routine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0A9E0095-E253-9D01-945E-AEEC1302E6A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2 — Instructions: Language of the Computer — </a:t>
            </a:r>
            <a:fld id="{27E0336E-BFCA-4889-BD7F-A161898BC7BD}" type="slidenum">
              <a:rPr lang="en-AU" altLang="en-US"/>
              <a:pPr/>
              <a:t>76</a:t>
            </a:fld>
            <a:endParaRPr lang="en-AU" altLang="en-US"/>
          </a:p>
        </p:txBody>
      </p:sp>
      <p:sp>
        <p:nvSpPr>
          <p:cNvPr id="74755" name="Rectangle 2">
            <a:extLst>
              <a:ext uri="{FF2B5EF4-FFF2-40B4-BE49-F238E27FC236}">
                <a16:creationId xmlns:a16="http://schemas.microsoft.com/office/drawing/2014/main" id="{FBB41930-34CB-0AE8-B539-7D62B9B21258}"/>
              </a:ext>
            </a:extLst>
          </p:cNvPr>
          <p:cNvSpPr>
            <a:spLocks noGrp="1" noChangeArrowheads="1"/>
          </p:cNvSpPr>
          <p:nvPr>
            <p:ph type="title"/>
          </p:nvPr>
        </p:nvSpPr>
        <p:spPr/>
        <p:txBody>
          <a:bodyPr/>
          <a:lstStyle/>
          <a:p>
            <a:pPr eaLnBrk="1" hangingPunct="1"/>
            <a:r>
              <a:rPr lang="en-AU" altLang="en-US"/>
              <a:t>The Sort Procedure in C</a:t>
            </a:r>
          </a:p>
        </p:txBody>
      </p:sp>
      <p:sp>
        <p:nvSpPr>
          <p:cNvPr id="74756" name="Rectangle 3">
            <a:extLst>
              <a:ext uri="{FF2B5EF4-FFF2-40B4-BE49-F238E27FC236}">
                <a16:creationId xmlns:a16="http://schemas.microsoft.com/office/drawing/2014/main" id="{A40B8592-CCB5-9009-E1C9-63614556C8CE}"/>
              </a:ext>
            </a:extLst>
          </p:cNvPr>
          <p:cNvSpPr>
            <a:spLocks noGrp="1" noChangeArrowheads="1"/>
          </p:cNvSpPr>
          <p:nvPr>
            <p:ph type="body" idx="1"/>
          </p:nvPr>
        </p:nvSpPr>
        <p:spPr/>
        <p:txBody>
          <a:bodyPr/>
          <a:lstStyle/>
          <a:p>
            <a:pPr eaLnBrk="1" hangingPunct="1">
              <a:lnSpc>
                <a:spcPct val="80000"/>
              </a:lnSpc>
            </a:pPr>
            <a:r>
              <a:rPr lang="en-US" altLang="en-US" sz="2100"/>
              <a:t>Non-leaf (calls swap)</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void sort (int v[], int n)</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int i, j;</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for (i = 0; i &lt; n; i += 1) {</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for (j = i – 1;</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j &gt;= 0 &amp;&amp; v[j] &gt; v[j + 1];</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j -= 1) {</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swap(v,j);</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a:t>
            </a:r>
          </a:p>
          <a:p>
            <a:pPr lvl="1" eaLnBrk="1" hangingPunct="1">
              <a:lnSpc>
                <a:spcPct val="80000"/>
              </a:lnSpc>
              <a:buFont typeface="Wingdings" panose="05000000000000000000" pitchFamily="2" charset="2"/>
              <a:buNone/>
            </a:pPr>
            <a:r>
              <a:rPr lang="en-US" altLang="en-US">
                <a:latin typeface="Lucida Console" panose="020B0609040504020204" pitchFamily="49" charset="0"/>
              </a:rPr>
              <a:t>	}</a:t>
            </a:r>
          </a:p>
          <a:p>
            <a:pPr lvl="1" eaLnBrk="1" hangingPunct="1">
              <a:lnSpc>
                <a:spcPct val="80000"/>
              </a:lnSpc>
            </a:pPr>
            <a:r>
              <a:rPr lang="en-US" altLang="en-US"/>
              <a:t>v in $a0, k in $a1, i in $s0, j in $s1</a:t>
            </a:r>
            <a:endParaRPr lang="en-AU"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BD0C4169-AF6E-EBCB-EC50-5E01E875D0C8}"/>
              </a:ext>
            </a:extLst>
          </p:cNvPr>
          <p:cNvSpPr>
            <a:spLocks noChangeArrowheads="1"/>
          </p:cNvSpPr>
          <p:nvPr/>
        </p:nvSpPr>
        <p:spPr bwMode="auto">
          <a:xfrm>
            <a:off x="1656160" y="901303"/>
            <a:ext cx="5587603" cy="1100138"/>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6804" name="Rectangle 3">
            <a:extLst>
              <a:ext uri="{FF2B5EF4-FFF2-40B4-BE49-F238E27FC236}">
                <a16:creationId xmlns:a16="http://schemas.microsoft.com/office/drawing/2014/main" id="{5F6EA93C-5449-7E30-4516-5E674E2A1847}"/>
              </a:ext>
            </a:extLst>
          </p:cNvPr>
          <p:cNvSpPr>
            <a:spLocks noChangeArrowheads="1"/>
          </p:cNvSpPr>
          <p:nvPr/>
        </p:nvSpPr>
        <p:spPr bwMode="auto">
          <a:xfrm>
            <a:off x="1656160" y="2364581"/>
            <a:ext cx="5587603" cy="1120379"/>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6805" name="Rectangle 4">
            <a:extLst>
              <a:ext uri="{FF2B5EF4-FFF2-40B4-BE49-F238E27FC236}">
                <a16:creationId xmlns:a16="http://schemas.microsoft.com/office/drawing/2014/main" id="{372A1AB5-FEA7-1990-D4D4-F0E41B6EADA8}"/>
              </a:ext>
            </a:extLst>
          </p:cNvPr>
          <p:cNvSpPr>
            <a:spLocks noChangeArrowheads="1"/>
          </p:cNvSpPr>
          <p:nvPr/>
        </p:nvSpPr>
        <p:spPr bwMode="auto">
          <a:xfrm>
            <a:off x="1656160" y="3484960"/>
            <a:ext cx="5587603" cy="194072"/>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6806" name="Rectangle 16">
            <a:extLst>
              <a:ext uri="{FF2B5EF4-FFF2-40B4-BE49-F238E27FC236}">
                <a16:creationId xmlns:a16="http://schemas.microsoft.com/office/drawing/2014/main" id="{51290A4F-CDA3-2EB5-BBCA-743EAD1A2255}"/>
              </a:ext>
            </a:extLst>
          </p:cNvPr>
          <p:cNvSpPr>
            <a:spLocks noChangeArrowheads="1"/>
          </p:cNvSpPr>
          <p:nvPr/>
        </p:nvSpPr>
        <p:spPr bwMode="auto">
          <a:xfrm>
            <a:off x="1656160" y="2001442"/>
            <a:ext cx="5587603" cy="36314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6807" name="Rectangle 9">
            <a:extLst>
              <a:ext uri="{FF2B5EF4-FFF2-40B4-BE49-F238E27FC236}">
                <a16:creationId xmlns:a16="http://schemas.microsoft.com/office/drawing/2014/main" id="{80B81426-D167-8F0A-66FE-A6471C357321}"/>
              </a:ext>
            </a:extLst>
          </p:cNvPr>
          <p:cNvSpPr>
            <a:spLocks noGrp="1" noChangeArrowheads="1"/>
          </p:cNvSpPr>
          <p:nvPr>
            <p:ph type="body" idx="1"/>
          </p:nvPr>
        </p:nvSpPr>
        <p:spPr>
          <a:xfrm>
            <a:off x="1656160" y="879873"/>
            <a:ext cx="6203156" cy="3720703"/>
          </a:xfrm>
          <a:noFill/>
        </p:spPr>
        <p:txBody>
          <a:bodyPr/>
          <a:lstStyle/>
          <a:p>
            <a:pPr eaLnBrk="1" hangingPunct="1">
              <a:spcBef>
                <a:spcPct val="15000"/>
              </a:spcBef>
              <a:buFont typeface="Wingdings" panose="05000000000000000000" pitchFamily="2" charset="2"/>
              <a:buNone/>
            </a:pPr>
            <a:r>
              <a:rPr lang="en-AU" altLang="en-US" sz="1050">
                <a:latin typeface="Lucida Console" panose="020B0609040504020204" pitchFamily="49" charset="0"/>
              </a:rPr>
              <a:t>sort:    addi $sp,$sp, –20      # make room on stack for 5 registers</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sw $ra, 16($sp)        # save $ra on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sw $s3,12($sp)         # save $s3 on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sw $s2, 8($sp)         # save $s2 on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sw $s1, 4($sp)         # save $s1 on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sw $s0, 0($sp)         # save $s0 on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                      # procedure body</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exit1: lw $s0, 0($sp)  # restore $s0 from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lw $s1, 4($sp)         # restore $s1 from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lw $s2, 8($sp)         # restore $s2 from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lw $s3,12($sp)         # restore $s3 from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lw $ra,16($sp)         # restore $ra from stack</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addi $sp,$sp, 20       # restore stack pointer</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jr $ra                 # return to calling routine</a:t>
            </a:r>
          </a:p>
        </p:txBody>
      </p:sp>
      <p:sp>
        <p:nvSpPr>
          <p:cNvPr id="76808" name="Rectangle 8">
            <a:extLst>
              <a:ext uri="{FF2B5EF4-FFF2-40B4-BE49-F238E27FC236}">
                <a16:creationId xmlns:a16="http://schemas.microsoft.com/office/drawing/2014/main" id="{42317D68-B49E-6D70-BD27-0A253DE37E38}"/>
              </a:ext>
            </a:extLst>
          </p:cNvPr>
          <p:cNvSpPr>
            <a:spLocks noGrp="1" noChangeArrowheads="1"/>
          </p:cNvSpPr>
          <p:nvPr>
            <p:ph type="title"/>
          </p:nvPr>
        </p:nvSpPr>
        <p:spPr/>
        <p:txBody>
          <a:bodyPr/>
          <a:lstStyle/>
          <a:p>
            <a:pPr eaLnBrk="1" hangingPunct="1"/>
            <a:r>
              <a:rPr lang="en-AU" altLang="en-US"/>
              <a:t>The Full Procedure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5">
            <a:extLst>
              <a:ext uri="{FF2B5EF4-FFF2-40B4-BE49-F238E27FC236}">
                <a16:creationId xmlns:a16="http://schemas.microsoft.com/office/drawing/2014/main" id="{E13A6AD3-3061-223D-DC8F-966D39BE6E40}"/>
              </a:ext>
            </a:extLst>
          </p:cNvPr>
          <p:cNvSpPr>
            <a:spLocks noChangeArrowheads="1"/>
          </p:cNvSpPr>
          <p:nvPr/>
        </p:nvSpPr>
        <p:spPr bwMode="auto">
          <a:xfrm>
            <a:off x="1656160" y="837010"/>
            <a:ext cx="5487590" cy="36314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5780" name="Rectangle 6">
            <a:extLst>
              <a:ext uri="{FF2B5EF4-FFF2-40B4-BE49-F238E27FC236}">
                <a16:creationId xmlns:a16="http://schemas.microsoft.com/office/drawing/2014/main" id="{2D6741C0-41E6-A58A-2933-7A752F0E9A7D}"/>
              </a:ext>
            </a:extLst>
          </p:cNvPr>
          <p:cNvSpPr>
            <a:spLocks noChangeArrowheads="1"/>
          </p:cNvSpPr>
          <p:nvPr/>
        </p:nvSpPr>
        <p:spPr bwMode="auto">
          <a:xfrm>
            <a:off x="1656160" y="1200150"/>
            <a:ext cx="5487590" cy="363141"/>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5781" name="Rectangle 7">
            <a:extLst>
              <a:ext uri="{FF2B5EF4-FFF2-40B4-BE49-F238E27FC236}">
                <a16:creationId xmlns:a16="http://schemas.microsoft.com/office/drawing/2014/main" id="{3279A64F-9238-3C05-3E31-9649308B6930}"/>
              </a:ext>
            </a:extLst>
          </p:cNvPr>
          <p:cNvSpPr>
            <a:spLocks noChangeArrowheads="1"/>
          </p:cNvSpPr>
          <p:nvPr/>
        </p:nvSpPr>
        <p:spPr bwMode="auto">
          <a:xfrm>
            <a:off x="1656160" y="1563291"/>
            <a:ext cx="5487590" cy="1844278"/>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5782" name="Rectangle 8">
            <a:extLst>
              <a:ext uri="{FF2B5EF4-FFF2-40B4-BE49-F238E27FC236}">
                <a16:creationId xmlns:a16="http://schemas.microsoft.com/office/drawing/2014/main" id="{232D96E7-BDB1-8EE0-E1C4-BFBEF5C29CAE}"/>
              </a:ext>
            </a:extLst>
          </p:cNvPr>
          <p:cNvSpPr>
            <a:spLocks noChangeArrowheads="1"/>
          </p:cNvSpPr>
          <p:nvPr/>
        </p:nvSpPr>
        <p:spPr bwMode="auto">
          <a:xfrm>
            <a:off x="1656160" y="3407569"/>
            <a:ext cx="5487590" cy="550069"/>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5783" name="Rectangle 9">
            <a:extLst>
              <a:ext uri="{FF2B5EF4-FFF2-40B4-BE49-F238E27FC236}">
                <a16:creationId xmlns:a16="http://schemas.microsoft.com/office/drawing/2014/main" id="{55AC75B0-D291-85D0-B91A-6A27F4BF2535}"/>
              </a:ext>
            </a:extLst>
          </p:cNvPr>
          <p:cNvSpPr>
            <a:spLocks noChangeArrowheads="1"/>
          </p:cNvSpPr>
          <p:nvPr/>
        </p:nvSpPr>
        <p:spPr bwMode="auto">
          <a:xfrm>
            <a:off x="1656160" y="3957638"/>
            <a:ext cx="5487590" cy="364331"/>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5784" name="Rectangle 10">
            <a:extLst>
              <a:ext uri="{FF2B5EF4-FFF2-40B4-BE49-F238E27FC236}">
                <a16:creationId xmlns:a16="http://schemas.microsoft.com/office/drawing/2014/main" id="{F8CB99FF-26A3-59F1-A027-E60736C838E8}"/>
              </a:ext>
            </a:extLst>
          </p:cNvPr>
          <p:cNvSpPr>
            <a:spLocks noChangeArrowheads="1"/>
          </p:cNvSpPr>
          <p:nvPr/>
        </p:nvSpPr>
        <p:spPr bwMode="auto">
          <a:xfrm>
            <a:off x="1656160" y="4321969"/>
            <a:ext cx="5487590" cy="377429"/>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5785" name="Rectangle 2">
            <a:extLst>
              <a:ext uri="{FF2B5EF4-FFF2-40B4-BE49-F238E27FC236}">
                <a16:creationId xmlns:a16="http://schemas.microsoft.com/office/drawing/2014/main" id="{C24F0B4C-C6AA-7F6B-0DE1-AC99D571F6F8}"/>
              </a:ext>
            </a:extLst>
          </p:cNvPr>
          <p:cNvSpPr>
            <a:spLocks noGrp="1" noChangeArrowheads="1"/>
          </p:cNvSpPr>
          <p:nvPr>
            <p:ph type="title"/>
          </p:nvPr>
        </p:nvSpPr>
        <p:spPr/>
        <p:txBody>
          <a:bodyPr/>
          <a:lstStyle/>
          <a:p>
            <a:pPr eaLnBrk="1" hangingPunct="1"/>
            <a:r>
              <a:rPr lang="en-AU" altLang="en-US"/>
              <a:t>The Procedure Body</a:t>
            </a:r>
          </a:p>
        </p:txBody>
      </p:sp>
      <p:sp>
        <p:nvSpPr>
          <p:cNvPr id="75786" name="Rectangle 4">
            <a:extLst>
              <a:ext uri="{FF2B5EF4-FFF2-40B4-BE49-F238E27FC236}">
                <a16:creationId xmlns:a16="http://schemas.microsoft.com/office/drawing/2014/main" id="{635523E8-1C48-6A1C-E40C-0398DE0F197B}"/>
              </a:ext>
            </a:extLst>
          </p:cNvPr>
          <p:cNvSpPr>
            <a:spLocks noGrp="1" noChangeArrowheads="1"/>
          </p:cNvSpPr>
          <p:nvPr>
            <p:ph type="body" idx="1"/>
          </p:nvPr>
        </p:nvSpPr>
        <p:spPr>
          <a:xfrm>
            <a:off x="1656160" y="815578"/>
            <a:ext cx="6203156" cy="3833813"/>
          </a:xfrm>
          <a:noFill/>
        </p:spPr>
        <p:txBody>
          <a:bodyPr/>
          <a:lstStyle/>
          <a:p>
            <a:pPr eaLnBrk="1" hangingPunct="1">
              <a:spcBef>
                <a:spcPct val="15000"/>
              </a:spcBef>
              <a:buFont typeface="Wingdings" panose="05000000000000000000" pitchFamily="2" charset="2"/>
              <a:buNone/>
            </a:pPr>
            <a:r>
              <a:rPr lang="en-AU" altLang="en-US" sz="1050">
                <a:latin typeface="Lucida Console" panose="020B0609040504020204" pitchFamily="49" charset="0"/>
              </a:rPr>
              <a:t>         move $s2, $a0           # save $a0 into $s2</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move $s3, $a1           # save $a1 into $s3</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move $s0, $zero         # i = 0</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for1tst: slt  $t0, $s0, $s3      # $t0 = 0 if $s0 ≥ $s3 (i ≥ n)</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beq  $t0, $zero, exit1  # go to exit1 if $s0 ≥ $s3 (i ≥ n)</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addi $s1, $s0, –1       # j = i – 1</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for2tst: slti $t0, $s1, 0        # $t0 = 1 if $s1 &lt; 0 (j &lt; 0)</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bne  $t0, $zero, exit2  # go to exit2 if $s1 &lt; 0 (j &lt; 0)</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sll  $t1, $s1, 2        # $t1 = j * 4</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add  $t2, $s2, $t1      # $t2 = v + (j * 4)</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lw   $t3, 0($t2)        # $t3 = v[j]</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lw   $t4, 4($t2)        # $t4 = v[j + 1]</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slt  $t0, $t4, $t3      # $t0 = 0 if $t4 ≥ $t3</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beq  $t0, $zero, exit2  # go to exit2 if $t4 ≥ $t3</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move $a0, $s2           # 1st param of swap is v (old $a0)</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move $a1, $s1           # 2nd param of swap is j</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jal  swap               # call swap procedure</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addi $s1, $s1, –1       # j –= 1</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j    for2tst            # jump to test of inner loop</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exit2:   addi $s0, $s0, 1        # i += 1</a:t>
            </a:r>
          </a:p>
          <a:p>
            <a:pPr eaLnBrk="1" hangingPunct="1">
              <a:spcBef>
                <a:spcPct val="15000"/>
              </a:spcBef>
              <a:buFont typeface="Wingdings" panose="05000000000000000000" pitchFamily="2" charset="2"/>
              <a:buNone/>
            </a:pPr>
            <a:r>
              <a:rPr lang="en-AU" altLang="en-US" sz="1050">
                <a:latin typeface="Lucida Console" panose="020B0609040504020204" pitchFamily="49" charset="0"/>
              </a:rPr>
              <a:t>         j    for1tst            # jump to test of outer loop</a:t>
            </a:r>
          </a:p>
        </p:txBody>
      </p:sp>
      <p:sp>
        <p:nvSpPr>
          <p:cNvPr id="75787" name="Rectangle 16">
            <a:extLst>
              <a:ext uri="{FF2B5EF4-FFF2-40B4-BE49-F238E27FC236}">
                <a16:creationId xmlns:a16="http://schemas.microsoft.com/office/drawing/2014/main" id="{B362268C-831D-B455-4AC1-0E0EE90ED0C3}"/>
              </a:ext>
            </a:extLst>
          </p:cNvPr>
          <p:cNvSpPr>
            <a:spLocks noChangeArrowheads="1"/>
          </p:cNvSpPr>
          <p:nvPr/>
        </p:nvSpPr>
        <p:spPr bwMode="auto">
          <a:xfrm>
            <a:off x="7190185" y="3443288"/>
            <a:ext cx="561975" cy="486966"/>
          </a:xfrm>
          <a:prstGeom prst="rect">
            <a:avLst/>
          </a:prstGeom>
          <a:solidFill>
            <a:schemeClr val="accent1"/>
          </a:solidFill>
          <a:ln w="9525">
            <a:solidFill>
              <a:schemeClr val="tx1"/>
            </a:solidFill>
            <a:miter lim="800000"/>
            <a:headEnd/>
            <a:tailEnd/>
          </a:ln>
        </p:spPr>
        <p:txBody>
          <a:bodyPr wrap="none" lIns="40500" rIns="405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sz="1050"/>
              <a:t>Pass</a:t>
            </a:r>
            <a:br>
              <a:rPr lang="en-AU" altLang="en-US" sz="1050"/>
            </a:br>
            <a:r>
              <a:rPr lang="en-AU" altLang="en-US" sz="1050"/>
              <a:t>params</a:t>
            </a:r>
            <a:br>
              <a:rPr lang="en-AU" altLang="en-US" sz="1050"/>
            </a:br>
            <a:r>
              <a:rPr lang="en-AU" altLang="en-US" sz="1050"/>
              <a:t>&amp; call</a:t>
            </a:r>
          </a:p>
        </p:txBody>
      </p:sp>
      <p:sp>
        <p:nvSpPr>
          <p:cNvPr id="75788" name="Rectangle 19">
            <a:extLst>
              <a:ext uri="{FF2B5EF4-FFF2-40B4-BE49-F238E27FC236}">
                <a16:creationId xmlns:a16="http://schemas.microsoft.com/office/drawing/2014/main" id="{ECB159EC-3D35-FE74-06A6-930C285C2388}"/>
              </a:ext>
            </a:extLst>
          </p:cNvPr>
          <p:cNvSpPr>
            <a:spLocks noChangeArrowheads="1"/>
          </p:cNvSpPr>
          <p:nvPr/>
        </p:nvSpPr>
        <p:spPr bwMode="auto">
          <a:xfrm>
            <a:off x="7190185" y="841773"/>
            <a:ext cx="569119" cy="378619"/>
          </a:xfrm>
          <a:prstGeom prst="rect">
            <a:avLst/>
          </a:prstGeom>
          <a:solidFill>
            <a:schemeClr val="accent1"/>
          </a:solidFill>
          <a:ln w="9525">
            <a:solidFill>
              <a:schemeClr val="tx1"/>
            </a:solidFill>
            <a:miter lim="800000"/>
            <a:headEnd/>
            <a:tailEnd/>
          </a:ln>
        </p:spPr>
        <p:txBody>
          <a:bodyPr wrap="none" lIns="40500" rIns="405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sz="1050"/>
              <a:t>Move</a:t>
            </a:r>
            <a:br>
              <a:rPr lang="en-AU" altLang="en-US" sz="1050"/>
            </a:br>
            <a:r>
              <a:rPr lang="en-AU" altLang="en-US" sz="1050"/>
              <a:t>params</a:t>
            </a:r>
          </a:p>
        </p:txBody>
      </p:sp>
      <p:sp>
        <p:nvSpPr>
          <p:cNvPr id="75789" name="Rectangle 23">
            <a:extLst>
              <a:ext uri="{FF2B5EF4-FFF2-40B4-BE49-F238E27FC236}">
                <a16:creationId xmlns:a16="http://schemas.microsoft.com/office/drawing/2014/main" id="{FF2B9111-84AF-749F-3132-704BCC7F0C2E}"/>
              </a:ext>
            </a:extLst>
          </p:cNvPr>
          <p:cNvSpPr>
            <a:spLocks noChangeArrowheads="1"/>
          </p:cNvSpPr>
          <p:nvPr/>
        </p:nvSpPr>
        <p:spPr bwMode="auto">
          <a:xfrm>
            <a:off x="7190185" y="4054079"/>
            <a:ext cx="715565" cy="205978"/>
          </a:xfrm>
          <a:prstGeom prst="rect">
            <a:avLst/>
          </a:prstGeom>
          <a:solidFill>
            <a:schemeClr val="accent1"/>
          </a:solidFill>
          <a:ln w="9525">
            <a:solidFill>
              <a:schemeClr val="tx1"/>
            </a:solidFill>
            <a:miter lim="800000"/>
            <a:headEnd/>
            <a:tailEnd/>
          </a:ln>
        </p:spPr>
        <p:txBody>
          <a:bodyPr wrap="none" lIns="40500" rIns="405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sz="1050"/>
              <a:t>Inner loop</a:t>
            </a:r>
          </a:p>
        </p:txBody>
      </p:sp>
      <p:sp>
        <p:nvSpPr>
          <p:cNvPr id="75790" name="Rectangle 24">
            <a:extLst>
              <a:ext uri="{FF2B5EF4-FFF2-40B4-BE49-F238E27FC236}">
                <a16:creationId xmlns:a16="http://schemas.microsoft.com/office/drawing/2014/main" id="{1868E79E-8CA5-53E4-49C3-615883207872}"/>
              </a:ext>
            </a:extLst>
          </p:cNvPr>
          <p:cNvSpPr>
            <a:spLocks noChangeArrowheads="1"/>
          </p:cNvSpPr>
          <p:nvPr/>
        </p:nvSpPr>
        <p:spPr bwMode="auto">
          <a:xfrm>
            <a:off x="7190185" y="4418410"/>
            <a:ext cx="715565" cy="205978"/>
          </a:xfrm>
          <a:prstGeom prst="rect">
            <a:avLst/>
          </a:prstGeom>
          <a:solidFill>
            <a:schemeClr val="accent1"/>
          </a:solidFill>
          <a:ln w="9525">
            <a:solidFill>
              <a:schemeClr val="tx1"/>
            </a:solidFill>
            <a:miter lim="800000"/>
            <a:headEnd/>
            <a:tailEnd/>
          </a:ln>
        </p:spPr>
        <p:txBody>
          <a:bodyPr wrap="none" lIns="40500" rIns="405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sz="1050"/>
              <a:t>Outer loop</a:t>
            </a:r>
          </a:p>
        </p:txBody>
      </p:sp>
      <p:sp>
        <p:nvSpPr>
          <p:cNvPr id="75791" name="Rectangle 25">
            <a:extLst>
              <a:ext uri="{FF2B5EF4-FFF2-40B4-BE49-F238E27FC236}">
                <a16:creationId xmlns:a16="http://schemas.microsoft.com/office/drawing/2014/main" id="{D311F2EA-4CF8-04FE-A05B-EF6401113298}"/>
              </a:ext>
            </a:extLst>
          </p:cNvPr>
          <p:cNvSpPr>
            <a:spLocks noChangeArrowheads="1"/>
          </p:cNvSpPr>
          <p:nvPr/>
        </p:nvSpPr>
        <p:spPr bwMode="auto">
          <a:xfrm>
            <a:off x="7190185" y="2361010"/>
            <a:ext cx="715565" cy="205978"/>
          </a:xfrm>
          <a:prstGeom prst="rect">
            <a:avLst/>
          </a:prstGeom>
          <a:solidFill>
            <a:schemeClr val="accent1"/>
          </a:solidFill>
          <a:ln w="9525">
            <a:solidFill>
              <a:schemeClr val="tx1"/>
            </a:solidFill>
            <a:miter lim="800000"/>
            <a:headEnd/>
            <a:tailEnd/>
          </a:ln>
        </p:spPr>
        <p:txBody>
          <a:bodyPr wrap="none" lIns="40500" rIns="405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sz="1050"/>
              <a:t>Inner loop</a:t>
            </a:r>
          </a:p>
        </p:txBody>
      </p:sp>
      <p:sp>
        <p:nvSpPr>
          <p:cNvPr id="75792" name="Rectangle 28">
            <a:extLst>
              <a:ext uri="{FF2B5EF4-FFF2-40B4-BE49-F238E27FC236}">
                <a16:creationId xmlns:a16="http://schemas.microsoft.com/office/drawing/2014/main" id="{4909A219-0B89-34DF-1E47-75D8CC10A7FF}"/>
              </a:ext>
            </a:extLst>
          </p:cNvPr>
          <p:cNvSpPr>
            <a:spLocks noChangeArrowheads="1"/>
          </p:cNvSpPr>
          <p:nvPr/>
        </p:nvSpPr>
        <p:spPr bwMode="auto">
          <a:xfrm>
            <a:off x="7190185" y="1296591"/>
            <a:ext cx="715565" cy="205978"/>
          </a:xfrm>
          <a:prstGeom prst="rect">
            <a:avLst/>
          </a:prstGeom>
          <a:solidFill>
            <a:schemeClr val="accent1"/>
          </a:solidFill>
          <a:ln w="9525">
            <a:solidFill>
              <a:schemeClr val="tx1"/>
            </a:solidFill>
            <a:miter lim="800000"/>
            <a:headEnd/>
            <a:tailEnd/>
          </a:ln>
        </p:spPr>
        <p:txBody>
          <a:bodyPr wrap="none" lIns="40500" rIns="405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sz="1050"/>
              <a:t>Outer loop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A8FBE6D8-B31A-10B5-7D3F-ED06D2F45ED8}"/>
              </a:ext>
            </a:extLst>
          </p:cNvPr>
          <p:cNvSpPr>
            <a:spLocks noGrp="1" noChangeArrowheads="1"/>
          </p:cNvSpPr>
          <p:nvPr>
            <p:ph type="title"/>
          </p:nvPr>
        </p:nvSpPr>
        <p:spPr/>
        <p:txBody>
          <a:bodyPr/>
          <a:lstStyle/>
          <a:p>
            <a:pPr eaLnBrk="1" hangingPunct="1"/>
            <a:r>
              <a:rPr lang="en-US" altLang="en-US"/>
              <a:t>Example: Clearing and Array</a:t>
            </a:r>
            <a:endParaRPr lang="en-AU" altLang="en-US"/>
          </a:p>
        </p:txBody>
      </p:sp>
      <p:graphicFrame>
        <p:nvGraphicFramePr>
          <p:cNvPr id="396291" name="Group 3">
            <a:extLst>
              <a:ext uri="{FF2B5EF4-FFF2-40B4-BE49-F238E27FC236}">
                <a16:creationId xmlns:a16="http://schemas.microsoft.com/office/drawing/2014/main" id="{D87FB8D3-227F-259B-4C51-816A27CAAD8C}"/>
              </a:ext>
            </a:extLst>
          </p:cNvPr>
          <p:cNvGraphicFramePr>
            <a:graphicFrameLocks noGrp="1"/>
          </p:cNvGraphicFramePr>
          <p:nvPr>
            <p:extLst>
              <p:ext uri="{D42A27DB-BD31-4B8C-83A1-F6EECF244321}">
                <p14:modId xmlns:p14="http://schemas.microsoft.com/office/powerpoint/2010/main" val="3664732664"/>
              </p:ext>
            </p:extLst>
          </p:nvPr>
        </p:nvGraphicFramePr>
        <p:xfrm>
          <a:off x="971600" y="915566"/>
          <a:ext cx="7488832" cy="3138754"/>
        </p:xfrm>
        <a:graphic>
          <a:graphicData uri="http://schemas.openxmlformats.org/drawingml/2006/table">
            <a:tbl>
              <a:tblPr/>
              <a:tblGrid>
                <a:gridCol w="3946123">
                  <a:extLst>
                    <a:ext uri="{9D8B030D-6E8A-4147-A177-3AD203B41FA5}">
                      <a16:colId xmlns:a16="http://schemas.microsoft.com/office/drawing/2014/main" val="20000"/>
                    </a:ext>
                  </a:extLst>
                </a:gridCol>
                <a:gridCol w="3542709">
                  <a:extLst>
                    <a:ext uri="{9D8B030D-6E8A-4147-A177-3AD203B41FA5}">
                      <a16:colId xmlns:a16="http://schemas.microsoft.com/office/drawing/2014/main" val="20001"/>
                    </a:ext>
                  </a:extLst>
                </a:gridCol>
              </a:tblGrid>
              <a:tr h="109200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clear1(int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  int </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  for (</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 0; </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&lt; size; </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    array[</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a:t>
                      </a: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clear2(int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  int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100" b="0" i="0" u="none" strike="noStrike" cap="none" normalizeH="0" baseline="0" dirty="0">
                          <a:ln>
                            <a:noFill/>
                          </a:ln>
                          <a:solidFill>
                            <a:schemeClr val="tx1"/>
                          </a:solidFill>
                          <a:effectLst/>
                          <a:latin typeface="Lucida Console" pitchFamily="49" charset="0"/>
                        </a:rPr>
                        <a:t>}</a:t>
                      </a: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9571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move $t0,$zero   # </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loop1: </a:t>
                      </a:r>
                      <a:r>
                        <a:rPr kumimoji="0" lang="en-AU" sz="1100" b="0" i="0" u="none" strike="noStrike" cap="none" normalizeH="0" baseline="0" dirty="0" err="1">
                          <a:ln>
                            <a:noFill/>
                          </a:ln>
                          <a:solidFill>
                            <a:schemeClr val="tx1"/>
                          </a:solidFill>
                          <a:effectLst/>
                          <a:latin typeface="Lucida Console" pitchFamily="49" charset="0"/>
                        </a:rPr>
                        <a:t>sll</a:t>
                      </a:r>
                      <a:r>
                        <a:rPr kumimoji="0" lang="en-AU" sz="1100" b="0" i="0" u="none" strike="noStrike" cap="none" normalizeH="0" baseline="0" dirty="0">
                          <a:ln>
                            <a:noFill/>
                          </a:ln>
                          <a:solidFill>
                            <a:schemeClr val="tx1"/>
                          </a:solidFill>
                          <a:effectLst/>
                          <a:latin typeface="Lucida Console" pitchFamily="49" charset="0"/>
                        </a:rPr>
                        <a:t> $t1,$t0,2    # $t1 = </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   &amp;array[</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err="1">
                          <a:ln>
                            <a:noFill/>
                          </a:ln>
                          <a:solidFill>
                            <a:schemeClr val="tx1"/>
                          </a:solidFill>
                          <a:effectLst/>
                          <a:latin typeface="Lucida Console" pitchFamily="49" charset="0"/>
                        </a:rPr>
                        <a:t>sw</a:t>
                      </a:r>
                      <a:r>
                        <a:rPr kumimoji="0" lang="en-AU" sz="1100" b="0" i="0" u="none" strike="noStrike" cap="none" normalizeH="0" baseline="0" dirty="0">
                          <a:ln>
                            <a:noFill/>
                          </a:ln>
                          <a:solidFill>
                            <a:schemeClr val="tx1"/>
                          </a:solidFill>
                          <a:effectLst/>
                          <a:latin typeface="Lucida Console" pitchFamily="49" charset="0"/>
                        </a:rPr>
                        <a:t> $zero, 0($t2) # array[</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err="1">
                          <a:ln>
                            <a:noFill/>
                          </a:ln>
                          <a:solidFill>
                            <a:schemeClr val="tx1"/>
                          </a:solidFill>
                          <a:effectLst/>
                          <a:latin typeface="Lucida Console" pitchFamily="49" charset="0"/>
                        </a:rPr>
                        <a:t>addi</a:t>
                      </a:r>
                      <a:r>
                        <a:rPr kumimoji="0" lang="en-AU" sz="1100" b="0" i="0" u="none" strike="noStrike" cap="none" normalizeH="0" baseline="0" dirty="0">
                          <a:ln>
                            <a:noFill/>
                          </a:ln>
                          <a:solidFill>
                            <a:schemeClr val="tx1"/>
                          </a:solidFill>
                          <a:effectLst/>
                          <a:latin typeface="Lucida Console" pitchFamily="49" charset="0"/>
                        </a:rPr>
                        <a:t> $t0,$t0,1   # </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 </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err="1">
                          <a:ln>
                            <a:noFill/>
                          </a:ln>
                          <a:solidFill>
                            <a:schemeClr val="tx1"/>
                          </a:solidFill>
                          <a:effectLst/>
                          <a:latin typeface="Lucida Console" pitchFamily="49" charset="0"/>
                        </a:rPr>
                        <a:t>slt</a:t>
                      </a:r>
                      <a:r>
                        <a:rPr kumimoji="0" lang="en-AU" sz="1100" b="0" i="0" u="none" strike="noStrike" cap="none" normalizeH="0" baseline="0" dirty="0">
                          <a:ln>
                            <a:noFill/>
                          </a:ln>
                          <a:solidFill>
                            <a:schemeClr val="tx1"/>
                          </a:solidFill>
                          <a:effectLst/>
                          <a:latin typeface="Lucida Console" pitchFamily="49" charset="0"/>
                        </a:rPr>
                        <a:t> $t3,$t0,$a1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   (</a:t>
                      </a:r>
                      <a:r>
                        <a:rPr kumimoji="0" lang="en-AU" sz="1100" b="0" i="0" u="none" strike="noStrike" cap="none" normalizeH="0" baseline="0" dirty="0" err="1">
                          <a:ln>
                            <a:noFill/>
                          </a:ln>
                          <a:solidFill>
                            <a:schemeClr val="tx1"/>
                          </a:solidFill>
                          <a:effectLst/>
                          <a:latin typeface="Lucida Console" pitchFamily="49" charset="0"/>
                        </a:rPr>
                        <a:t>i</a:t>
                      </a:r>
                      <a:r>
                        <a:rPr kumimoji="0" lang="en-AU" sz="1100" b="0" i="0" u="none" strike="noStrike" cap="none" normalizeH="0" baseline="0" dirty="0">
                          <a:ln>
                            <a:noFill/>
                          </a:ln>
                          <a:solidFill>
                            <a:schemeClr val="tx1"/>
                          </a:solidFill>
                          <a:effectLst/>
                          <a:latin typeface="Lucida Console" pitchFamily="49" charset="0"/>
                        </a:rPr>
                        <a:t> &lt; 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err="1">
                          <a:ln>
                            <a:noFill/>
                          </a:ln>
                          <a:solidFill>
                            <a:schemeClr val="tx1"/>
                          </a:solidFill>
                          <a:effectLst/>
                          <a:latin typeface="Lucida Console" pitchFamily="49" charset="0"/>
                        </a:rPr>
                        <a:t>bne</a:t>
                      </a:r>
                      <a:r>
                        <a:rPr kumimoji="0" lang="en-AU" sz="1100" b="0" i="0" u="none" strike="noStrike" cap="none" normalizeH="0" baseline="0" dirty="0">
                          <a:ln>
                            <a:noFill/>
                          </a:ln>
                          <a:solidFill>
                            <a:schemeClr val="tx1"/>
                          </a:solidFill>
                          <a:effectLst/>
                          <a:latin typeface="Lucida Console" pitchFamily="49" charset="0"/>
                        </a:rPr>
                        <a:t> $t3,$zero,loop1 # if (…)</a:t>
                      </a:r>
                      <a:br>
                        <a:rPr kumimoji="0" lang="en-AU" sz="1100" b="0" i="0" u="none" strike="noStrike" cap="none" normalizeH="0" baseline="0" dirty="0">
                          <a:ln>
                            <a:noFill/>
                          </a:ln>
                          <a:solidFill>
                            <a:schemeClr val="tx1"/>
                          </a:solidFill>
                          <a:effectLst/>
                          <a:latin typeface="Lucida Console" pitchFamily="49" charset="0"/>
                        </a:rPr>
                      </a:br>
                      <a:r>
                        <a:rPr kumimoji="0" lang="en-AU" sz="1100" b="0" i="0" u="none" strike="noStrike" cap="none" normalizeH="0" baseline="0" dirty="0">
                          <a:ln>
                            <a:noFill/>
                          </a:ln>
                          <a:solidFill>
                            <a:schemeClr val="tx1"/>
                          </a:solidFill>
                          <a:effectLst/>
                          <a:latin typeface="Lucida Console" pitchFamily="49" charset="0"/>
                        </a:rPr>
                        <a:t>                           # </a:t>
                      </a:r>
                      <a:r>
                        <a:rPr kumimoji="0" lang="en-AU" sz="1100" b="0" i="0" u="none" strike="noStrike" cap="none" normalizeH="0" baseline="0" dirty="0" err="1">
                          <a:ln>
                            <a:noFill/>
                          </a:ln>
                          <a:solidFill>
                            <a:schemeClr val="tx1"/>
                          </a:solidFill>
                          <a:effectLst/>
                          <a:latin typeface="Lucida Console" pitchFamily="49" charset="0"/>
                        </a:rPr>
                        <a:t>goto</a:t>
                      </a:r>
                      <a:r>
                        <a:rPr kumimoji="0" lang="en-AU" sz="1100" b="0" i="0" u="none" strike="noStrike" cap="none" normalizeH="0" baseline="0" dirty="0">
                          <a:ln>
                            <a:noFill/>
                          </a:ln>
                          <a:solidFill>
                            <a:schemeClr val="tx1"/>
                          </a:solidFill>
                          <a:effectLst/>
                          <a:latin typeface="Lucida Console" pitchFamily="49" charset="0"/>
                        </a:rPr>
                        <a:t> loop1</a:t>
                      </a:r>
                    </a:p>
                  </a:txBody>
                  <a:tcPr marL="68580" marR="68580" marT="34297" marB="342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move $t0,</a:t>
                      </a:r>
                      <a:r>
                        <a:rPr kumimoji="0" lang="en-AU" sz="1100" b="0" i="0" u="none" strike="noStrike" cap="none" normalizeH="0" baseline="0" dirty="0">
                          <a:ln>
                            <a:noFill/>
                          </a:ln>
                          <a:solidFill>
                            <a:schemeClr val="hlink"/>
                          </a:solidFill>
                          <a:effectLst/>
                          <a:latin typeface="Lucida Console" pitchFamily="49" charset="0"/>
                        </a:rPr>
                        <a:t>$a0</a:t>
                      </a:r>
                      <a:r>
                        <a:rPr kumimoji="0" lang="en-AU" sz="1100" b="0" i="0" u="none" strike="noStrike" cap="none" normalizeH="0" baseline="0" dirty="0">
                          <a:ln>
                            <a:noFill/>
                          </a:ln>
                          <a:solidFill>
                            <a:schemeClr val="folHlink"/>
                          </a:solidFill>
                          <a:effectLst/>
                          <a:latin typeface="Lucida Console" pitchFamily="49" charset="0"/>
                        </a:rPr>
                        <a:t>    </a:t>
                      </a:r>
                      <a:r>
                        <a:rPr kumimoji="0" lang="en-AU" sz="1100" b="0" i="0" u="none" strike="noStrike" cap="none" normalizeH="0" baseline="0" dirty="0">
                          <a:ln>
                            <a:noFill/>
                          </a:ln>
                          <a:solidFill>
                            <a:schemeClr val="hlink"/>
                          </a:solidFill>
                          <a:effectLst/>
                          <a:latin typeface="Lucida Console" pitchFamily="49" charset="0"/>
                        </a:rPr>
                        <a:t># p = &amp;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err="1">
                          <a:ln>
                            <a:noFill/>
                          </a:ln>
                          <a:solidFill>
                            <a:schemeClr val="tx1"/>
                          </a:solidFill>
                          <a:effectLst/>
                          <a:latin typeface="Lucida Console" pitchFamily="49" charset="0"/>
                        </a:rPr>
                        <a:t>sll</a:t>
                      </a:r>
                      <a:r>
                        <a:rPr kumimoji="0" lang="en-AU" sz="1100" b="0" i="0" u="none" strike="noStrike" cap="none" normalizeH="0" baseline="0" dirty="0">
                          <a:ln>
                            <a:noFill/>
                          </a:ln>
                          <a:solidFill>
                            <a:schemeClr val="tx1"/>
                          </a:solidFill>
                          <a:effectLst/>
                          <a:latin typeface="Lucida Console" pitchFamily="49" charset="0"/>
                        </a:rPr>
                        <a:t> $t1,</a:t>
                      </a:r>
                      <a:r>
                        <a:rPr kumimoji="0" lang="en-AU" sz="1100" b="0" i="0" u="none" strike="noStrike" cap="none" normalizeH="0" baseline="0" dirty="0">
                          <a:ln>
                            <a:noFill/>
                          </a:ln>
                          <a:solidFill>
                            <a:schemeClr val="hlink"/>
                          </a:solidFill>
                          <a:effectLst/>
                          <a:latin typeface="Lucida Console" pitchFamily="49" charset="0"/>
                        </a:rPr>
                        <a:t>$a1</a:t>
                      </a:r>
                      <a:r>
                        <a:rPr kumimoji="0" lang="en-AU" sz="1100" b="0" i="0" u="none" strike="noStrike" cap="none" normalizeH="0" baseline="0" dirty="0">
                          <a:ln>
                            <a:noFill/>
                          </a:ln>
                          <a:solidFill>
                            <a:schemeClr val="tx1"/>
                          </a:solidFill>
                          <a:effectLst/>
                          <a:latin typeface="Lucida Console" pitchFamily="49" charset="0"/>
                        </a:rPr>
                        <a:t>,2   # $t1 = </a:t>
                      </a:r>
                      <a:r>
                        <a:rPr kumimoji="0" lang="en-AU" sz="1100" b="0" i="0" u="none" strike="noStrike" cap="none" normalizeH="0" baseline="0" dirty="0">
                          <a:ln>
                            <a:noFill/>
                          </a:ln>
                          <a:solidFill>
                            <a:schemeClr val="hlink"/>
                          </a:solidFill>
                          <a:effectLst/>
                          <a:latin typeface="Lucida Console" pitchFamily="49" charset="0"/>
                        </a:rPr>
                        <a:t>size</a:t>
                      </a:r>
                      <a:r>
                        <a:rPr kumimoji="0" lang="en-AU" sz="1100" b="0" i="0" u="none" strike="noStrike" cap="none" normalizeH="0" baseline="0" dirty="0">
                          <a:ln>
                            <a:noFill/>
                          </a:ln>
                          <a:solidFill>
                            <a:schemeClr val="tx1"/>
                          </a:solidFill>
                          <a:effectLst/>
                          <a:latin typeface="Lucida Console" pitchFamily="49" charset="0"/>
                        </a:rPr>
                        <a:t>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   &amp;array[</a:t>
                      </a:r>
                      <a:r>
                        <a:rPr kumimoji="0" lang="en-AU" sz="1100" b="0" i="0" u="none" strike="noStrike" cap="none" normalizeH="0" baseline="0" dirty="0">
                          <a:ln>
                            <a:noFill/>
                          </a:ln>
                          <a:solidFill>
                            <a:schemeClr val="hlink"/>
                          </a:solidFill>
                          <a:effectLst/>
                          <a:latin typeface="Lucida Console" pitchFamily="49" charset="0"/>
                        </a:rPr>
                        <a:t>size</a:t>
                      </a:r>
                      <a:r>
                        <a:rPr kumimoji="0" lang="en-AU" sz="1100" b="0" i="0" u="none" strike="noStrike" cap="none" normalizeH="0" baseline="0" dirty="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hlink"/>
                          </a:solidFill>
                          <a:effectLst/>
                          <a:latin typeface="Lucida Console" pitchFamily="49" charset="0"/>
                        </a:rPr>
                        <a:t>loop2:</a:t>
                      </a: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err="1">
                          <a:ln>
                            <a:noFill/>
                          </a:ln>
                          <a:solidFill>
                            <a:schemeClr val="tx1"/>
                          </a:solidFill>
                          <a:effectLst/>
                          <a:latin typeface="Lucida Console" pitchFamily="49" charset="0"/>
                        </a:rPr>
                        <a:t>sw</a:t>
                      </a:r>
                      <a:r>
                        <a:rPr kumimoji="0" lang="en-AU" sz="1100" b="0" i="0" u="none" strike="noStrike" cap="none" normalizeH="0" baseline="0" dirty="0">
                          <a:ln>
                            <a:noFill/>
                          </a:ln>
                          <a:solidFill>
                            <a:schemeClr val="tx1"/>
                          </a:solidFill>
                          <a:effectLst/>
                          <a:latin typeface="Lucida Console" pitchFamily="49" charset="0"/>
                        </a:rPr>
                        <a:t> $zero,0(</a:t>
                      </a:r>
                      <a:r>
                        <a:rPr kumimoji="0" lang="en-AU" sz="1100" b="0" i="0" u="none" strike="noStrike" cap="none" normalizeH="0" baseline="0" dirty="0">
                          <a:ln>
                            <a:noFill/>
                          </a:ln>
                          <a:solidFill>
                            <a:schemeClr val="hlink"/>
                          </a:solidFill>
                          <a:effectLst/>
                          <a:latin typeface="Lucida Console" pitchFamily="49" charset="0"/>
                        </a:rPr>
                        <a:t>$t0</a:t>
                      </a:r>
                      <a:r>
                        <a:rPr kumimoji="0" lang="en-AU" sz="1100" b="0" i="0" u="none" strike="noStrike" cap="none" normalizeH="0" baseline="0" dirty="0">
                          <a:ln>
                            <a:noFill/>
                          </a:ln>
                          <a:solidFill>
                            <a:schemeClr val="tx1"/>
                          </a:solidFill>
                          <a:effectLst/>
                          <a:latin typeface="Lucida Console" pitchFamily="49" charset="0"/>
                        </a:rPr>
                        <a:t>) # </a:t>
                      </a:r>
                      <a:r>
                        <a:rPr kumimoji="0" lang="en-AU" sz="1100" b="0" i="0" u="none" strike="noStrike" cap="none" normalizeH="0" baseline="0" dirty="0">
                          <a:ln>
                            <a:noFill/>
                          </a:ln>
                          <a:solidFill>
                            <a:schemeClr val="hlink"/>
                          </a:solidFill>
                          <a:effectLst/>
                          <a:latin typeface="Lucida Console" pitchFamily="49" charset="0"/>
                        </a:rPr>
                        <a:t>Memory[p]</a:t>
                      </a:r>
                      <a:r>
                        <a:rPr kumimoji="0" lang="en-AU" sz="1100" b="0" i="0" u="none" strike="noStrike" cap="none" normalizeH="0" baseline="0" dirty="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err="1">
                          <a:ln>
                            <a:noFill/>
                          </a:ln>
                          <a:solidFill>
                            <a:schemeClr val="tx1"/>
                          </a:solidFill>
                          <a:effectLst/>
                          <a:latin typeface="Lucida Console" pitchFamily="49" charset="0"/>
                        </a:rPr>
                        <a:t>addi</a:t>
                      </a:r>
                      <a:r>
                        <a:rPr kumimoji="0" lang="en-AU" sz="1100" b="0" i="0" u="none" strike="noStrike" cap="none" normalizeH="0" baseline="0" dirty="0">
                          <a:ln>
                            <a:noFill/>
                          </a:ln>
                          <a:solidFill>
                            <a:schemeClr val="tx1"/>
                          </a:solidFill>
                          <a:effectLst/>
                          <a:latin typeface="Lucida Console" pitchFamily="49" charset="0"/>
                        </a:rPr>
                        <a:t> $t0,$t0,</a:t>
                      </a:r>
                      <a:r>
                        <a:rPr kumimoji="0" lang="en-AU" sz="1100" b="0" i="0" u="none" strike="noStrike" cap="none" normalizeH="0" baseline="0" dirty="0">
                          <a:ln>
                            <a:noFill/>
                          </a:ln>
                          <a:solidFill>
                            <a:schemeClr val="hlink"/>
                          </a:solidFill>
                          <a:effectLst/>
                          <a:latin typeface="Lucida Console" pitchFamily="49" charset="0"/>
                        </a:rPr>
                        <a:t>4</a:t>
                      </a:r>
                      <a:r>
                        <a:rPr kumimoji="0" lang="en-AU" sz="1100" b="0" i="0" u="none" strike="noStrike" cap="none" normalizeH="0" baseline="0" dirty="0">
                          <a:ln>
                            <a:noFill/>
                          </a:ln>
                          <a:solidFill>
                            <a:schemeClr val="tx1"/>
                          </a:solidFill>
                          <a:effectLst/>
                          <a:latin typeface="Lucida Console" pitchFamily="49" charset="0"/>
                        </a:rPr>
                        <a:t>  # </a:t>
                      </a:r>
                      <a:r>
                        <a:rPr kumimoji="0" lang="en-AU" sz="1100" b="0" i="0" u="none" strike="noStrike" cap="none" normalizeH="0" baseline="0" dirty="0">
                          <a:ln>
                            <a:noFill/>
                          </a:ln>
                          <a:solidFill>
                            <a:schemeClr val="hlink"/>
                          </a:solidFill>
                          <a:effectLst/>
                          <a:latin typeface="Lucida Console" pitchFamily="49" charset="0"/>
                        </a:rPr>
                        <a:t>p = p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err="1">
                          <a:ln>
                            <a:noFill/>
                          </a:ln>
                          <a:solidFill>
                            <a:schemeClr val="tx1"/>
                          </a:solidFill>
                          <a:effectLst/>
                          <a:latin typeface="Lucida Console" pitchFamily="49" charset="0"/>
                        </a:rPr>
                        <a:t>slt</a:t>
                      </a:r>
                      <a:r>
                        <a:rPr kumimoji="0" lang="en-AU" sz="1100" b="0" i="0" u="none" strike="noStrike" cap="none" normalizeH="0" baseline="0" dirty="0">
                          <a:ln>
                            <a:noFill/>
                          </a:ln>
                          <a:solidFill>
                            <a:schemeClr val="tx1"/>
                          </a:solidFill>
                          <a:effectLst/>
                          <a:latin typeface="Lucida Console" pitchFamily="49" charset="0"/>
                        </a:rPr>
                        <a:t> $t3,$t0,</a:t>
                      </a:r>
                      <a:r>
                        <a:rPr kumimoji="0" lang="en-AU" sz="1100" b="0" i="0" u="none" strike="noStrike" cap="none" normalizeH="0" baseline="0" dirty="0">
                          <a:ln>
                            <a:noFill/>
                          </a:ln>
                          <a:solidFill>
                            <a:schemeClr val="hlink"/>
                          </a:solidFill>
                          <a:effectLst/>
                          <a:latin typeface="Lucida Console" pitchFamily="49" charset="0"/>
                        </a:rPr>
                        <a:t>$t2</a:t>
                      </a:r>
                      <a:r>
                        <a:rPr kumimoji="0" lang="en-AU" sz="1100" b="0" i="0" u="none" strike="noStrike" cap="none" normalizeH="0" baseline="0" dirty="0">
                          <a:ln>
                            <a:noFill/>
                          </a:ln>
                          <a:solidFill>
                            <a:schemeClr val="tx1"/>
                          </a:solidFill>
                          <a:effectLst/>
                          <a:latin typeface="Lucida Console" pitchFamily="49" charset="0"/>
                        </a:rPr>
                        <a:t>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a:ln>
                            <a:noFill/>
                          </a:ln>
                          <a:solidFill>
                            <a:schemeClr val="hlink"/>
                          </a:solidFill>
                          <a:effectLst/>
                          <a:latin typeface="Lucida Console" pitchFamily="49" charset="0"/>
                        </a:rPr>
                        <a:t>p&lt;&amp;array[size]</a:t>
                      </a:r>
                      <a:r>
                        <a:rPr kumimoji="0" lang="en-AU" sz="1100" b="0" i="0" u="none" strike="noStrike" cap="none" normalizeH="0" baseline="0" dirty="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a:t>
                      </a:r>
                      <a:r>
                        <a:rPr kumimoji="0" lang="en-AU" sz="1100" b="0" i="0" u="none" strike="noStrike" cap="none" normalizeH="0" baseline="0" dirty="0" err="1">
                          <a:ln>
                            <a:noFill/>
                          </a:ln>
                          <a:solidFill>
                            <a:schemeClr val="tx1"/>
                          </a:solidFill>
                          <a:effectLst/>
                          <a:latin typeface="Lucida Console" pitchFamily="49" charset="0"/>
                        </a:rPr>
                        <a:t>bne</a:t>
                      </a:r>
                      <a:r>
                        <a:rPr kumimoji="0" lang="en-AU" sz="1100" b="0" i="0" u="none" strike="noStrike" cap="none" normalizeH="0" baseline="0" dirty="0">
                          <a:ln>
                            <a:noFill/>
                          </a:ln>
                          <a:solidFill>
                            <a:schemeClr val="tx1"/>
                          </a:solidFill>
                          <a:effectLst/>
                          <a:latin typeface="Lucida Console" pitchFamily="49" charset="0"/>
                        </a:rPr>
                        <a:t> $t3,$zero,loop2 # if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100" b="0" i="0" u="none" strike="noStrike" cap="none" normalizeH="0" baseline="0" dirty="0">
                          <a:ln>
                            <a:noFill/>
                          </a:ln>
                          <a:solidFill>
                            <a:schemeClr val="tx1"/>
                          </a:solidFill>
                          <a:effectLst/>
                          <a:latin typeface="Lucida Console" pitchFamily="49" charset="0"/>
                        </a:rPr>
                        <a:t>                           # </a:t>
                      </a:r>
                      <a:r>
                        <a:rPr kumimoji="0" lang="en-AU" sz="1100" b="0" i="0" u="none" strike="noStrike" cap="none" normalizeH="0" baseline="0" dirty="0" err="1">
                          <a:ln>
                            <a:noFill/>
                          </a:ln>
                          <a:solidFill>
                            <a:schemeClr val="tx1"/>
                          </a:solidFill>
                          <a:effectLst/>
                          <a:latin typeface="Lucida Console" pitchFamily="49" charset="0"/>
                        </a:rPr>
                        <a:t>goto</a:t>
                      </a:r>
                      <a:r>
                        <a:rPr kumimoji="0" lang="en-AU" sz="1100" b="0" i="0" u="none" strike="noStrike" cap="none" normalizeH="0" baseline="0" dirty="0">
                          <a:ln>
                            <a:noFill/>
                          </a:ln>
                          <a:solidFill>
                            <a:schemeClr val="tx1"/>
                          </a:solidFill>
                          <a:effectLst/>
                          <a:latin typeface="Lucida Console" pitchFamily="49" charset="0"/>
                        </a:rPr>
                        <a:t> loop2</a:t>
                      </a:r>
                    </a:p>
                  </a:txBody>
                  <a:tcPr marL="68580" marR="68580" marT="34297" marB="342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solidFill>
                          <a:srgbClr val="00B050"/>
                        </a:solidFill>
                        <a:latin typeface="Cambria Math" panose="02040503050406030204" pitchFamily="18" charset="0"/>
                      </a:rPr>
                      <m:t>𝐴𝑑𝑑</m:t>
                    </m:r>
                  </m:oMath>
                </a14:m>
                <a:r>
                  <a:rPr lang="en-US" dirty="0"/>
                  <a:t> and </a:t>
                </a:r>
                <a14:m>
                  <m:oMath xmlns:m="http://schemas.openxmlformats.org/officeDocument/2006/math">
                    <m:r>
                      <a:rPr lang="en-US" b="0" i="1" smtClean="0">
                        <a:solidFill>
                          <a:srgbClr val="00B050"/>
                        </a:solidFill>
                        <a:latin typeface="Cambria Math" panose="02040503050406030204" pitchFamily="18" charset="0"/>
                      </a:rPr>
                      <m:t>𝑠𝑢𝑏𝑡𝑟𝑎𝑐𝑡</m:t>
                    </m:r>
                  </m:oMath>
                </a14:m>
                <a:r>
                  <a:rPr lang="en-US" dirty="0"/>
                  <a:t> instructions always follow the following fixed format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203598"/>
            <a:ext cx="7410450" cy="2381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74" y="1495930"/>
            <a:ext cx="7448550" cy="266700"/>
          </a:xfrm>
          <a:prstGeom prst="rect">
            <a:avLst/>
          </a:prstGeom>
        </p:spPr>
      </p:pic>
      <p:sp>
        <p:nvSpPr>
          <p:cNvPr id="12" name="Down Arrow 11"/>
          <p:cNvSpPr/>
          <p:nvPr/>
        </p:nvSpPr>
        <p:spPr>
          <a:xfrm>
            <a:off x="1891877" y="2588869"/>
            <a:ext cx="159843" cy="5589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827584" y="2012805"/>
                <a:ext cx="23762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𝑒</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827584" y="2012805"/>
                <a:ext cx="2376264" cy="369332"/>
              </a:xfrm>
              <a:prstGeom prst="rect">
                <a:avLst/>
              </a:prstGeom>
              <a:blipFill>
                <a:blip r:embed="rId5"/>
                <a:stretch>
                  <a:fillRect/>
                </a:stretch>
              </a:blipFill>
            </p:spPr>
            <p:txBody>
              <a:bodyPr/>
              <a:lstStyle/>
              <a:p>
                <a:r>
                  <a:rPr lang="en-US">
                    <a:noFill/>
                  </a:rPr>
                  <a:t> </a:t>
                </a:r>
              </a:p>
            </p:txBody>
          </p:sp>
        </mc:Fallback>
      </mc:AlternateContent>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608" y="3344264"/>
            <a:ext cx="5829300" cy="723900"/>
          </a:xfrm>
          <a:prstGeom prst="rect">
            <a:avLst/>
          </a:prstGeom>
        </p:spPr>
      </p:pic>
    </p:spTree>
    <p:extLst>
      <p:ext uri="{BB962C8B-B14F-4D97-AF65-F5344CB8AC3E}">
        <p14:creationId xmlns:p14="http://schemas.microsoft.com/office/powerpoint/2010/main" val="134503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869B2511-42D2-9833-C971-074A0B936EF4}"/>
              </a:ext>
            </a:extLst>
          </p:cNvPr>
          <p:cNvSpPr>
            <a:spLocks noGrp="1" noChangeArrowheads="1"/>
          </p:cNvSpPr>
          <p:nvPr>
            <p:ph type="title"/>
          </p:nvPr>
        </p:nvSpPr>
        <p:spPr/>
        <p:txBody>
          <a:bodyPr/>
          <a:lstStyle/>
          <a:p>
            <a:pPr eaLnBrk="1" hangingPunct="1"/>
            <a:r>
              <a:rPr lang="en-US" altLang="en-US"/>
              <a:t>Comparison of Array vs. Ptr</a:t>
            </a:r>
            <a:endParaRPr lang="en-AU" altLang="en-US"/>
          </a:p>
        </p:txBody>
      </p:sp>
      <p:sp>
        <p:nvSpPr>
          <p:cNvPr id="80900" name="Rectangle 3">
            <a:extLst>
              <a:ext uri="{FF2B5EF4-FFF2-40B4-BE49-F238E27FC236}">
                <a16:creationId xmlns:a16="http://schemas.microsoft.com/office/drawing/2014/main" id="{FA3403BB-9F01-D413-10B5-5D9C522CE4D0}"/>
              </a:ext>
            </a:extLst>
          </p:cNvPr>
          <p:cNvSpPr>
            <a:spLocks noGrp="1" noChangeArrowheads="1"/>
          </p:cNvSpPr>
          <p:nvPr>
            <p:ph type="body" idx="1"/>
          </p:nvPr>
        </p:nvSpPr>
        <p:spPr/>
        <p:txBody>
          <a:bodyPr/>
          <a:lstStyle/>
          <a:p>
            <a:pPr eaLnBrk="1" hangingPunct="1"/>
            <a:r>
              <a:rPr lang="en-US" altLang="en-US"/>
              <a:t>Multiply “strength reduced” to shift</a:t>
            </a:r>
          </a:p>
          <a:p>
            <a:pPr eaLnBrk="1" hangingPunct="1"/>
            <a:r>
              <a:rPr lang="en-US" altLang="en-US"/>
              <a:t>Array version requires shift to be inside loop</a:t>
            </a:r>
          </a:p>
          <a:p>
            <a:pPr lvl="1" eaLnBrk="1" hangingPunct="1"/>
            <a:r>
              <a:rPr lang="en-US" altLang="en-US"/>
              <a:t>Part of index calculation for incremented i</a:t>
            </a:r>
          </a:p>
          <a:p>
            <a:pPr lvl="1" eaLnBrk="1" hangingPunct="1"/>
            <a:r>
              <a:rPr lang="en-US" altLang="en-US"/>
              <a:t>c.f. incrementing pointer</a:t>
            </a:r>
          </a:p>
          <a:p>
            <a:pPr eaLnBrk="1" hangingPunct="1"/>
            <a:r>
              <a:rPr lang="en-US" altLang="en-US"/>
              <a:t>Compiler can achieve same effect as manual use of pointers</a:t>
            </a:r>
          </a:p>
          <a:p>
            <a:pPr lvl="1" eaLnBrk="1" hangingPunct="1"/>
            <a:r>
              <a:rPr lang="en-US" altLang="en-US"/>
              <a:t>Induction variable elimination</a:t>
            </a:r>
          </a:p>
          <a:p>
            <a:pPr lvl="1" eaLnBrk="1" hangingPunct="1"/>
            <a:r>
              <a:rPr lang="en-US" altLang="en-US"/>
              <a:t>Better to make program clearer and safer</a:t>
            </a:r>
            <a:endParaRPr lang="en-AU"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MIPS (RISC) Design Principles In Summary</a:t>
            </a:r>
          </a:p>
        </p:txBody>
      </p:sp>
      <p:sp>
        <p:nvSpPr>
          <p:cNvPr id="3" name="Content Placeholder 2"/>
          <p:cNvSpPr>
            <a:spLocks noGrp="1"/>
          </p:cNvSpPr>
          <p:nvPr>
            <p:ph idx="1"/>
          </p:nvPr>
        </p:nvSpPr>
        <p:spPr/>
        <p:txBody>
          <a:bodyPr/>
          <a:lstStyle/>
          <a:p>
            <a:r>
              <a:rPr lang="en-US" sz="1600" b="1" dirty="0"/>
              <a:t>Simplicity favors regularity</a:t>
            </a:r>
          </a:p>
          <a:p>
            <a:pPr lvl="1"/>
            <a:r>
              <a:rPr lang="en-US" sz="1600" dirty="0"/>
              <a:t>fixed size instructions</a:t>
            </a:r>
          </a:p>
          <a:p>
            <a:pPr lvl="1"/>
            <a:r>
              <a:rPr lang="en-US" sz="1600" dirty="0"/>
              <a:t>small number of instruction formats</a:t>
            </a:r>
          </a:p>
          <a:p>
            <a:pPr lvl="1"/>
            <a:r>
              <a:rPr lang="en-US" sz="1600" dirty="0"/>
              <a:t>opcode always the first 6 bits</a:t>
            </a:r>
          </a:p>
          <a:p>
            <a:r>
              <a:rPr lang="en-US" sz="1600" b="1" dirty="0"/>
              <a:t>Smaller is faster</a:t>
            </a:r>
          </a:p>
          <a:p>
            <a:pPr lvl="1"/>
            <a:r>
              <a:rPr lang="en-US" sz="1600" dirty="0"/>
              <a:t>limited instruction set</a:t>
            </a:r>
          </a:p>
          <a:p>
            <a:pPr lvl="1"/>
            <a:r>
              <a:rPr lang="en-US" sz="1600" dirty="0"/>
              <a:t>limited number of registers</a:t>
            </a:r>
          </a:p>
          <a:p>
            <a:pPr lvl="1"/>
            <a:r>
              <a:rPr lang="en-US" sz="1600" dirty="0"/>
              <a:t>limited number of addressing modes</a:t>
            </a:r>
          </a:p>
          <a:p>
            <a:r>
              <a:rPr lang="en-US" sz="1600" b="1" dirty="0"/>
              <a:t>Good design demands good compromises</a:t>
            </a:r>
          </a:p>
          <a:p>
            <a:pPr lvl="1"/>
            <a:r>
              <a:rPr lang="en-US" sz="1600" dirty="0"/>
              <a:t>Three instruction formats </a:t>
            </a:r>
          </a:p>
          <a:p>
            <a:r>
              <a:rPr lang="en-US" sz="1600" b="1" dirty="0"/>
              <a:t>Make the common case fast</a:t>
            </a:r>
          </a:p>
          <a:p>
            <a:pPr lvl="1"/>
            <a:r>
              <a:rPr lang="en-US" sz="1600" dirty="0"/>
              <a:t>arithmetic operands using the registers</a:t>
            </a:r>
          </a:p>
          <a:p>
            <a:pPr lvl="1"/>
            <a:r>
              <a:rPr lang="en-US" sz="1600" dirty="0"/>
              <a:t>Saving the commonly used registers into stack</a:t>
            </a:r>
          </a:p>
          <a:p>
            <a:pPr lvl="1"/>
            <a:r>
              <a:rPr lang="en-US" sz="1600" dirty="0"/>
              <a:t>PC-relative addressing</a:t>
            </a:r>
          </a:p>
          <a:p>
            <a:pPr lvl="1"/>
            <a:r>
              <a:rPr lang="en-US" sz="1600" dirty="0"/>
              <a:t>allow instructions to contain immediate operands</a:t>
            </a:r>
            <a:br>
              <a:rPr lang="en-US" sz="1600" dirty="0"/>
            </a:br>
            <a:endParaRPr lang="en-US" sz="1600" dirty="0"/>
          </a:p>
        </p:txBody>
      </p:sp>
    </p:spTree>
    <p:extLst>
      <p:ext uri="{BB962C8B-B14F-4D97-AF65-F5344CB8AC3E}">
        <p14:creationId xmlns:p14="http://schemas.microsoft.com/office/powerpoint/2010/main" val="19451164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a:extLst>
              <a:ext uri="{FF2B5EF4-FFF2-40B4-BE49-F238E27FC236}">
                <a16:creationId xmlns:a16="http://schemas.microsoft.com/office/drawing/2014/main" id="{0A854EF5-16AA-F321-1259-E0EBB09AE521}"/>
              </a:ext>
            </a:extLst>
          </p:cNvPr>
          <p:cNvSpPr>
            <a:spLocks noGrp="1" noChangeArrowheads="1"/>
          </p:cNvSpPr>
          <p:nvPr>
            <p:ph type="title"/>
          </p:nvPr>
        </p:nvSpPr>
        <p:spPr/>
        <p:txBody>
          <a:bodyPr/>
          <a:lstStyle/>
          <a:p>
            <a:pPr eaLnBrk="1" hangingPunct="1"/>
            <a:r>
              <a:rPr lang="en-US" altLang="en-US" sz="3000"/>
              <a:t>Effect of Compiler Optimization</a:t>
            </a:r>
            <a:endParaRPr lang="en-AU" altLang="en-US" sz="3000"/>
          </a:p>
        </p:txBody>
      </p:sp>
      <p:graphicFrame>
        <p:nvGraphicFramePr>
          <p:cNvPr id="4098" name="Object 3">
            <a:extLst>
              <a:ext uri="{FF2B5EF4-FFF2-40B4-BE49-F238E27FC236}">
                <a16:creationId xmlns:a16="http://schemas.microsoft.com/office/drawing/2014/main" id="{9B42D470-D4D4-016A-91B3-339140B51861}"/>
              </a:ext>
            </a:extLst>
          </p:cNvPr>
          <p:cNvGraphicFramePr>
            <a:graphicFrameLocks noChangeAspect="1"/>
          </p:cNvGraphicFramePr>
          <p:nvPr/>
        </p:nvGraphicFramePr>
        <p:xfrm>
          <a:off x="1443037" y="1331119"/>
          <a:ext cx="2871788" cy="1750219"/>
        </p:xfrm>
        <a:graphic>
          <a:graphicData uri="http://schemas.openxmlformats.org/presentationml/2006/ole">
            <mc:AlternateContent xmlns:mc="http://schemas.openxmlformats.org/markup-compatibility/2006">
              <mc:Choice xmlns:v="urn:schemas-microsoft-com:vml" Requires="v">
                <p:oleObj name="Chart" r:id="rId3" imgW="3829026" imgH="2333566" progId="MSGraph.Chart.8">
                  <p:embed followColorScheme="full"/>
                </p:oleObj>
              </mc:Choice>
              <mc:Fallback>
                <p:oleObj name="Chart" r:id="rId3" imgW="3829026" imgH="2333566" progId="MSGraph.Chart.8">
                  <p:embed followColorScheme="full"/>
                  <p:pic>
                    <p:nvPicPr>
                      <p:cNvPr id="4098" name="Object 3">
                        <a:extLst>
                          <a:ext uri="{FF2B5EF4-FFF2-40B4-BE49-F238E27FC236}">
                            <a16:creationId xmlns:a16="http://schemas.microsoft.com/office/drawing/2014/main" id="{9B42D470-D4D4-016A-91B3-339140B51861}"/>
                          </a:ext>
                        </a:extLst>
                      </p:cNvPr>
                      <p:cNvPicPr>
                        <a:picLocks noChangeAspect="1" noChangeArrowheads="1"/>
                      </p:cNvPicPr>
                      <p:nvPr/>
                    </p:nvPicPr>
                    <p:blipFill>
                      <a:blip r:embed="rId4"/>
                      <a:srcRect/>
                      <a:stretch>
                        <a:fillRect/>
                      </a:stretch>
                    </p:blipFill>
                    <p:spPr bwMode="auto">
                      <a:xfrm>
                        <a:off x="1443037" y="1331119"/>
                        <a:ext cx="2871788" cy="1750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4">
            <a:extLst>
              <a:ext uri="{FF2B5EF4-FFF2-40B4-BE49-F238E27FC236}">
                <a16:creationId xmlns:a16="http://schemas.microsoft.com/office/drawing/2014/main" id="{AF6680A4-A01C-A2D4-B8B0-D5969527B913}"/>
              </a:ext>
            </a:extLst>
          </p:cNvPr>
          <p:cNvGraphicFramePr>
            <a:graphicFrameLocks noChangeAspect="1"/>
          </p:cNvGraphicFramePr>
          <p:nvPr/>
        </p:nvGraphicFramePr>
        <p:xfrm>
          <a:off x="1443038" y="3033713"/>
          <a:ext cx="2828925" cy="1750219"/>
        </p:xfrm>
        <a:graphic>
          <a:graphicData uri="http://schemas.openxmlformats.org/presentationml/2006/ole">
            <mc:AlternateContent xmlns:mc="http://schemas.openxmlformats.org/markup-compatibility/2006">
              <mc:Choice xmlns:v="urn:schemas-microsoft-com:vml" Requires="v">
                <p:oleObj name="Chart" r:id="rId5" imgW="3771757" imgH="2333566" progId="MSGraph.Chart.8">
                  <p:embed followColorScheme="full"/>
                </p:oleObj>
              </mc:Choice>
              <mc:Fallback>
                <p:oleObj name="Chart" r:id="rId5" imgW="3771757" imgH="2333566" progId="MSGraph.Chart.8">
                  <p:embed followColorScheme="full"/>
                  <p:pic>
                    <p:nvPicPr>
                      <p:cNvPr id="4099" name="Object 4">
                        <a:extLst>
                          <a:ext uri="{FF2B5EF4-FFF2-40B4-BE49-F238E27FC236}">
                            <a16:creationId xmlns:a16="http://schemas.microsoft.com/office/drawing/2014/main" id="{AF6680A4-A01C-A2D4-B8B0-D5969527B913}"/>
                          </a:ext>
                        </a:extLst>
                      </p:cNvPr>
                      <p:cNvPicPr>
                        <a:picLocks noChangeAspect="1" noChangeArrowheads="1"/>
                      </p:cNvPicPr>
                      <p:nvPr/>
                    </p:nvPicPr>
                    <p:blipFill>
                      <a:blip r:embed="rId6"/>
                      <a:srcRect/>
                      <a:stretch>
                        <a:fillRect/>
                      </a:stretch>
                    </p:blipFill>
                    <p:spPr bwMode="auto">
                      <a:xfrm>
                        <a:off x="1443038" y="3033713"/>
                        <a:ext cx="2828925" cy="1750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5">
            <a:extLst>
              <a:ext uri="{FF2B5EF4-FFF2-40B4-BE49-F238E27FC236}">
                <a16:creationId xmlns:a16="http://schemas.microsoft.com/office/drawing/2014/main" id="{ADFA6E24-3B4C-1482-0C43-5F22254F0EAB}"/>
              </a:ext>
            </a:extLst>
          </p:cNvPr>
          <p:cNvGraphicFramePr>
            <a:graphicFrameLocks noChangeAspect="1"/>
          </p:cNvGraphicFramePr>
          <p:nvPr/>
        </p:nvGraphicFramePr>
        <p:xfrm>
          <a:off x="4356497" y="1329929"/>
          <a:ext cx="2828925" cy="1750219"/>
        </p:xfrm>
        <a:graphic>
          <a:graphicData uri="http://schemas.openxmlformats.org/presentationml/2006/ole">
            <mc:AlternateContent xmlns:mc="http://schemas.openxmlformats.org/markup-compatibility/2006">
              <mc:Choice xmlns:v="urn:schemas-microsoft-com:vml" Requires="v">
                <p:oleObj name="Chart" r:id="rId7" imgW="3771757" imgH="2333566" progId="MSGraph.Chart.8">
                  <p:embed followColorScheme="full"/>
                </p:oleObj>
              </mc:Choice>
              <mc:Fallback>
                <p:oleObj name="Chart" r:id="rId7" imgW="3771757" imgH="2333566" progId="MSGraph.Chart.8">
                  <p:embed followColorScheme="full"/>
                  <p:pic>
                    <p:nvPicPr>
                      <p:cNvPr id="4100" name="Object 5">
                        <a:extLst>
                          <a:ext uri="{FF2B5EF4-FFF2-40B4-BE49-F238E27FC236}">
                            <a16:creationId xmlns:a16="http://schemas.microsoft.com/office/drawing/2014/main" id="{ADFA6E24-3B4C-1482-0C43-5F22254F0EAB}"/>
                          </a:ext>
                        </a:extLst>
                      </p:cNvPr>
                      <p:cNvPicPr>
                        <a:picLocks noChangeAspect="1" noChangeArrowheads="1"/>
                      </p:cNvPicPr>
                      <p:nvPr/>
                    </p:nvPicPr>
                    <p:blipFill>
                      <a:blip r:embed="rId8"/>
                      <a:srcRect/>
                      <a:stretch>
                        <a:fillRect/>
                      </a:stretch>
                    </p:blipFill>
                    <p:spPr bwMode="auto">
                      <a:xfrm>
                        <a:off x="4356497" y="1329929"/>
                        <a:ext cx="2828925" cy="1750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6">
            <a:extLst>
              <a:ext uri="{FF2B5EF4-FFF2-40B4-BE49-F238E27FC236}">
                <a16:creationId xmlns:a16="http://schemas.microsoft.com/office/drawing/2014/main" id="{F21904CA-0B1F-D915-1D56-7C2602A4B689}"/>
              </a:ext>
            </a:extLst>
          </p:cNvPr>
          <p:cNvGraphicFramePr>
            <a:graphicFrameLocks noChangeAspect="1"/>
          </p:cNvGraphicFramePr>
          <p:nvPr/>
        </p:nvGraphicFramePr>
        <p:xfrm>
          <a:off x="4463653" y="3036094"/>
          <a:ext cx="2871788" cy="1750219"/>
        </p:xfrm>
        <a:graphic>
          <a:graphicData uri="http://schemas.openxmlformats.org/presentationml/2006/ole">
            <mc:AlternateContent xmlns:mc="http://schemas.openxmlformats.org/markup-compatibility/2006">
              <mc:Choice xmlns:v="urn:schemas-microsoft-com:vml" Requires="v">
                <p:oleObj name="Chart" r:id="rId9" imgW="3829026" imgH="2333566" progId="MSGraph.Chart.8">
                  <p:embed followColorScheme="full"/>
                </p:oleObj>
              </mc:Choice>
              <mc:Fallback>
                <p:oleObj name="Chart" r:id="rId9" imgW="3829026" imgH="2333566" progId="MSGraph.Chart.8">
                  <p:embed followColorScheme="full"/>
                  <p:pic>
                    <p:nvPicPr>
                      <p:cNvPr id="4101" name="Object 6">
                        <a:extLst>
                          <a:ext uri="{FF2B5EF4-FFF2-40B4-BE49-F238E27FC236}">
                            <a16:creationId xmlns:a16="http://schemas.microsoft.com/office/drawing/2014/main" id="{F21904CA-0B1F-D915-1D56-7C2602A4B689}"/>
                          </a:ext>
                        </a:extLst>
                      </p:cNvPr>
                      <p:cNvPicPr>
                        <a:picLocks noChangeAspect="1" noChangeArrowheads="1"/>
                      </p:cNvPicPr>
                      <p:nvPr/>
                    </p:nvPicPr>
                    <p:blipFill>
                      <a:blip r:embed="rId10"/>
                      <a:srcRect/>
                      <a:stretch>
                        <a:fillRect/>
                      </a:stretch>
                    </p:blipFill>
                    <p:spPr bwMode="auto">
                      <a:xfrm>
                        <a:off x="4463653" y="3036094"/>
                        <a:ext cx="2871788" cy="1750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Text Box 7">
            <a:extLst>
              <a:ext uri="{FF2B5EF4-FFF2-40B4-BE49-F238E27FC236}">
                <a16:creationId xmlns:a16="http://schemas.microsoft.com/office/drawing/2014/main" id="{E202964E-1DDF-115E-7BD1-FC8DC7887766}"/>
              </a:ext>
            </a:extLst>
          </p:cNvPr>
          <p:cNvSpPr txBox="1">
            <a:spLocks noChangeArrowheads="1"/>
          </p:cNvSpPr>
          <p:nvPr/>
        </p:nvSpPr>
        <p:spPr bwMode="auto">
          <a:xfrm>
            <a:off x="2574131" y="951310"/>
            <a:ext cx="475848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ahoma" panose="020B0604030504040204" pitchFamily="34" charset="0"/>
              </a:rPr>
              <a:t>Compiled with gcc for Pentium 4 under Linux</a:t>
            </a:r>
            <a:endParaRPr lang="en-AU" altLang="en-US">
              <a:latin typeface="Tahoma" panose="020B060403050404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a:extLst>
              <a:ext uri="{FF2B5EF4-FFF2-40B4-BE49-F238E27FC236}">
                <a16:creationId xmlns:a16="http://schemas.microsoft.com/office/drawing/2014/main" id="{74B7F74F-84CF-C02E-B1A2-0FEEF806F4A5}"/>
              </a:ext>
            </a:extLst>
          </p:cNvPr>
          <p:cNvSpPr>
            <a:spLocks noGrp="1" noChangeArrowheads="1"/>
          </p:cNvSpPr>
          <p:nvPr>
            <p:ph type="title"/>
          </p:nvPr>
        </p:nvSpPr>
        <p:spPr>
          <a:xfrm>
            <a:off x="1656160" y="200025"/>
            <a:ext cx="6194822" cy="481013"/>
          </a:xfrm>
        </p:spPr>
        <p:txBody>
          <a:bodyPr/>
          <a:lstStyle/>
          <a:p>
            <a:pPr eaLnBrk="1" hangingPunct="1"/>
            <a:r>
              <a:rPr lang="en-US" altLang="en-US" sz="2700"/>
              <a:t>Effect of Language and Algorithm</a:t>
            </a:r>
            <a:endParaRPr lang="en-AU" altLang="en-US" sz="2700"/>
          </a:p>
        </p:txBody>
      </p:sp>
      <p:graphicFrame>
        <p:nvGraphicFramePr>
          <p:cNvPr id="5122" name="Object 3">
            <a:extLst>
              <a:ext uri="{FF2B5EF4-FFF2-40B4-BE49-F238E27FC236}">
                <a16:creationId xmlns:a16="http://schemas.microsoft.com/office/drawing/2014/main" id="{5DF04D7C-A1A4-D3BB-D872-440C2418BEC7}"/>
              </a:ext>
            </a:extLst>
          </p:cNvPr>
          <p:cNvGraphicFramePr>
            <a:graphicFrameLocks noChangeAspect="1"/>
          </p:cNvGraphicFramePr>
          <p:nvPr/>
        </p:nvGraphicFramePr>
        <p:xfrm>
          <a:off x="2378869" y="844154"/>
          <a:ext cx="3814763" cy="1348978"/>
        </p:xfrm>
        <a:graphic>
          <a:graphicData uri="http://schemas.openxmlformats.org/presentationml/2006/ole">
            <mc:AlternateContent xmlns:mc="http://schemas.openxmlformats.org/markup-compatibility/2006">
              <mc:Choice xmlns:v="urn:schemas-microsoft-com:vml" Requires="v">
                <p:oleObj name="Chart" r:id="rId3" imgW="5086278" imgH="1943056" progId="MSGraph.Chart.8">
                  <p:embed followColorScheme="full"/>
                </p:oleObj>
              </mc:Choice>
              <mc:Fallback>
                <p:oleObj name="Chart" r:id="rId3" imgW="5086278" imgH="1943056" progId="MSGraph.Chart.8">
                  <p:embed followColorScheme="full"/>
                  <p:pic>
                    <p:nvPicPr>
                      <p:cNvPr id="5122" name="Object 3">
                        <a:extLst>
                          <a:ext uri="{FF2B5EF4-FFF2-40B4-BE49-F238E27FC236}">
                            <a16:creationId xmlns:a16="http://schemas.microsoft.com/office/drawing/2014/main" id="{5DF04D7C-A1A4-D3BB-D872-440C2418BEC7}"/>
                          </a:ext>
                        </a:extLst>
                      </p:cNvPr>
                      <p:cNvPicPr>
                        <a:picLocks noChangeAspect="1" noChangeArrowheads="1"/>
                      </p:cNvPicPr>
                      <p:nvPr/>
                    </p:nvPicPr>
                    <p:blipFill>
                      <a:blip r:embed="rId4"/>
                      <a:srcRect/>
                      <a:stretch>
                        <a:fillRect/>
                      </a:stretch>
                    </p:blipFill>
                    <p:spPr bwMode="auto">
                      <a:xfrm>
                        <a:off x="2378869" y="844154"/>
                        <a:ext cx="3814763" cy="1348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4">
            <a:extLst>
              <a:ext uri="{FF2B5EF4-FFF2-40B4-BE49-F238E27FC236}">
                <a16:creationId xmlns:a16="http://schemas.microsoft.com/office/drawing/2014/main" id="{E4CBF6D6-C184-DF0F-86BC-55C2F00B734E}"/>
              </a:ext>
            </a:extLst>
          </p:cNvPr>
          <p:cNvGraphicFramePr>
            <a:graphicFrameLocks noChangeAspect="1"/>
          </p:cNvGraphicFramePr>
          <p:nvPr/>
        </p:nvGraphicFramePr>
        <p:xfrm>
          <a:off x="2378869" y="2139554"/>
          <a:ext cx="3814763" cy="1350169"/>
        </p:xfrm>
        <a:graphic>
          <a:graphicData uri="http://schemas.openxmlformats.org/presentationml/2006/ole">
            <mc:AlternateContent xmlns:mc="http://schemas.openxmlformats.org/markup-compatibility/2006">
              <mc:Choice xmlns:v="urn:schemas-microsoft-com:vml" Requires="v">
                <p:oleObj name="Chart" r:id="rId5" imgW="5086278" imgH="1943056" progId="MSGraph.Chart.8">
                  <p:embed followColorScheme="full"/>
                </p:oleObj>
              </mc:Choice>
              <mc:Fallback>
                <p:oleObj name="Chart" r:id="rId5" imgW="5086278" imgH="1943056" progId="MSGraph.Chart.8">
                  <p:embed followColorScheme="full"/>
                  <p:pic>
                    <p:nvPicPr>
                      <p:cNvPr id="5123" name="Object 4">
                        <a:extLst>
                          <a:ext uri="{FF2B5EF4-FFF2-40B4-BE49-F238E27FC236}">
                            <a16:creationId xmlns:a16="http://schemas.microsoft.com/office/drawing/2014/main" id="{E4CBF6D6-C184-DF0F-86BC-55C2F00B734E}"/>
                          </a:ext>
                        </a:extLst>
                      </p:cNvPr>
                      <p:cNvPicPr>
                        <a:picLocks noChangeAspect="1" noChangeArrowheads="1"/>
                      </p:cNvPicPr>
                      <p:nvPr/>
                    </p:nvPicPr>
                    <p:blipFill>
                      <a:blip r:embed="rId6"/>
                      <a:srcRect/>
                      <a:stretch>
                        <a:fillRect/>
                      </a:stretch>
                    </p:blipFill>
                    <p:spPr bwMode="auto">
                      <a:xfrm>
                        <a:off x="2378869" y="2139554"/>
                        <a:ext cx="3814763" cy="1350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5">
            <a:extLst>
              <a:ext uri="{FF2B5EF4-FFF2-40B4-BE49-F238E27FC236}">
                <a16:creationId xmlns:a16="http://schemas.microsoft.com/office/drawing/2014/main" id="{793CDEAE-E256-1560-AC26-3AFB2E4B00F6}"/>
              </a:ext>
            </a:extLst>
          </p:cNvPr>
          <p:cNvGraphicFramePr>
            <a:graphicFrameLocks noChangeAspect="1"/>
          </p:cNvGraphicFramePr>
          <p:nvPr/>
        </p:nvGraphicFramePr>
        <p:xfrm>
          <a:off x="2357437" y="3489723"/>
          <a:ext cx="3814763" cy="1350169"/>
        </p:xfrm>
        <a:graphic>
          <a:graphicData uri="http://schemas.openxmlformats.org/presentationml/2006/ole">
            <mc:AlternateContent xmlns:mc="http://schemas.openxmlformats.org/markup-compatibility/2006">
              <mc:Choice xmlns:v="urn:schemas-microsoft-com:vml" Requires="v">
                <p:oleObj name="Chart" r:id="rId7" imgW="5086278" imgH="1943056" progId="MSGraph.Chart.8">
                  <p:embed followColorScheme="full"/>
                </p:oleObj>
              </mc:Choice>
              <mc:Fallback>
                <p:oleObj name="Chart" r:id="rId7" imgW="5086278" imgH="1943056" progId="MSGraph.Chart.8">
                  <p:embed followColorScheme="full"/>
                  <p:pic>
                    <p:nvPicPr>
                      <p:cNvPr id="5124" name="Object 5">
                        <a:extLst>
                          <a:ext uri="{FF2B5EF4-FFF2-40B4-BE49-F238E27FC236}">
                            <a16:creationId xmlns:a16="http://schemas.microsoft.com/office/drawing/2014/main" id="{793CDEAE-E256-1560-AC26-3AFB2E4B00F6}"/>
                          </a:ext>
                        </a:extLst>
                      </p:cNvPr>
                      <p:cNvPicPr>
                        <a:picLocks noChangeAspect="1" noChangeArrowheads="1"/>
                      </p:cNvPicPr>
                      <p:nvPr/>
                    </p:nvPicPr>
                    <p:blipFill>
                      <a:blip r:embed="rId8"/>
                      <a:srcRect/>
                      <a:stretch>
                        <a:fillRect/>
                      </a:stretch>
                    </p:blipFill>
                    <p:spPr bwMode="auto">
                      <a:xfrm>
                        <a:off x="2357437" y="3489723"/>
                        <a:ext cx="3814763" cy="1350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4">
            <a:extLst>
              <a:ext uri="{FF2B5EF4-FFF2-40B4-BE49-F238E27FC236}">
                <a16:creationId xmlns:a16="http://schemas.microsoft.com/office/drawing/2014/main" id="{F9EBB12C-A699-D6FC-3BED-D641CE181785}"/>
              </a:ext>
            </a:extLst>
          </p:cNvPr>
          <p:cNvSpPr>
            <a:spLocks noGrp="1" noChangeArrowheads="1"/>
          </p:cNvSpPr>
          <p:nvPr>
            <p:ph type="title"/>
          </p:nvPr>
        </p:nvSpPr>
        <p:spPr/>
        <p:txBody>
          <a:bodyPr/>
          <a:lstStyle/>
          <a:p>
            <a:pPr eaLnBrk="1" hangingPunct="1"/>
            <a:r>
              <a:rPr lang="en-US" altLang="en-US"/>
              <a:t>Lessons Learnt</a:t>
            </a:r>
            <a:endParaRPr lang="en-AU" altLang="en-US"/>
          </a:p>
        </p:txBody>
      </p:sp>
      <p:sp>
        <p:nvSpPr>
          <p:cNvPr id="77828" name="Rectangle 5">
            <a:extLst>
              <a:ext uri="{FF2B5EF4-FFF2-40B4-BE49-F238E27FC236}">
                <a16:creationId xmlns:a16="http://schemas.microsoft.com/office/drawing/2014/main" id="{6B654A6B-C5B3-5F54-DBBD-5A2B1E54EF97}"/>
              </a:ext>
            </a:extLst>
          </p:cNvPr>
          <p:cNvSpPr>
            <a:spLocks noGrp="1" noChangeArrowheads="1"/>
          </p:cNvSpPr>
          <p:nvPr>
            <p:ph type="body" idx="1"/>
          </p:nvPr>
        </p:nvSpPr>
        <p:spPr/>
        <p:txBody>
          <a:bodyPr/>
          <a:lstStyle/>
          <a:p>
            <a:pPr eaLnBrk="1" hangingPunct="1"/>
            <a:r>
              <a:rPr lang="en-US" altLang="en-US"/>
              <a:t>Instruction count and CPI are not good performance indicators in isolation</a:t>
            </a:r>
          </a:p>
          <a:p>
            <a:pPr eaLnBrk="1" hangingPunct="1"/>
            <a:r>
              <a:rPr lang="en-US" altLang="en-US"/>
              <a:t>Compiler optimizations are sensitive to the algorithm</a:t>
            </a:r>
          </a:p>
          <a:p>
            <a:pPr eaLnBrk="1" hangingPunct="1"/>
            <a:r>
              <a:rPr lang="en-US" altLang="en-US"/>
              <a:t>Java/JIT compiled code is significantly faster than JVM interpreted</a:t>
            </a:r>
          </a:p>
          <a:p>
            <a:pPr lvl="1" eaLnBrk="1" hangingPunct="1"/>
            <a:r>
              <a:rPr lang="en-US" altLang="en-US"/>
              <a:t>Comparable to optimized C in some cases</a:t>
            </a:r>
            <a:endParaRPr lang="en-AU" altLang="en-US"/>
          </a:p>
          <a:p>
            <a:pPr eaLnBrk="1" hangingPunct="1"/>
            <a:r>
              <a:rPr lang="en-US" altLang="en-US"/>
              <a:t>Nothing can fix a dumb algorithm!</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Architectures</a:t>
            </a:r>
          </a:p>
        </p:txBody>
      </p:sp>
      <p:sp>
        <p:nvSpPr>
          <p:cNvPr id="3" name="Content Placeholder 2"/>
          <p:cNvSpPr>
            <a:spLocks noGrp="1"/>
          </p:cNvSpPr>
          <p:nvPr>
            <p:ph idx="1"/>
          </p:nvPr>
        </p:nvSpPr>
        <p:spPr/>
        <p:txBody>
          <a:bodyPr/>
          <a:lstStyle/>
          <a:p>
            <a:r>
              <a:rPr lang="en-US" dirty="0"/>
              <a:t>Design alternative </a:t>
            </a:r>
          </a:p>
          <a:p>
            <a:pPr lvl="1"/>
            <a:r>
              <a:rPr lang="en-US" dirty="0"/>
              <a:t>provide more powerful operations</a:t>
            </a:r>
          </a:p>
          <a:p>
            <a:pPr lvl="1"/>
            <a:r>
              <a:rPr lang="en-US" dirty="0"/>
              <a:t>goal is to reduce number of instructions executed</a:t>
            </a:r>
          </a:p>
          <a:p>
            <a:pPr lvl="1"/>
            <a:r>
              <a:rPr lang="en-US" dirty="0"/>
              <a:t>danger is a slower cycle time and/or a higher CPI </a:t>
            </a:r>
            <a:br>
              <a:rPr lang="en-US" dirty="0"/>
            </a:br>
            <a:endParaRPr lang="en-US" dirty="0"/>
          </a:p>
        </p:txBody>
      </p:sp>
    </p:spTree>
    <p:extLst>
      <p:ext uri="{BB962C8B-B14F-4D97-AF65-F5344CB8AC3E}">
        <p14:creationId xmlns:p14="http://schemas.microsoft.com/office/powerpoint/2010/main" val="6251062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55688178-C0BF-F9C0-A564-B73A86C073C6}"/>
              </a:ext>
            </a:extLst>
          </p:cNvPr>
          <p:cNvSpPr>
            <a:spLocks noGrp="1" noChangeArrowheads="1"/>
          </p:cNvSpPr>
          <p:nvPr>
            <p:ph type="title"/>
          </p:nvPr>
        </p:nvSpPr>
        <p:spPr/>
        <p:txBody>
          <a:bodyPr/>
          <a:lstStyle/>
          <a:p>
            <a:pPr eaLnBrk="1" hangingPunct="1"/>
            <a:r>
              <a:rPr lang="en-AU" altLang="en-US"/>
              <a:t>ARM &amp; MIPS Similarities</a:t>
            </a:r>
          </a:p>
        </p:txBody>
      </p:sp>
      <p:sp>
        <p:nvSpPr>
          <p:cNvPr id="81924" name="Rectangle 3">
            <a:extLst>
              <a:ext uri="{FF2B5EF4-FFF2-40B4-BE49-F238E27FC236}">
                <a16:creationId xmlns:a16="http://schemas.microsoft.com/office/drawing/2014/main" id="{69EA0ECF-3F76-A9C9-F7B6-538FDBFC9FE7}"/>
              </a:ext>
            </a:extLst>
          </p:cNvPr>
          <p:cNvSpPr>
            <a:spLocks noGrp="1" noChangeArrowheads="1"/>
          </p:cNvSpPr>
          <p:nvPr>
            <p:ph type="body" idx="1"/>
          </p:nvPr>
        </p:nvSpPr>
        <p:spPr>
          <a:xfrm>
            <a:off x="1656160" y="844154"/>
            <a:ext cx="6203156" cy="701278"/>
          </a:xfrm>
        </p:spPr>
        <p:txBody>
          <a:bodyPr/>
          <a:lstStyle/>
          <a:p>
            <a:pPr eaLnBrk="1" hangingPunct="1">
              <a:lnSpc>
                <a:spcPct val="80000"/>
              </a:lnSpc>
            </a:pPr>
            <a:r>
              <a:rPr lang="en-AU" altLang="en-US" sz="2100"/>
              <a:t>ARM: the most popular embedded core</a:t>
            </a:r>
          </a:p>
          <a:p>
            <a:pPr eaLnBrk="1" hangingPunct="1">
              <a:lnSpc>
                <a:spcPct val="80000"/>
              </a:lnSpc>
            </a:pPr>
            <a:r>
              <a:rPr lang="en-AU" altLang="en-US" sz="2100"/>
              <a:t>Similar basic set of instructions to MIPS</a:t>
            </a:r>
          </a:p>
        </p:txBody>
      </p:sp>
      <p:sp>
        <p:nvSpPr>
          <p:cNvPr id="81925" name="Text Box 4">
            <a:extLst>
              <a:ext uri="{FF2B5EF4-FFF2-40B4-BE49-F238E27FC236}">
                <a16:creationId xmlns:a16="http://schemas.microsoft.com/office/drawing/2014/main" id="{E5521B3A-E3FA-D461-10B5-C7F665B009F6}"/>
              </a:ext>
            </a:extLst>
          </p:cNvPr>
          <p:cNvSpPr txBox="1">
            <a:spLocks noChangeArrowheads="1"/>
          </p:cNvSpPr>
          <p:nvPr/>
        </p:nvSpPr>
        <p:spPr bwMode="auto">
          <a:xfrm rot="5400000">
            <a:off x="6009899" y="1198840"/>
            <a:ext cx="3707169"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§2.16 Real Stuff: ARM Instructions</a:t>
            </a:r>
          </a:p>
        </p:txBody>
      </p:sp>
      <p:graphicFrame>
        <p:nvGraphicFramePr>
          <p:cNvPr id="420939" name="Group 75">
            <a:extLst>
              <a:ext uri="{FF2B5EF4-FFF2-40B4-BE49-F238E27FC236}">
                <a16:creationId xmlns:a16="http://schemas.microsoft.com/office/drawing/2014/main" id="{2E21E518-82F9-277D-8451-0FE3B8772413}"/>
              </a:ext>
            </a:extLst>
          </p:cNvPr>
          <p:cNvGraphicFramePr>
            <a:graphicFrameLocks noGrp="1"/>
          </p:cNvGraphicFramePr>
          <p:nvPr/>
        </p:nvGraphicFramePr>
        <p:xfrm>
          <a:off x="1709738" y="1600200"/>
          <a:ext cx="5724525" cy="2997756"/>
        </p:xfrm>
        <a:graphic>
          <a:graphicData uri="http://schemas.openxmlformats.org/drawingml/2006/table">
            <a:tbl>
              <a:tblPr/>
              <a:tblGrid>
                <a:gridCol w="2612231">
                  <a:extLst>
                    <a:ext uri="{9D8B030D-6E8A-4147-A177-3AD203B41FA5}">
                      <a16:colId xmlns:a16="http://schemas.microsoft.com/office/drawing/2014/main" val="20000"/>
                    </a:ext>
                  </a:extLst>
                </a:gridCol>
                <a:gridCol w="1557338">
                  <a:extLst>
                    <a:ext uri="{9D8B030D-6E8A-4147-A177-3AD203B41FA5}">
                      <a16:colId xmlns:a16="http://schemas.microsoft.com/office/drawing/2014/main" val="20001"/>
                    </a:ext>
                  </a:extLst>
                </a:gridCol>
                <a:gridCol w="1554956">
                  <a:extLst>
                    <a:ext uri="{9D8B030D-6E8A-4147-A177-3AD203B41FA5}">
                      <a16:colId xmlns:a16="http://schemas.microsoft.com/office/drawing/2014/main" val="20002"/>
                    </a:ext>
                  </a:extLst>
                </a:gridCol>
              </a:tblGrid>
              <a:tr h="3452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700" b="0" i="0" u="none" strike="noStrike" cap="none" normalizeH="0" baseline="0">
                        <a:ln>
                          <a:noFill/>
                        </a:ln>
                        <a:solidFill>
                          <a:schemeClr val="tx1"/>
                        </a:solidFill>
                        <a:effectLst/>
                        <a:latin typeface="Arial"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ARM</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MIPS</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Date announced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1985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1985</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Instruction size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32 bits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32 bits</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Address space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32-bit flat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32-bit flat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52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Data alignment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Aligned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Aligned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7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Data addressing modes</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Arial" charset="0"/>
                          <a:cs typeface="Arial" charset="0"/>
                        </a:rPr>
                        <a:t>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cs typeface="Arial" charset="0"/>
                        </a:rPr>
                        <a:t>3</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r h="3452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Registers</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15 </a:t>
                      </a:r>
                      <a:r>
                        <a:rPr kumimoji="0" lang="en-US" sz="1700" b="0" i="0" u="none" strike="noStrike" cap="none" normalizeH="0" baseline="0">
                          <a:ln>
                            <a:noFill/>
                          </a:ln>
                          <a:solidFill>
                            <a:schemeClr val="tx1"/>
                          </a:solidFill>
                          <a:effectLst/>
                          <a:latin typeface="Arial" charset="0"/>
                          <a:cs typeface="Arial" charset="0"/>
                        </a:rPr>
                        <a:t>× 32-bit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31 </a:t>
                      </a:r>
                      <a:r>
                        <a:rPr kumimoji="0" lang="en-US" sz="1700" b="0" i="0" u="none" strike="noStrike" cap="none" normalizeH="0" baseline="0">
                          <a:ln>
                            <a:noFill/>
                          </a:ln>
                          <a:solidFill>
                            <a:schemeClr val="tx1"/>
                          </a:solidFill>
                          <a:effectLst/>
                          <a:latin typeface="Arial" charset="0"/>
                          <a:cs typeface="Arial" charset="0"/>
                        </a:rPr>
                        <a:t>× 32-bit</a:t>
                      </a:r>
                      <a:endParaRPr kumimoji="0" lang="en-AU" sz="1700" b="0" i="0" u="none" strike="noStrike" cap="none" normalizeH="0" baseline="0">
                        <a:ln>
                          <a:noFill/>
                        </a:ln>
                        <a:solidFill>
                          <a:schemeClr val="tx1"/>
                        </a:solidFill>
                        <a:effectLst/>
                        <a:latin typeface="Arial" charset="0"/>
                        <a:cs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6"/>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Input/output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Memory mapped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700" b="0" i="0" u="none" strike="noStrike" cap="none" normalizeH="0" baseline="0">
                          <a:ln>
                            <a:noFill/>
                          </a:ln>
                          <a:solidFill>
                            <a:schemeClr val="tx1"/>
                          </a:solidFill>
                          <a:effectLst/>
                          <a:latin typeface="Arial" charset="0"/>
                        </a:rPr>
                        <a:t>Memory mapped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FF9D7D5F-40B4-4FED-C5AE-E8BA569D79AE}"/>
              </a:ext>
            </a:extLst>
          </p:cNvPr>
          <p:cNvSpPr>
            <a:spLocks noGrp="1" noChangeArrowheads="1"/>
          </p:cNvSpPr>
          <p:nvPr>
            <p:ph type="title"/>
          </p:nvPr>
        </p:nvSpPr>
        <p:spPr/>
        <p:txBody>
          <a:bodyPr/>
          <a:lstStyle/>
          <a:p>
            <a:pPr eaLnBrk="1" hangingPunct="1"/>
            <a:r>
              <a:rPr lang="en-AU" altLang="en-US"/>
              <a:t>Compare and Branch in ARM</a:t>
            </a:r>
          </a:p>
        </p:txBody>
      </p:sp>
      <p:sp>
        <p:nvSpPr>
          <p:cNvPr id="82948" name="Rectangle 3">
            <a:extLst>
              <a:ext uri="{FF2B5EF4-FFF2-40B4-BE49-F238E27FC236}">
                <a16:creationId xmlns:a16="http://schemas.microsoft.com/office/drawing/2014/main" id="{EBC9E637-1C57-EB74-8FDA-87714B85E4A9}"/>
              </a:ext>
            </a:extLst>
          </p:cNvPr>
          <p:cNvSpPr>
            <a:spLocks noGrp="1" noChangeArrowheads="1"/>
          </p:cNvSpPr>
          <p:nvPr>
            <p:ph type="body" idx="1"/>
          </p:nvPr>
        </p:nvSpPr>
        <p:spPr/>
        <p:txBody>
          <a:bodyPr/>
          <a:lstStyle/>
          <a:p>
            <a:pPr eaLnBrk="1" hangingPunct="1"/>
            <a:r>
              <a:rPr lang="en-AU" altLang="en-US"/>
              <a:t>Uses condition codes for result of an arithmetic/logical instruction</a:t>
            </a:r>
          </a:p>
          <a:p>
            <a:pPr lvl="1" eaLnBrk="1" hangingPunct="1"/>
            <a:r>
              <a:rPr lang="en-AU" altLang="en-US"/>
              <a:t>Negative, zero, carry, overflow</a:t>
            </a:r>
          </a:p>
          <a:p>
            <a:pPr lvl="1" eaLnBrk="1" hangingPunct="1"/>
            <a:r>
              <a:rPr lang="en-AU" altLang="en-US"/>
              <a:t>Compare instructions to set condition codes without keeping the result</a:t>
            </a:r>
          </a:p>
          <a:p>
            <a:pPr eaLnBrk="1" hangingPunct="1"/>
            <a:r>
              <a:rPr lang="en-AU" altLang="en-US"/>
              <a:t>Each instruction can be conditional</a:t>
            </a:r>
          </a:p>
          <a:p>
            <a:pPr lvl="1" eaLnBrk="1" hangingPunct="1"/>
            <a:r>
              <a:rPr lang="en-AU" altLang="en-US"/>
              <a:t>Top 4 bits of instruction word: condition value</a:t>
            </a:r>
          </a:p>
          <a:p>
            <a:pPr lvl="1" eaLnBrk="1" hangingPunct="1"/>
            <a:r>
              <a:rPr lang="en-AU" altLang="en-US"/>
              <a:t>Can avoid branches over single instructions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DAC9ACE6-CC30-4F9F-5A37-E871CA65C491}"/>
              </a:ext>
            </a:extLst>
          </p:cNvPr>
          <p:cNvSpPr>
            <a:spLocks noGrp="1" noChangeArrowheads="1"/>
          </p:cNvSpPr>
          <p:nvPr>
            <p:ph type="title"/>
          </p:nvPr>
        </p:nvSpPr>
        <p:spPr/>
        <p:txBody>
          <a:bodyPr/>
          <a:lstStyle/>
          <a:p>
            <a:pPr eaLnBrk="1" hangingPunct="1"/>
            <a:r>
              <a:rPr lang="en-AU" altLang="en-US"/>
              <a:t>Instruction Encoding</a:t>
            </a:r>
          </a:p>
        </p:txBody>
      </p:sp>
      <p:pic>
        <p:nvPicPr>
          <p:cNvPr id="83972" name="Picture 4" descr="f02-34-P374493">
            <a:extLst>
              <a:ext uri="{FF2B5EF4-FFF2-40B4-BE49-F238E27FC236}">
                <a16:creationId xmlns:a16="http://schemas.microsoft.com/office/drawing/2014/main" id="{5E97DEC7-3785-644D-440C-93C7F33A3E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3588" y="1059657"/>
            <a:ext cx="4089797" cy="343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BB7FC678-0AEF-57F1-22BD-93D620A35214}"/>
              </a:ext>
            </a:extLst>
          </p:cNvPr>
          <p:cNvSpPr>
            <a:spLocks noGrp="1" noChangeArrowheads="1"/>
          </p:cNvSpPr>
          <p:nvPr>
            <p:ph type="title"/>
          </p:nvPr>
        </p:nvSpPr>
        <p:spPr>
          <a:xfrm>
            <a:off x="457200" y="-15480"/>
            <a:ext cx="8229600" cy="566738"/>
          </a:xfrm>
        </p:spPr>
        <p:txBody>
          <a:bodyPr/>
          <a:lstStyle/>
          <a:p>
            <a:pPr eaLnBrk="1" hangingPunct="1"/>
            <a:r>
              <a:rPr lang="en-US" altLang="en-US"/>
              <a:t>The Intel x86 ISA</a:t>
            </a:r>
            <a:endParaRPr lang="en-AU" altLang="en-US"/>
          </a:p>
        </p:txBody>
      </p:sp>
      <p:sp>
        <p:nvSpPr>
          <p:cNvPr id="84996" name="Rectangle 3">
            <a:extLst>
              <a:ext uri="{FF2B5EF4-FFF2-40B4-BE49-F238E27FC236}">
                <a16:creationId xmlns:a16="http://schemas.microsoft.com/office/drawing/2014/main" id="{15658C63-0D84-AC93-E18A-B06718CD30B8}"/>
              </a:ext>
            </a:extLst>
          </p:cNvPr>
          <p:cNvSpPr>
            <a:spLocks noGrp="1" noChangeArrowheads="1"/>
          </p:cNvSpPr>
          <p:nvPr>
            <p:ph type="body" idx="1"/>
          </p:nvPr>
        </p:nvSpPr>
        <p:spPr>
          <a:xfrm>
            <a:off x="457200" y="633808"/>
            <a:ext cx="8229600" cy="3894137"/>
          </a:xfrm>
        </p:spPr>
        <p:txBody>
          <a:bodyPr/>
          <a:lstStyle/>
          <a:p>
            <a:pPr eaLnBrk="1" hangingPunct="1"/>
            <a:r>
              <a:rPr lang="en-US" altLang="en-US" sz="2100"/>
              <a:t>Evolution with backward compatibility</a:t>
            </a:r>
          </a:p>
          <a:p>
            <a:pPr lvl="1" eaLnBrk="1" hangingPunct="1"/>
            <a:r>
              <a:rPr lang="en-US" altLang="en-US"/>
              <a:t>8080 (1974): 8-bit microprocessor</a:t>
            </a:r>
          </a:p>
          <a:p>
            <a:pPr lvl="2" eaLnBrk="1" hangingPunct="1"/>
            <a:r>
              <a:rPr lang="en-US" altLang="en-US" sz="1500"/>
              <a:t>Accumulator, plus 3 index-register pairs</a:t>
            </a:r>
          </a:p>
          <a:p>
            <a:pPr lvl="1" eaLnBrk="1" hangingPunct="1"/>
            <a:r>
              <a:rPr lang="en-US" altLang="en-US"/>
              <a:t>8086 (1978): 16-bit extension to 8080</a:t>
            </a:r>
          </a:p>
          <a:p>
            <a:pPr lvl="2" eaLnBrk="1" hangingPunct="1"/>
            <a:r>
              <a:rPr lang="en-US" altLang="en-US" sz="1500"/>
              <a:t>Complex instruction set (CISC)</a:t>
            </a:r>
          </a:p>
          <a:p>
            <a:pPr lvl="1" eaLnBrk="1" hangingPunct="1"/>
            <a:r>
              <a:rPr lang="en-US" altLang="en-US"/>
              <a:t>8087 (1980): floating-point coprocessor</a:t>
            </a:r>
          </a:p>
          <a:p>
            <a:pPr lvl="2" eaLnBrk="1" hangingPunct="1"/>
            <a:r>
              <a:rPr lang="en-US" altLang="en-US" sz="1500"/>
              <a:t>Adds FP instructions and register stack</a:t>
            </a:r>
          </a:p>
          <a:p>
            <a:pPr lvl="1" eaLnBrk="1" hangingPunct="1"/>
            <a:r>
              <a:rPr lang="en-US" altLang="en-US"/>
              <a:t>80286 (1982): 24-bit addresses, MMU</a:t>
            </a:r>
          </a:p>
          <a:p>
            <a:pPr lvl="2" eaLnBrk="1" hangingPunct="1"/>
            <a:r>
              <a:rPr lang="en-US" altLang="en-US" sz="1500"/>
              <a:t>Segmented memory mapping and protection</a:t>
            </a:r>
          </a:p>
          <a:p>
            <a:pPr lvl="1" eaLnBrk="1" hangingPunct="1"/>
            <a:r>
              <a:rPr lang="en-US" altLang="en-US"/>
              <a:t>80386 (1985): 32-bit extension (now IA-32)</a:t>
            </a:r>
          </a:p>
          <a:p>
            <a:pPr lvl="2" eaLnBrk="1" hangingPunct="1"/>
            <a:r>
              <a:rPr lang="en-US" altLang="en-US" sz="1500"/>
              <a:t>Additional addressing modes and operations</a:t>
            </a:r>
          </a:p>
          <a:p>
            <a:pPr lvl="2" eaLnBrk="1" hangingPunct="1"/>
            <a:r>
              <a:rPr lang="en-US" altLang="en-US" sz="1500"/>
              <a:t>Paged memory mapping as well as segments</a:t>
            </a:r>
            <a:endParaRPr lang="en-AU" altLang="en-US" sz="1500"/>
          </a:p>
        </p:txBody>
      </p:sp>
      <p:sp>
        <p:nvSpPr>
          <p:cNvPr id="84997" name="Text Box 4">
            <a:extLst>
              <a:ext uri="{FF2B5EF4-FFF2-40B4-BE49-F238E27FC236}">
                <a16:creationId xmlns:a16="http://schemas.microsoft.com/office/drawing/2014/main" id="{28398EAC-6A90-9880-E0C6-A541F80CE810}"/>
              </a:ext>
            </a:extLst>
          </p:cNvPr>
          <p:cNvSpPr txBox="1">
            <a:spLocks noChangeArrowheads="1"/>
          </p:cNvSpPr>
          <p:nvPr/>
        </p:nvSpPr>
        <p:spPr bwMode="auto">
          <a:xfrm rot="5400000">
            <a:off x="6074051" y="1080173"/>
            <a:ext cx="3578865"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§2.17 Real Stuff: x86 Instructions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solidFill>
                          <a:srgbClr val="00B050"/>
                        </a:solidFill>
                        <a:latin typeface="Cambria Math" panose="02040503050406030204" pitchFamily="18" charset="0"/>
                      </a:rPr>
                      <m:t>𝐴𝑑𝑑</m:t>
                    </m:r>
                  </m:oMath>
                </a14:m>
                <a:r>
                  <a:rPr lang="en-US" dirty="0"/>
                  <a:t> and </a:t>
                </a:r>
                <a14:m>
                  <m:oMath xmlns:m="http://schemas.openxmlformats.org/officeDocument/2006/math">
                    <m:r>
                      <a:rPr lang="en-US" b="0" i="1" smtClean="0">
                        <a:solidFill>
                          <a:srgbClr val="00B050"/>
                        </a:solidFill>
                        <a:latin typeface="Cambria Math" panose="02040503050406030204" pitchFamily="18" charset="0"/>
                      </a:rPr>
                      <m:t>𝑠𝑢𝑏𝑡𝑟𝑎𝑐𝑡</m:t>
                    </m:r>
                  </m:oMath>
                </a14:m>
                <a:r>
                  <a:rPr lang="en-US" dirty="0"/>
                  <a:t> instructions always follow the following fixed format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203598"/>
            <a:ext cx="7410450" cy="2381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94" y="1937255"/>
            <a:ext cx="1581970" cy="58864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3291830"/>
            <a:ext cx="1352550" cy="4953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4" y="1495930"/>
            <a:ext cx="7448550" cy="2667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84738" y="2010372"/>
            <a:ext cx="2400300" cy="33337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5936" y="3348257"/>
            <a:ext cx="4700786" cy="22910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5936" y="3711625"/>
            <a:ext cx="4615934" cy="195159"/>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05396" y="4087813"/>
            <a:ext cx="5158985" cy="212129"/>
          </a:xfrm>
          <a:prstGeom prst="rect">
            <a:avLst/>
          </a:prstGeom>
        </p:spPr>
      </p:pic>
      <p:sp>
        <p:nvSpPr>
          <p:cNvPr id="12" name="Down Arrow 11"/>
          <p:cNvSpPr/>
          <p:nvPr/>
        </p:nvSpPr>
        <p:spPr>
          <a:xfrm>
            <a:off x="1243805" y="2619481"/>
            <a:ext cx="159843" cy="5589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Down Arrow 12"/>
          <p:cNvSpPr/>
          <p:nvPr/>
        </p:nvSpPr>
        <p:spPr>
          <a:xfrm>
            <a:off x="6504966" y="2645786"/>
            <a:ext cx="159843" cy="5589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77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a:extLst>
              <a:ext uri="{FF2B5EF4-FFF2-40B4-BE49-F238E27FC236}">
                <a16:creationId xmlns:a16="http://schemas.microsoft.com/office/drawing/2014/main" id="{A26CB42F-41F2-F490-5251-DE5D30E1ABF7}"/>
              </a:ext>
            </a:extLst>
          </p:cNvPr>
          <p:cNvSpPr>
            <a:spLocks noGrp="1" noChangeArrowheads="1"/>
          </p:cNvSpPr>
          <p:nvPr>
            <p:ph type="title"/>
          </p:nvPr>
        </p:nvSpPr>
        <p:spPr/>
        <p:txBody>
          <a:bodyPr/>
          <a:lstStyle/>
          <a:p>
            <a:pPr eaLnBrk="1" hangingPunct="1"/>
            <a:r>
              <a:rPr lang="en-US" altLang="en-US"/>
              <a:t>The Intel x86 ISA</a:t>
            </a:r>
            <a:endParaRPr lang="en-AU" altLang="en-US"/>
          </a:p>
        </p:txBody>
      </p:sp>
      <p:sp>
        <p:nvSpPr>
          <p:cNvPr id="86020" name="Rectangle 3">
            <a:extLst>
              <a:ext uri="{FF2B5EF4-FFF2-40B4-BE49-F238E27FC236}">
                <a16:creationId xmlns:a16="http://schemas.microsoft.com/office/drawing/2014/main" id="{4D1144DB-3A68-66B8-C095-F66A49231EBF}"/>
              </a:ext>
            </a:extLst>
          </p:cNvPr>
          <p:cNvSpPr>
            <a:spLocks noGrp="1" noChangeArrowheads="1"/>
          </p:cNvSpPr>
          <p:nvPr>
            <p:ph type="body" idx="1"/>
          </p:nvPr>
        </p:nvSpPr>
        <p:spPr/>
        <p:txBody>
          <a:bodyPr/>
          <a:lstStyle/>
          <a:p>
            <a:pPr eaLnBrk="1" hangingPunct="1">
              <a:lnSpc>
                <a:spcPct val="80000"/>
              </a:lnSpc>
            </a:pPr>
            <a:r>
              <a:rPr lang="en-US" altLang="en-US" sz="2100" dirty="0"/>
              <a:t>Further evolution…</a:t>
            </a:r>
          </a:p>
          <a:p>
            <a:pPr lvl="1" eaLnBrk="1" hangingPunct="1">
              <a:lnSpc>
                <a:spcPct val="80000"/>
              </a:lnSpc>
            </a:pPr>
            <a:r>
              <a:rPr lang="en-US" altLang="en-US" dirty="0"/>
              <a:t>i486 (1989): pipelined, on-chip caches and FPU</a:t>
            </a:r>
          </a:p>
          <a:p>
            <a:pPr lvl="2" eaLnBrk="1" hangingPunct="1">
              <a:lnSpc>
                <a:spcPct val="80000"/>
              </a:lnSpc>
            </a:pPr>
            <a:r>
              <a:rPr lang="en-US" altLang="en-US" sz="1500" dirty="0"/>
              <a:t>Compatible competitors: AMD, Cyrix, …</a:t>
            </a:r>
          </a:p>
          <a:p>
            <a:pPr lvl="1" eaLnBrk="1" hangingPunct="1">
              <a:lnSpc>
                <a:spcPct val="80000"/>
              </a:lnSpc>
            </a:pPr>
            <a:r>
              <a:rPr lang="en-US" altLang="en-US" dirty="0"/>
              <a:t>Pentium (1993): superscalar, 64-bit </a:t>
            </a:r>
            <a:r>
              <a:rPr lang="en-US" altLang="en-US" dirty="0" err="1"/>
              <a:t>datapath</a:t>
            </a:r>
            <a:endParaRPr lang="en-US" altLang="en-US" dirty="0"/>
          </a:p>
          <a:p>
            <a:pPr lvl="2" eaLnBrk="1" hangingPunct="1">
              <a:lnSpc>
                <a:spcPct val="80000"/>
              </a:lnSpc>
            </a:pPr>
            <a:r>
              <a:rPr lang="en-US" altLang="en-US" sz="1500" dirty="0"/>
              <a:t>Later versions added MMX (Multi-Media </a:t>
            </a:r>
            <a:r>
              <a:rPr lang="en-US" altLang="en-US" sz="1500" dirty="0" err="1"/>
              <a:t>eXtension</a:t>
            </a:r>
            <a:r>
              <a:rPr lang="en-US" altLang="en-US" sz="1500" dirty="0"/>
              <a:t>) instructions</a:t>
            </a:r>
          </a:p>
          <a:p>
            <a:pPr lvl="2" eaLnBrk="1" hangingPunct="1">
              <a:lnSpc>
                <a:spcPct val="80000"/>
              </a:lnSpc>
            </a:pPr>
            <a:r>
              <a:rPr lang="en-US" altLang="en-US" sz="1500" b="1" dirty="0">
                <a:solidFill>
                  <a:srgbClr val="FF0000"/>
                </a:solidFill>
              </a:rPr>
              <a:t>The infamous FDIV bug</a:t>
            </a:r>
          </a:p>
          <a:p>
            <a:pPr lvl="1" eaLnBrk="1" hangingPunct="1">
              <a:lnSpc>
                <a:spcPct val="80000"/>
              </a:lnSpc>
            </a:pPr>
            <a:r>
              <a:rPr lang="en-US" altLang="en-US" dirty="0"/>
              <a:t>Pentium Pro (1995), Pentium II (1997)</a:t>
            </a:r>
          </a:p>
          <a:p>
            <a:pPr lvl="2" eaLnBrk="1" hangingPunct="1">
              <a:lnSpc>
                <a:spcPct val="80000"/>
              </a:lnSpc>
            </a:pPr>
            <a:r>
              <a:rPr lang="en-US" altLang="en-US" sz="1500" dirty="0"/>
              <a:t>New microarchitecture (see Colwell, </a:t>
            </a:r>
            <a:r>
              <a:rPr lang="en-US" altLang="en-US" sz="1500" i="1" dirty="0"/>
              <a:t>The Pentium Chronicles</a:t>
            </a:r>
            <a:r>
              <a:rPr lang="en-US" altLang="en-US" sz="1500" dirty="0"/>
              <a:t>)</a:t>
            </a:r>
          </a:p>
          <a:p>
            <a:pPr lvl="1" eaLnBrk="1" hangingPunct="1">
              <a:lnSpc>
                <a:spcPct val="80000"/>
              </a:lnSpc>
            </a:pPr>
            <a:r>
              <a:rPr lang="en-US" altLang="en-US" dirty="0"/>
              <a:t>Pentium III (1999)</a:t>
            </a:r>
          </a:p>
          <a:p>
            <a:pPr lvl="2" eaLnBrk="1" hangingPunct="1">
              <a:lnSpc>
                <a:spcPct val="80000"/>
              </a:lnSpc>
            </a:pPr>
            <a:r>
              <a:rPr lang="en-US" altLang="en-US" sz="1500" dirty="0"/>
              <a:t>Added SSE (Streaming SIMD Extensions) and associated registers</a:t>
            </a:r>
          </a:p>
          <a:p>
            <a:pPr lvl="1" eaLnBrk="1" hangingPunct="1">
              <a:lnSpc>
                <a:spcPct val="80000"/>
              </a:lnSpc>
            </a:pPr>
            <a:r>
              <a:rPr lang="en-US" altLang="en-US" dirty="0"/>
              <a:t>Pentium 4 (2001)</a:t>
            </a:r>
          </a:p>
          <a:p>
            <a:pPr lvl="2" eaLnBrk="1" hangingPunct="1">
              <a:lnSpc>
                <a:spcPct val="80000"/>
              </a:lnSpc>
            </a:pPr>
            <a:r>
              <a:rPr lang="en-US" altLang="en-US" sz="1500" dirty="0"/>
              <a:t>New microarchitecture</a:t>
            </a:r>
          </a:p>
          <a:p>
            <a:pPr lvl="2" eaLnBrk="1" hangingPunct="1">
              <a:lnSpc>
                <a:spcPct val="80000"/>
              </a:lnSpc>
            </a:pPr>
            <a:r>
              <a:rPr lang="en-US" altLang="en-US" sz="1500" dirty="0"/>
              <a:t>Added SSE2 instructions</a:t>
            </a:r>
            <a:endParaRPr lang="en-AU" altLang="en-US" sz="15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06619D2F-3235-78F2-EB51-68C7BA713945}"/>
              </a:ext>
            </a:extLst>
          </p:cNvPr>
          <p:cNvSpPr>
            <a:spLocks noGrp="1" noChangeArrowheads="1"/>
          </p:cNvSpPr>
          <p:nvPr>
            <p:ph type="title"/>
          </p:nvPr>
        </p:nvSpPr>
        <p:spPr/>
        <p:txBody>
          <a:bodyPr/>
          <a:lstStyle/>
          <a:p>
            <a:pPr eaLnBrk="1" hangingPunct="1"/>
            <a:r>
              <a:rPr lang="en-US" altLang="en-US"/>
              <a:t>The Intel x86 ISA</a:t>
            </a:r>
            <a:endParaRPr lang="en-AU" altLang="en-US"/>
          </a:p>
        </p:txBody>
      </p:sp>
      <p:sp>
        <p:nvSpPr>
          <p:cNvPr id="87044" name="Rectangle 3">
            <a:extLst>
              <a:ext uri="{FF2B5EF4-FFF2-40B4-BE49-F238E27FC236}">
                <a16:creationId xmlns:a16="http://schemas.microsoft.com/office/drawing/2014/main" id="{D51AE748-3678-01FB-5542-3843BF5C3791}"/>
              </a:ext>
            </a:extLst>
          </p:cNvPr>
          <p:cNvSpPr>
            <a:spLocks noGrp="1" noChangeArrowheads="1"/>
          </p:cNvSpPr>
          <p:nvPr>
            <p:ph type="body" idx="1"/>
          </p:nvPr>
        </p:nvSpPr>
        <p:spPr/>
        <p:txBody>
          <a:bodyPr/>
          <a:lstStyle/>
          <a:p>
            <a:pPr eaLnBrk="1" hangingPunct="1">
              <a:lnSpc>
                <a:spcPct val="80000"/>
              </a:lnSpc>
            </a:pPr>
            <a:r>
              <a:rPr lang="en-US" altLang="en-US" sz="2100"/>
              <a:t>And further…</a:t>
            </a:r>
          </a:p>
          <a:p>
            <a:pPr lvl="1" eaLnBrk="1" hangingPunct="1">
              <a:lnSpc>
                <a:spcPct val="80000"/>
              </a:lnSpc>
            </a:pPr>
            <a:r>
              <a:rPr lang="en-US" altLang="en-US">
                <a:solidFill>
                  <a:schemeClr val="hlink"/>
                </a:solidFill>
              </a:rPr>
              <a:t>AMD64 (2003): extended architecture to 64 bits</a:t>
            </a:r>
          </a:p>
          <a:p>
            <a:pPr lvl="1" eaLnBrk="1" hangingPunct="1">
              <a:lnSpc>
                <a:spcPct val="80000"/>
              </a:lnSpc>
            </a:pPr>
            <a:r>
              <a:rPr lang="en-US" altLang="en-US"/>
              <a:t>EM64T </a:t>
            </a:r>
            <a:r>
              <a:rPr lang="en-US" altLang="en-US">
                <a:cs typeface="Arial" panose="020B0604020202020204" pitchFamily="34" charset="0"/>
              </a:rPr>
              <a:t>– </a:t>
            </a:r>
            <a:r>
              <a:rPr lang="en-US" altLang="en-US"/>
              <a:t>Extended Memory 64 Technology (2004)</a:t>
            </a:r>
          </a:p>
          <a:p>
            <a:pPr lvl="2" eaLnBrk="1" hangingPunct="1">
              <a:lnSpc>
                <a:spcPct val="80000"/>
              </a:lnSpc>
            </a:pPr>
            <a:r>
              <a:rPr lang="en-US" altLang="en-US" sz="1500"/>
              <a:t>AMD64 adopted by Intel (with refinements)</a:t>
            </a:r>
          </a:p>
          <a:p>
            <a:pPr lvl="2" eaLnBrk="1" hangingPunct="1">
              <a:lnSpc>
                <a:spcPct val="80000"/>
              </a:lnSpc>
            </a:pPr>
            <a:r>
              <a:rPr lang="en-US" altLang="en-US" sz="1500"/>
              <a:t>Added SSE3 instructions</a:t>
            </a:r>
          </a:p>
          <a:p>
            <a:pPr lvl="1" eaLnBrk="1" hangingPunct="1">
              <a:lnSpc>
                <a:spcPct val="80000"/>
              </a:lnSpc>
            </a:pPr>
            <a:r>
              <a:rPr lang="en-US" altLang="en-US"/>
              <a:t>Intel Core (2006)</a:t>
            </a:r>
          </a:p>
          <a:p>
            <a:pPr lvl="2" eaLnBrk="1" hangingPunct="1">
              <a:lnSpc>
                <a:spcPct val="80000"/>
              </a:lnSpc>
            </a:pPr>
            <a:r>
              <a:rPr lang="en-US" altLang="en-US" sz="1500"/>
              <a:t>Added SSE4 instructions, virtual machine support</a:t>
            </a:r>
          </a:p>
          <a:p>
            <a:pPr lvl="1" eaLnBrk="1" hangingPunct="1">
              <a:lnSpc>
                <a:spcPct val="80000"/>
              </a:lnSpc>
            </a:pPr>
            <a:r>
              <a:rPr lang="en-US" altLang="en-US">
                <a:solidFill>
                  <a:schemeClr val="hlink"/>
                </a:solidFill>
              </a:rPr>
              <a:t>AMD64 (announced 2007): SSE5 instructions</a:t>
            </a:r>
          </a:p>
          <a:p>
            <a:pPr lvl="2" eaLnBrk="1" hangingPunct="1">
              <a:lnSpc>
                <a:spcPct val="80000"/>
              </a:lnSpc>
            </a:pPr>
            <a:r>
              <a:rPr lang="en-US" altLang="en-US" sz="1500">
                <a:solidFill>
                  <a:schemeClr val="hlink"/>
                </a:solidFill>
              </a:rPr>
              <a:t>Intel declined to follow, instead…</a:t>
            </a:r>
          </a:p>
          <a:p>
            <a:pPr lvl="1" eaLnBrk="1" hangingPunct="1">
              <a:lnSpc>
                <a:spcPct val="80000"/>
              </a:lnSpc>
            </a:pPr>
            <a:r>
              <a:rPr lang="en-US" altLang="en-US"/>
              <a:t>Advanced Vector Extension (announced 2008)</a:t>
            </a:r>
          </a:p>
          <a:p>
            <a:pPr lvl="2" eaLnBrk="1" hangingPunct="1">
              <a:lnSpc>
                <a:spcPct val="80000"/>
              </a:lnSpc>
            </a:pPr>
            <a:r>
              <a:rPr lang="en-US" altLang="en-US" sz="1500"/>
              <a:t>Longer SSE registers, more instructions</a:t>
            </a:r>
          </a:p>
          <a:p>
            <a:pPr eaLnBrk="1" hangingPunct="1">
              <a:lnSpc>
                <a:spcPct val="80000"/>
              </a:lnSpc>
            </a:pPr>
            <a:r>
              <a:rPr lang="en-US" altLang="en-US" sz="2100"/>
              <a:t>If Intel didn’t extend with compatibility, its competitors would!</a:t>
            </a:r>
          </a:p>
          <a:p>
            <a:pPr lvl="1" eaLnBrk="1" hangingPunct="1">
              <a:lnSpc>
                <a:spcPct val="80000"/>
              </a:lnSpc>
            </a:pPr>
            <a:r>
              <a:rPr lang="en-US" altLang="en-US"/>
              <a:t>Technical elegance ≠ market success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a:extLst>
              <a:ext uri="{FF2B5EF4-FFF2-40B4-BE49-F238E27FC236}">
                <a16:creationId xmlns:a16="http://schemas.microsoft.com/office/drawing/2014/main" id="{0836ADD7-A618-9531-143C-5FA34C73511B}"/>
              </a:ext>
            </a:extLst>
          </p:cNvPr>
          <p:cNvSpPr>
            <a:spLocks noGrp="1" noChangeArrowheads="1"/>
          </p:cNvSpPr>
          <p:nvPr>
            <p:ph type="title"/>
          </p:nvPr>
        </p:nvSpPr>
        <p:spPr/>
        <p:txBody>
          <a:bodyPr/>
          <a:lstStyle/>
          <a:p>
            <a:pPr eaLnBrk="1" hangingPunct="1"/>
            <a:r>
              <a:rPr lang="en-AU" altLang="en-US"/>
              <a:t>Basic x86 Registers</a:t>
            </a:r>
          </a:p>
        </p:txBody>
      </p:sp>
      <p:pic>
        <p:nvPicPr>
          <p:cNvPr id="88068" name="Picture 5" descr="f02-36-P374493">
            <a:extLst>
              <a:ext uri="{FF2B5EF4-FFF2-40B4-BE49-F238E27FC236}">
                <a16:creationId xmlns:a16="http://schemas.microsoft.com/office/drawing/2014/main" id="{384E4259-7E85-324F-65C3-1EA30CDBF7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1287" y="897732"/>
            <a:ext cx="3768329" cy="380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71B3C7C2-18D6-2605-4755-B015C8D7856F}"/>
              </a:ext>
            </a:extLst>
          </p:cNvPr>
          <p:cNvSpPr>
            <a:spLocks noGrp="1" noChangeArrowheads="1"/>
          </p:cNvSpPr>
          <p:nvPr>
            <p:ph type="title"/>
          </p:nvPr>
        </p:nvSpPr>
        <p:spPr/>
        <p:txBody>
          <a:bodyPr/>
          <a:lstStyle/>
          <a:p>
            <a:pPr eaLnBrk="1" hangingPunct="1"/>
            <a:r>
              <a:rPr lang="en-AU" altLang="en-US"/>
              <a:t>Basic x86 Addressing Modes</a:t>
            </a:r>
          </a:p>
        </p:txBody>
      </p:sp>
      <p:sp>
        <p:nvSpPr>
          <p:cNvPr id="89092" name="Rectangle 3">
            <a:extLst>
              <a:ext uri="{FF2B5EF4-FFF2-40B4-BE49-F238E27FC236}">
                <a16:creationId xmlns:a16="http://schemas.microsoft.com/office/drawing/2014/main" id="{7A9E47E6-B814-BDE7-AD14-BE062FCCF739}"/>
              </a:ext>
            </a:extLst>
          </p:cNvPr>
          <p:cNvSpPr>
            <a:spLocks noGrp="1" noChangeArrowheads="1"/>
          </p:cNvSpPr>
          <p:nvPr>
            <p:ph type="body" idx="1"/>
          </p:nvPr>
        </p:nvSpPr>
        <p:spPr>
          <a:xfrm>
            <a:off x="1656160" y="844154"/>
            <a:ext cx="6203156" cy="485775"/>
          </a:xfrm>
        </p:spPr>
        <p:txBody>
          <a:bodyPr/>
          <a:lstStyle/>
          <a:p>
            <a:pPr eaLnBrk="1" hangingPunct="1"/>
            <a:r>
              <a:rPr lang="en-AU" altLang="en-US" sz="2100"/>
              <a:t>Two operands per instruction</a:t>
            </a:r>
          </a:p>
        </p:txBody>
      </p:sp>
      <p:graphicFrame>
        <p:nvGraphicFramePr>
          <p:cNvPr id="471080" name="Group 40">
            <a:extLst>
              <a:ext uri="{FF2B5EF4-FFF2-40B4-BE49-F238E27FC236}">
                <a16:creationId xmlns:a16="http://schemas.microsoft.com/office/drawing/2014/main" id="{3A472F18-E055-7521-46C3-3083978BB431}"/>
              </a:ext>
            </a:extLst>
          </p:cNvPr>
          <p:cNvGraphicFramePr>
            <a:graphicFrameLocks noGrp="1"/>
          </p:cNvGraphicFramePr>
          <p:nvPr/>
        </p:nvGraphicFramePr>
        <p:xfrm>
          <a:off x="2033588" y="1275160"/>
          <a:ext cx="5023248" cy="1691436"/>
        </p:xfrm>
        <a:graphic>
          <a:graphicData uri="http://schemas.openxmlformats.org/drawingml/2006/table">
            <a:tbl>
              <a:tblPr/>
              <a:tblGrid>
                <a:gridCol w="2512219">
                  <a:extLst>
                    <a:ext uri="{9D8B030D-6E8A-4147-A177-3AD203B41FA5}">
                      <a16:colId xmlns:a16="http://schemas.microsoft.com/office/drawing/2014/main" val="20000"/>
                    </a:ext>
                  </a:extLst>
                </a:gridCol>
                <a:gridCol w="2511029">
                  <a:extLst>
                    <a:ext uri="{9D8B030D-6E8A-4147-A177-3AD203B41FA5}">
                      <a16:colId xmlns:a16="http://schemas.microsoft.com/office/drawing/2014/main" val="20001"/>
                    </a:ext>
                  </a:extLst>
                </a:gridCol>
              </a:tblGrid>
              <a:tr h="2742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Source/dest operand</a:t>
                      </a:r>
                    </a:p>
                  </a:txBody>
                  <a:tcPr marL="68580" marR="68580" marT="34273" marB="342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Second source operand</a:t>
                      </a:r>
                    </a:p>
                  </a:txBody>
                  <a:tcPr marL="68580" marR="68580" marT="34273" marB="342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Register</a:t>
                      </a:r>
                    </a:p>
                  </a:txBody>
                  <a:tcPr marL="68580" marR="68580" marT="34273" marB="342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Register</a:t>
                      </a:r>
                    </a:p>
                  </a:txBody>
                  <a:tcPr marL="68580" marR="68580" marT="34273" marB="342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Register</a:t>
                      </a:r>
                    </a:p>
                  </a:txBody>
                  <a:tcPr marL="68580" marR="68580" marT="34273" marB="342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Immediate</a:t>
                      </a:r>
                    </a:p>
                  </a:txBody>
                  <a:tcPr marL="68580" marR="68580" marT="34273" marB="342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Register</a:t>
                      </a:r>
                    </a:p>
                  </a:txBody>
                  <a:tcPr marL="68580" marR="68580" marT="34273" marB="342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Memory</a:t>
                      </a:r>
                    </a:p>
                  </a:txBody>
                  <a:tcPr marL="68580" marR="68580" marT="34273" marB="342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Memory</a:t>
                      </a:r>
                    </a:p>
                  </a:txBody>
                  <a:tcPr marL="68580" marR="68580" marT="34273" marB="342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Register</a:t>
                      </a:r>
                    </a:p>
                  </a:txBody>
                  <a:tcPr marL="68580" marR="68580" marT="34273" marB="342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Memory</a:t>
                      </a:r>
                    </a:p>
                  </a:txBody>
                  <a:tcPr marL="68580" marR="68580" marT="34273" marB="342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Arial" charset="0"/>
                        </a:rPr>
                        <a:t>Immediate</a:t>
                      </a:r>
                    </a:p>
                  </a:txBody>
                  <a:tcPr marL="68580" marR="68580" marT="34273" marB="342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9116" name="Rectangle 41">
            <a:extLst>
              <a:ext uri="{FF2B5EF4-FFF2-40B4-BE49-F238E27FC236}">
                <a16:creationId xmlns:a16="http://schemas.microsoft.com/office/drawing/2014/main" id="{18278D78-F9A8-9BFE-F58C-238DA41083AA}"/>
              </a:ext>
            </a:extLst>
          </p:cNvPr>
          <p:cNvSpPr>
            <a:spLocks noChangeArrowheads="1"/>
          </p:cNvSpPr>
          <p:nvPr/>
        </p:nvSpPr>
        <p:spPr bwMode="auto">
          <a:xfrm>
            <a:off x="323528" y="3004542"/>
            <a:ext cx="7056784" cy="169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AU" altLang="en-US" sz="2100" dirty="0"/>
              <a:t>Memory addressing modes</a:t>
            </a:r>
          </a:p>
          <a:p>
            <a:pPr lvl="1" eaLnBrk="1" hangingPunct="1">
              <a:spcBef>
                <a:spcPct val="20000"/>
              </a:spcBef>
              <a:buClr>
                <a:schemeClr val="hlink"/>
              </a:buClr>
              <a:buSzPct val="55000"/>
              <a:buFont typeface="Wingdings" panose="05000000000000000000" pitchFamily="2" charset="2"/>
              <a:buChar char="n"/>
            </a:pPr>
            <a:r>
              <a:rPr lang="en-AU" altLang="en-US" dirty="0"/>
              <a:t>Address in register</a:t>
            </a:r>
          </a:p>
          <a:p>
            <a:pPr lvl="1" eaLnBrk="1" hangingPunct="1">
              <a:spcBef>
                <a:spcPct val="20000"/>
              </a:spcBef>
              <a:buClr>
                <a:schemeClr val="hlink"/>
              </a:buClr>
              <a:buSzPct val="55000"/>
              <a:buFont typeface="Wingdings" panose="05000000000000000000" pitchFamily="2" charset="2"/>
              <a:buChar char="n"/>
            </a:pPr>
            <a:r>
              <a:rPr lang="en-AU" altLang="en-US" dirty="0"/>
              <a:t>Address = </a:t>
            </a:r>
            <a:r>
              <a:rPr lang="en-AU" altLang="en-US" dirty="0" err="1"/>
              <a:t>R</a:t>
            </a:r>
            <a:r>
              <a:rPr lang="en-AU" altLang="en-US" baseline="-25000" dirty="0" err="1"/>
              <a:t>base</a:t>
            </a:r>
            <a:r>
              <a:rPr lang="en-AU" altLang="en-US" dirty="0"/>
              <a:t> + displacement</a:t>
            </a:r>
          </a:p>
          <a:p>
            <a:pPr lvl="1" eaLnBrk="1" hangingPunct="1">
              <a:spcBef>
                <a:spcPct val="20000"/>
              </a:spcBef>
              <a:buClr>
                <a:schemeClr val="hlink"/>
              </a:buClr>
              <a:buSzPct val="55000"/>
              <a:buFont typeface="Wingdings" panose="05000000000000000000" pitchFamily="2" charset="2"/>
              <a:buChar char="n"/>
            </a:pPr>
            <a:r>
              <a:rPr lang="en-AU" altLang="en-US" dirty="0"/>
              <a:t>Address = </a:t>
            </a:r>
            <a:r>
              <a:rPr lang="en-AU" altLang="en-US" dirty="0" err="1"/>
              <a:t>R</a:t>
            </a:r>
            <a:r>
              <a:rPr lang="en-AU" altLang="en-US" baseline="-25000" dirty="0" err="1"/>
              <a:t>base</a:t>
            </a:r>
            <a:r>
              <a:rPr lang="en-AU" altLang="en-US" dirty="0"/>
              <a:t> + 2</a:t>
            </a:r>
            <a:r>
              <a:rPr lang="en-AU" altLang="en-US" baseline="30000" dirty="0"/>
              <a:t>scale</a:t>
            </a:r>
            <a:r>
              <a:rPr lang="en-AU" altLang="en-US" dirty="0"/>
              <a:t> </a:t>
            </a:r>
            <a:r>
              <a:rPr lang="en-US" altLang="en-US" dirty="0"/>
              <a:t>×</a:t>
            </a:r>
            <a:r>
              <a:rPr lang="en-AU" altLang="en-US" dirty="0"/>
              <a:t> </a:t>
            </a:r>
            <a:r>
              <a:rPr lang="en-AU" altLang="en-US" dirty="0" err="1"/>
              <a:t>R</a:t>
            </a:r>
            <a:r>
              <a:rPr lang="en-AU" altLang="en-US" baseline="-25000" dirty="0" err="1"/>
              <a:t>index</a:t>
            </a:r>
            <a:r>
              <a:rPr lang="en-AU" altLang="en-US" dirty="0"/>
              <a:t> (scale = 0, 1, 2, or 3)</a:t>
            </a:r>
          </a:p>
          <a:p>
            <a:pPr lvl="1" eaLnBrk="1" hangingPunct="1">
              <a:spcBef>
                <a:spcPct val="20000"/>
              </a:spcBef>
              <a:buClr>
                <a:schemeClr val="hlink"/>
              </a:buClr>
              <a:buSzPct val="55000"/>
              <a:buFont typeface="Wingdings" panose="05000000000000000000" pitchFamily="2" charset="2"/>
              <a:buChar char="n"/>
            </a:pPr>
            <a:r>
              <a:rPr lang="en-AU" altLang="en-US" dirty="0"/>
              <a:t>Address =  </a:t>
            </a:r>
            <a:r>
              <a:rPr lang="en-AU" altLang="en-US" dirty="0" err="1"/>
              <a:t>R</a:t>
            </a:r>
            <a:r>
              <a:rPr lang="en-AU" altLang="en-US" baseline="-25000" dirty="0" err="1"/>
              <a:t>base</a:t>
            </a:r>
            <a:r>
              <a:rPr lang="en-AU" altLang="en-US" dirty="0"/>
              <a:t> + 2</a:t>
            </a:r>
            <a:r>
              <a:rPr lang="en-AU" altLang="en-US" baseline="30000" dirty="0"/>
              <a:t>scale</a:t>
            </a:r>
            <a:r>
              <a:rPr lang="en-AU" altLang="en-US" dirty="0"/>
              <a:t> </a:t>
            </a:r>
            <a:r>
              <a:rPr lang="en-US" altLang="en-US" dirty="0"/>
              <a:t>×</a:t>
            </a:r>
            <a:r>
              <a:rPr lang="en-AU" altLang="en-US" dirty="0"/>
              <a:t> </a:t>
            </a:r>
            <a:r>
              <a:rPr lang="en-AU" altLang="en-US" dirty="0" err="1"/>
              <a:t>R</a:t>
            </a:r>
            <a:r>
              <a:rPr lang="en-AU" altLang="en-US" baseline="-25000" dirty="0" err="1"/>
              <a:t>index</a:t>
            </a:r>
            <a:r>
              <a:rPr lang="en-AU" altLang="en-US" dirty="0"/>
              <a:t> + displacement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3A1AE63B-EA48-0973-CFF4-12C2022627BD}"/>
              </a:ext>
            </a:extLst>
          </p:cNvPr>
          <p:cNvSpPr>
            <a:spLocks noGrp="1" noChangeArrowheads="1"/>
          </p:cNvSpPr>
          <p:nvPr>
            <p:ph type="title"/>
          </p:nvPr>
        </p:nvSpPr>
        <p:spPr/>
        <p:txBody>
          <a:bodyPr/>
          <a:lstStyle/>
          <a:p>
            <a:pPr eaLnBrk="1" hangingPunct="1"/>
            <a:r>
              <a:rPr lang="en-AU" altLang="en-US"/>
              <a:t>x86 Instruction Encoding</a:t>
            </a:r>
          </a:p>
        </p:txBody>
      </p:sp>
      <p:sp>
        <p:nvSpPr>
          <p:cNvPr id="90116" name="Rectangle 3">
            <a:extLst>
              <a:ext uri="{FF2B5EF4-FFF2-40B4-BE49-F238E27FC236}">
                <a16:creationId xmlns:a16="http://schemas.microsoft.com/office/drawing/2014/main" id="{5D04EE74-8440-771E-AF01-E04A7520A8F9}"/>
              </a:ext>
            </a:extLst>
          </p:cNvPr>
          <p:cNvSpPr>
            <a:spLocks noGrp="1" noChangeArrowheads="1"/>
          </p:cNvSpPr>
          <p:nvPr>
            <p:ph type="body" idx="1"/>
          </p:nvPr>
        </p:nvSpPr>
        <p:spPr>
          <a:xfrm>
            <a:off x="4572000" y="844153"/>
            <a:ext cx="3287316" cy="3833813"/>
          </a:xfrm>
        </p:spPr>
        <p:txBody>
          <a:bodyPr/>
          <a:lstStyle/>
          <a:p>
            <a:pPr eaLnBrk="1" hangingPunct="1"/>
            <a:r>
              <a:rPr lang="en-AU" altLang="en-US"/>
              <a:t>Variable length encoding</a:t>
            </a:r>
          </a:p>
          <a:p>
            <a:pPr lvl="1" eaLnBrk="1" hangingPunct="1"/>
            <a:r>
              <a:rPr lang="en-AU" altLang="en-US"/>
              <a:t>Postfix bytes specify addressing mode</a:t>
            </a:r>
          </a:p>
          <a:p>
            <a:pPr lvl="1" eaLnBrk="1" hangingPunct="1"/>
            <a:r>
              <a:rPr lang="en-AU" altLang="en-US"/>
              <a:t>Prefix bytes modify operation</a:t>
            </a:r>
          </a:p>
          <a:p>
            <a:pPr lvl="2" eaLnBrk="1" hangingPunct="1"/>
            <a:r>
              <a:rPr lang="en-AU" altLang="en-US"/>
              <a:t>Operand length, repetition, locking, …</a:t>
            </a:r>
          </a:p>
        </p:txBody>
      </p:sp>
      <p:pic>
        <p:nvPicPr>
          <p:cNvPr id="90117" name="Picture 4" descr="f02-41-P374493">
            <a:extLst>
              <a:ext uri="{FF2B5EF4-FFF2-40B4-BE49-F238E27FC236}">
                <a16:creationId xmlns:a16="http://schemas.microsoft.com/office/drawing/2014/main" id="{033CADBF-70EF-0D6F-6782-C64350C0CB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0219" y="1006079"/>
            <a:ext cx="3307556" cy="316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2F7764C1-46B4-AEDA-8D77-65DED8325F39}"/>
              </a:ext>
            </a:extLst>
          </p:cNvPr>
          <p:cNvSpPr>
            <a:spLocks noGrp="1" noChangeArrowheads="1"/>
          </p:cNvSpPr>
          <p:nvPr>
            <p:ph type="title"/>
          </p:nvPr>
        </p:nvSpPr>
        <p:spPr/>
        <p:txBody>
          <a:bodyPr/>
          <a:lstStyle/>
          <a:p>
            <a:pPr eaLnBrk="1" hangingPunct="1"/>
            <a:r>
              <a:rPr lang="en-US" altLang="en-US" dirty="0"/>
              <a:t>Implementing IA-32 (</a:t>
            </a:r>
            <a:r>
              <a:rPr lang="en-US" altLang="en-US" dirty="0" err="1"/>
              <a:t>Seg:Off</a:t>
            </a:r>
            <a:r>
              <a:rPr lang="en-US" altLang="en-US" dirty="0"/>
              <a:t>)</a:t>
            </a:r>
            <a:endParaRPr lang="en-AU" altLang="en-US" dirty="0"/>
          </a:p>
        </p:txBody>
      </p:sp>
      <p:sp>
        <p:nvSpPr>
          <p:cNvPr id="91140" name="Rectangle 3">
            <a:extLst>
              <a:ext uri="{FF2B5EF4-FFF2-40B4-BE49-F238E27FC236}">
                <a16:creationId xmlns:a16="http://schemas.microsoft.com/office/drawing/2014/main" id="{91E2651F-CE08-4ADD-A9F9-FDAC685EE77A}"/>
              </a:ext>
            </a:extLst>
          </p:cNvPr>
          <p:cNvSpPr>
            <a:spLocks noGrp="1" noChangeArrowheads="1"/>
          </p:cNvSpPr>
          <p:nvPr>
            <p:ph type="body" idx="1"/>
          </p:nvPr>
        </p:nvSpPr>
        <p:spPr/>
        <p:txBody>
          <a:bodyPr/>
          <a:lstStyle/>
          <a:p>
            <a:pPr eaLnBrk="1" hangingPunct="1"/>
            <a:r>
              <a:rPr lang="en-US" altLang="en-US" dirty="0"/>
              <a:t>Complex instruction set makes implementation difficult</a:t>
            </a:r>
          </a:p>
          <a:p>
            <a:pPr lvl="1" eaLnBrk="1" hangingPunct="1"/>
            <a:r>
              <a:rPr lang="en-US" altLang="en-US" dirty="0"/>
              <a:t>Hardware translates instructions to simpler microoperations</a:t>
            </a:r>
          </a:p>
          <a:p>
            <a:pPr lvl="2" eaLnBrk="1" hangingPunct="1"/>
            <a:r>
              <a:rPr lang="en-US" altLang="en-US" dirty="0"/>
              <a:t>Simple instructions: 1–1</a:t>
            </a:r>
          </a:p>
          <a:p>
            <a:pPr lvl="2" eaLnBrk="1" hangingPunct="1"/>
            <a:r>
              <a:rPr lang="en-US" altLang="en-US" dirty="0"/>
              <a:t>Complex instructions: 1–many</a:t>
            </a:r>
          </a:p>
          <a:p>
            <a:pPr lvl="1" eaLnBrk="1" hangingPunct="1"/>
            <a:r>
              <a:rPr lang="en-US" altLang="en-US" dirty="0" err="1"/>
              <a:t>Microengine</a:t>
            </a:r>
            <a:r>
              <a:rPr lang="en-US" altLang="en-US" dirty="0"/>
              <a:t> similar to RISC</a:t>
            </a:r>
          </a:p>
          <a:p>
            <a:pPr lvl="1" eaLnBrk="1" hangingPunct="1"/>
            <a:r>
              <a:rPr lang="en-US" altLang="en-US" dirty="0"/>
              <a:t>Market share makes this economically viable</a:t>
            </a:r>
          </a:p>
          <a:p>
            <a:pPr eaLnBrk="1" hangingPunct="1"/>
            <a:r>
              <a:rPr lang="en-US" altLang="en-US" dirty="0"/>
              <a:t>Comparable performance to RISC</a:t>
            </a:r>
          </a:p>
          <a:p>
            <a:pPr lvl="1" eaLnBrk="1" hangingPunct="1"/>
            <a:r>
              <a:rPr lang="en-US" altLang="en-US" dirty="0"/>
              <a:t>Compilers avoid complex instructions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B6D697B8-4E83-FE03-94CD-A606A836995B}"/>
              </a:ext>
            </a:extLst>
          </p:cNvPr>
          <p:cNvSpPr>
            <a:spLocks noGrp="1"/>
          </p:cNvSpPr>
          <p:nvPr>
            <p:ph type="title"/>
          </p:nvPr>
        </p:nvSpPr>
        <p:spPr/>
        <p:txBody>
          <a:bodyPr/>
          <a:lstStyle/>
          <a:p>
            <a:r>
              <a:rPr lang="en-US" altLang="en-US"/>
              <a:t>ARM v8 Instructions</a:t>
            </a:r>
          </a:p>
        </p:txBody>
      </p:sp>
      <p:sp>
        <p:nvSpPr>
          <p:cNvPr id="92163" name="Content Placeholder 2">
            <a:extLst>
              <a:ext uri="{FF2B5EF4-FFF2-40B4-BE49-F238E27FC236}">
                <a16:creationId xmlns:a16="http://schemas.microsoft.com/office/drawing/2014/main" id="{FD8DDBAA-ECF1-A41E-B6C2-994EBE3AE95A}"/>
              </a:ext>
            </a:extLst>
          </p:cNvPr>
          <p:cNvSpPr>
            <a:spLocks noGrp="1"/>
          </p:cNvSpPr>
          <p:nvPr>
            <p:ph idx="1"/>
          </p:nvPr>
        </p:nvSpPr>
        <p:spPr/>
        <p:txBody>
          <a:bodyPr/>
          <a:lstStyle/>
          <a:p>
            <a:r>
              <a:rPr lang="en-US" altLang="en-US"/>
              <a:t>In moving to 64-bit, ARM did a complete overhaul</a:t>
            </a:r>
          </a:p>
          <a:p>
            <a:r>
              <a:rPr lang="en-US" altLang="en-US"/>
              <a:t>ARM v8 resembles MIPS</a:t>
            </a:r>
          </a:p>
          <a:p>
            <a:pPr lvl="1"/>
            <a:r>
              <a:rPr lang="en-US" altLang="en-US"/>
              <a:t>Changes from v7:</a:t>
            </a:r>
          </a:p>
          <a:p>
            <a:pPr lvl="2"/>
            <a:r>
              <a:rPr lang="en-US" altLang="en-US" sz="1500"/>
              <a:t>No conditional execution field</a:t>
            </a:r>
          </a:p>
          <a:p>
            <a:pPr lvl="2"/>
            <a:r>
              <a:rPr lang="en-US" altLang="en-US" sz="1500"/>
              <a:t>Immediate field is 12-bit constant</a:t>
            </a:r>
          </a:p>
          <a:p>
            <a:pPr lvl="2"/>
            <a:r>
              <a:rPr lang="en-US" altLang="en-US" sz="1500"/>
              <a:t>Dropped load/store multiple</a:t>
            </a:r>
          </a:p>
          <a:p>
            <a:pPr lvl="2"/>
            <a:r>
              <a:rPr lang="en-US" altLang="en-US" sz="1500"/>
              <a:t>PC is no longer a GPR</a:t>
            </a:r>
          </a:p>
          <a:p>
            <a:pPr lvl="2"/>
            <a:r>
              <a:rPr lang="en-US" altLang="en-US" sz="1500"/>
              <a:t>GPR set expanded to 32</a:t>
            </a:r>
          </a:p>
          <a:p>
            <a:pPr lvl="2"/>
            <a:r>
              <a:rPr lang="en-US" altLang="en-US" sz="1500"/>
              <a:t>Addressing modes work for all word sizes</a:t>
            </a:r>
          </a:p>
          <a:p>
            <a:pPr lvl="2"/>
            <a:r>
              <a:rPr lang="en-US" altLang="en-US" sz="1500"/>
              <a:t>Divide instruction</a:t>
            </a:r>
          </a:p>
          <a:p>
            <a:pPr lvl="2"/>
            <a:r>
              <a:rPr lang="en-US" altLang="en-US" sz="1500"/>
              <a:t>Branch if equal/branch if not equal instructions</a:t>
            </a:r>
            <a:endParaRPr lang="en-US" altLang="en-US"/>
          </a:p>
        </p:txBody>
      </p:sp>
      <p:sp>
        <p:nvSpPr>
          <p:cNvPr id="92165" name="Text Box 4">
            <a:extLst>
              <a:ext uri="{FF2B5EF4-FFF2-40B4-BE49-F238E27FC236}">
                <a16:creationId xmlns:a16="http://schemas.microsoft.com/office/drawing/2014/main" id="{21E0A66A-B1BA-628A-2D29-BC4808B12E98}"/>
              </a:ext>
            </a:extLst>
          </p:cNvPr>
          <p:cNvSpPr txBox="1">
            <a:spLocks noChangeArrowheads="1"/>
          </p:cNvSpPr>
          <p:nvPr/>
        </p:nvSpPr>
        <p:spPr bwMode="auto">
          <a:xfrm rot="5400000">
            <a:off x="5426406" y="1645325"/>
            <a:ext cx="4874155"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§2.18 Real Stuff:  ARM v8 (64-bit) Instructions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223FACC5-5868-3D9B-D18D-174CD558EFC6}"/>
              </a:ext>
            </a:extLst>
          </p:cNvPr>
          <p:cNvSpPr>
            <a:spLocks noGrp="1" noChangeArrowheads="1"/>
          </p:cNvSpPr>
          <p:nvPr>
            <p:ph type="title"/>
          </p:nvPr>
        </p:nvSpPr>
        <p:spPr/>
        <p:txBody>
          <a:bodyPr/>
          <a:lstStyle/>
          <a:p>
            <a:pPr eaLnBrk="1" hangingPunct="1"/>
            <a:r>
              <a:rPr lang="en-US" altLang="en-US"/>
              <a:t>Fallacies</a:t>
            </a:r>
            <a:endParaRPr lang="en-AU" altLang="en-US"/>
          </a:p>
        </p:txBody>
      </p:sp>
      <p:sp>
        <p:nvSpPr>
          <p:cNvPr id="93188" name="Rectangle 3">
            <a:extLst>
              <a:ext uri="{FF2B5EF4-FFF2-40B4-BE49-F238E27FC236}">
                <a16:creationId xmlns:a16="http://schemas.microsoft.com/office/drawing/2014/main" id="{792DB5B6-750D-C5A9-7539-3AAFDBE424C8}"/>
              </a:ext>
            </a:extLst>
          </p:cNvPr>
          <p:cNvSpPr>
            <a:spLocks noGrp="1" noChangeArrowheads="1"/>
          </p:cNvSpPr>
          <p:nvPr>
            <p:ph type="body" idx="1"/>
          </p:nvPr>
        </p:nvSpPr>
        <p:spPr/>
        <p:txBody>
          <a:bodyPr/>
          <a:lstStyle/>
          <a:p>
            <a:pPr eaLnBrk="1" hangingPunct="1"/>
            <a:r>
              <a:rPr lang="en-US" altLang="en-US" sz="2100"/>
              <a:t>Powerful instruction </a:t>
            </a:r>
            <a:r>
              <a:rPr lang="en-US" altLang="en-US" sz="2100">
                <a:sym typeface="Symbol" panose="05050102010706020507" pitchFamily="18" charset="2"/>
              </a:rPr>
              <a:t> higher performance</a:t>
            </a:r>
          </a:p>
          <a:p>
            <a:pPr lvl="1" eaLnBrk="1" hangingPunct="1"/>
            <a:r>
              <a:rPr lang="en-US" altLang="en-US">
                <a:sym typeface="Symbol" panose="05050102010706020507" pitchFamily="18" charset="2"/>
              </a:rPr>
              <a:t>Fewer instructions required</a:t>
            </a:r>
          </a:p>
          <a:p>
            <a:pPr lvl="1" eaLnBrk="1" hangingPunct="1"/>
            <a:r>
              <a:rPr lang="en-US" altLang="en-US">
                <a:sym typeface="Symbol" panose="05050102010706020507" pitchFamily="18" charset="2"/>
              </a:rPr>
              <a:t>But complex instructions are hard to implement</a:t>
            </a:r>
          </a:p>
          <a:p>
            <a:pPr lvl="2" eaLnBrk="1" hangingPunct="1"/>
            <a:r>
              <a:rPr lang="en-US" altLang="en-US" sz="1500">
                <a:sym typeface="Symbol" panose="05050102010706020507" pitchFamily="18" charset="2"/>
              </a:rPr>
              <a:t>May slow down all instructions, including simple ones</a:t>
            </a:r>
          </a:p>
          <a:p>
            <a:pPr lvl="1" eaLnBrk="1" hangingPunct="1"/>
            <a:r>
              <a:rPr lang="en-US" altLang="en-US">
                <a:sym typeface="Symbol" panose="05050102010706020507" pitchFamily="18" charset="2"/>
              </a:rPr>
              <a:t>Compilers are good at making fast code from simple instructions</a:t>
            </a:r>
          </a:p>
          <a:p>
            <a:pPr eaLnBrk="1" hangingPunct="1"/>
            <a:r>
              <a:rPr lang="en-US" altLang="en-US" sz="2100">
                <a:sym typeface="Symbol" panose="05050102010706020507" pitchFamily="18" charset="2"/>
              </a:rPr>
              <a:t>Use assembly code for high performance</a:t>
            </a:r>
          </a:p>
          <a:p>
            <a:pPr lvl="1" eaLnBrk="1" hangingPunct="1"/>
            <a:r>
              <a:rPr lang="en-US" altLang="en-US">
                <a:sym typeface="Symbol" panose="05050102010706020507" pitchFamily="18" charset="2"/>
              </a:rPr>
              <a:t>But modern compilers are better at dealing with modern processors</a:t>
            </a:r>
          </a:p>
          <a:p>
            <a:pPr lvl="1" eaLnBrk="1" hangingPunct="1"/>
            <a:r>
              <a:rPr lang="en-US" altLang="en-US">
                <a:sym typeface="Symbol" panose="05050102010706020507" pitchFamily="18" charset="2"/>
              </a:rPr>
              <a:t>More lines of code  more errors and less productivity</a:t>
            </a:r>
          </a:p>
        </p:txBody>
      </p:sp>
      <p:sp>
        <p:nvSpPr>
          <p:cNvPr id="93189" name="Text Box 4">
            <a:extLst>
              <a:ext uri="{FF2B5EF4-FFF2-40B4-BE49-F238E27FC236}">
                <a16:creationId xmlns:a16="http://schemas.microsoft.com/office/drawing/2014/main" id="{70085A89-7112-FDD0-2C1F-B7552B856760}"/>
              </a:ext>
            </a:extLst>
          </p:cNvPr>
          <p:cNvSpPr txBox="1">
            <a:spLocks noChangeArrowheads="1"/>
          </p:cNvSpPr>
          <p:nvPr/>
        </p:nvSpPr>
        <p:spPr bwMode="auto">
          <a:xfrm rot="5400000">
            <a:off x="6398980" y="903565"/>
            <a:ext cx="2929007"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§2.19 Fallacies and Pitfalls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80B8E01D-2125-EB84-165A-81767F66F3DB}"/>
              </a:ext>
            </a:extLst>
          </p:cNvPr>
          <p:cNvSpPr>
            <a:spLocks noGrp="1" noChangeArrowheads="1"/>
          </p:cNvSpPr>
          <p:nvPr>
            <p:ph type="title"/>
          </p:nvPr>
        </p:nvSpPr>
        <p:spPr/>
        <p:txBody>
          <a:bodyPr/>
          <a:lstStyle/>
          <a:p>
            <a:pPr eaLnBrk="1" hangingPunct="1"/>
            <a:r>
              <a:rPr lang="en-AU" altLang="en-US"/>
              <a:t>Fallacies</a:t>
            </a:r>
          </a:p>
        </p:txBody>
      </p:sp>
      <p:sp>
        <p:nvSpPr>
          <p:cNvPr id="94212" name="Rectangle 3">
            <a:extLst>
              <a:ext uri="{FF2B5EF4-FFF2-40B4-BE49-F238E27FC236}">
                <a16:creationId xmlns:a16="http://schemas.microsoft.com/office/drawing/2014/main" id="{9FCAA10E-3F10-04FE-D796-8DD67DD1A7F6}"/>
              </a:ext>
            </a:extLst>
          </p:cNvPr>
          <p:cNvSpPr>
            <a:spLocks noGrp="1" noChangeArrowheads="1"/>
          </p:cNvSpPr>
          <p:nvPr>
            <p:ph type="body" idx="1"/>
          </p:nvPr>
        </p:nvSpPr>
        <p:spPr>
          <a:xfrm>
            <a:off x="1656160" y="844154"/>
            <a:ext cx="6203156" cy="1295400"/>
          </a:xfrm>
        </p:spPr>
        <p:txBody>
          <a:bodyPr/>
          <a:lstStyle/>
          <a:p>
            <a:pPr eaLnBrk="1" hangingPunct="1"/>
            <a:r>
              <a:rPr lang="en-AU" altLang="en-US"/>
              <a:t>Backward compatibility </a:t>
            </a:r>
            <a:r>
              <a:rPr lang="en-US" altLang="en-US">
                <a:sym typeface="Symbol" panose="05050102010706020507" pitchFamily="18" charset="2"/>
              </a:rPr>
              <a:t> instruction set doesn’t change</a:t>
            </a:r>
          </a:p>
          <a:p>
            <a:pPr lvl="1" eaLnBrk="1" hangingPunct="1"/>
            <a:r>
              <a:rPr lang="en-AU" altLang="en-US">
                <a:sym typeface="Symbol" panose="05050102010706020507" pitchFamily="18" charset="2"/>
              </a:rPr>
              <a:t>But they do accrete more instructions</a:t>
            </a:r>
          </a:p>
        </p:txBody>
      </p:sp>
      <p:pic>
        <p:nvPicPr>
          <p:cNvPr id="94213" name="Picture 7">
            <a:extLst>
              <a:ext uri="{FF2B5EF4-FFF2-40B4-BE49-F238E27FC236}">
                <a16:creationId xmlns:a16="http://schemas.microsoft.com/office/drawing/2014/main" id="{F8257504-2FFC-B5FB-B5BC-01012D972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085" y="2085975"/>
            <a:ext cx="4157663"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Text Box 5">
            <a:extLst>
              <a:ext uri="{FF2B5EF4-FFF2-40B4-BE49-F238E27FC236}">
                <a16:creationId xmlns:a16="http://schemas.microsoft.com/office/drawing/2014/main" id="{D4573FED-2BB1-917B-4AEB-54AB889384B2}"/>
              </a:ext>
            </a:extLst>
          </p:cNvPr>
          <p:cNvSpPr txBox="1">
            <a:spLocks noChangeArrowheads="1"/>
          </p:cNvSpPr>
          <p:nvPr/>
        </p:nvSpPr>
        <p:spPr bwMode="auto">
          <a:xfrm>
            <a:off x="5868592" y="3112294"/>
            <a:ext cx="2044149" cy="369332"/>
          </a:xfrm>
          <a:prstGeom prst="rect">
            <a:avLst/>
          </a:prstGeom>
          <a:solidFill>
            <a:schemeClr val="accent1"/>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x86 instruction set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59B87C0F-1FF8-9274-084C-CDD3A8E10F66}"/>
              </a:ext>
            </a:extLst>
          </p:cNvPr>
          <p:cNvSpPr>
            <a:spLocks noGrp="1" noChangeArrowheads="1"/>
          </p:cNvSpPr>
          <p:nvPr>
            <p:ph type="title"/>
          </p:nvPr>
        </p:nvSpPr>
        <p:spPr/>
        <p:txBody>
          <a:bodyPr/>
          <a:lstStyle/>
          <a:p>
            <a:pPr eaLnBrk="1" hangingPunct="1"/>
            <a:r>
              <a:rPr lang="en-US" altLang="en-US"/>
              <a:t>Pitfalls</a:t>
            </a:r>
            <a:endParaRPr lang="en-AU" altLang="en-US"/>
          </a:p>
        </p:txBody>
      </p:sp>
      <p:sp>
        <p:nvSpPr>
          <p:cNvPr id="95236" name="Rectangle 3">
            <a:extLst>
              <a:ext uri="{FF2B5EF4-FFF2-40B4-BE49-F238E27FC236}">
                <a16:creationId xmlns:a16="http://schemas.microsoft.com/office/drawing/2014/main" id="{8DC6E65A-4837-C9D0-40D4-2487B904FF8C}"/>
              </a:ext>
            </a:extLst>
          </p:cNvPr>
          <p:cNvSpPr>
            <a:spLocks noGrp="1" noChangeArrowheads="1"/>
          </p:cNvSpPr>
          <p:nvPr>
            <p:ph type="body" idx="1"/>
          </p:nvPr>
        </p:nvSpPr>
        <p:spPr/>
        <p:txBody>
          <a:bodyPr/>
          <a:lstStyle/>
          <a:p>
            <a:pPr eaLnBrk="1" hangingPunct="1"/>
            <a:r>
              <a:rPr lang="en-US" altLang="en-US"/>
              <a:t>Sequential words are not at sequential addresses</a:t>
            </a:r>
          </a:p>
          <a:p>
            <a:pPr lvl="1" eaLnBrk="1" hangingPunct="1"/>
            <a:r>
              <a:rPr lang="en-US" altLang="en-US"/>
              <a:t>Increment by 4, not by 1!</a:t>
            </a:r>
          </a:p>
          <a:p>
            <a:pPr eaLnBrk="1" hangingPunct="1"/>
            <a:r>
              <a:rPr lang="en-US" altLang="en-US"/>
              <a:t>Keeping a pointer to an automatic variable after procedure returns</a:t>
            </a:r>
          </a:p>
          <a:p>
            <a:pPr lvl="1" eaLnBrk="1" hangingPunct="1"/>
            <a:r>
              <a:rPr lang="en-US" altLang="en-US"/>
              <a:t>e.g., passing pointer back via an argument</a:t>
            </a:r>
          </a:p>
          <a:p>
            <a:pPr lvl="1" eaLnBrk="1" hangingPunct="1"/>
            <a:r>
              <a:rPr lang="en-US" altLang="en-US"/>
              <a:t>Pointer becomes invalid when stack popped</a:t>
            </a:r>
            <a:endParaRPr lang="en-AU" altLang="en-US"/>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6803</TotalTime>
  <Words>7849</Words>
  <Application>Microsoft Macintosh PowerPoint</Application>
  <PresentationFormat>On-screen Show (16:9)</PresentationFormat>
  <Paragraphs>1059</Paragraphs>
  <Slides>103</Slides>
  <Notes>40</Notes>
  <HiddenSlides>4</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103</vt:i4>
      </vt:variant>
    </vt:vector>
  </HeadingPairs>
  <TitlesOfParts>
    <vt:vector size="118" baseType="lpstr">
      <vt:lpstr>-apple-system</vt:lpstr>
      <vt:lpstr>Arial</vt:lpstr>
      <vt:lpstr>Arial Black</vt:lpstr>
      <vt:lpstr>Baskerville Old Face</vt:lpstr>
      <vt:lpstr>Calibri</vt:lpstr>
      <vt:lpstr>Cambria Math</vt:lpstr>
      <vt:lpstr>Corbel</vt:lpstr>
      <vt:lpstr>Lucida Console</vt:lpstr>
      <vt:lpstr>Symbol</vt:lpstr>
      <vt:lpstr>Tahoma</vt:lpstr>
      <vt:lpstr>Times New Roman</vt:lpstr>
      <vt:lpstr>Wingdings</vt:lpstr>
      <vt:lpstr>Diseño predeterminado</vt:lpstr>
      <vt:lpstr>1_cod4e</vt:lpstr>
      <vt:lpstr>Chart</vt:lpstr>
      <vt:lpstr>CSE 305 Computer Architecture  Instructions </vt:lpstr>
      <vt:lpstr>Instructions</vt:lpstr>
      <vt:lpstr>Instruction Set Architecture</vt:lpstr>
      <vt:lpstr>Design Philosophy</vt:lpstr>
      <vt:lpstr>MIPS Architecture</vt:lpstr>
      <vt:lpstr>Design Principles</vt:lpstr>
      <vt:lpstr>Simplicity favors regularity</vt:lpstr>
      <vt:lpstr>Example Instruction</vt:lpstr>
      <vt:lpstr>Example Instruction</vt:lpstr>
      <vt:lpstr>MIPS Instruction Properties</vt:lpstr>
      <vt:lpstr>MIPS Instruction Properties</vt:lpstr>
      <vt:lpstr>MIPS Instruction Properties</vt:lpstr>
      <vt:lpstr>Data Transfer Instructions</vt:lpstr>
      <vt:lpstr>Spilling Registers</vt:lpstr>
      <vt:lpstr>Operation with Constants</vt:lpstr>
      <vt:lpstr>Representing Instructions in the Computer</vt:lpstr>
      <vt:lpstr>Representing Instructions in the Computer</vt:lpstr>
      <vt:lpstr>An MIPS Instruction Format</vt:lpstr>
      <vt:lpstr>An MIPS Instruction Format</vt:lpstr>
      <vt:lpstr>Another MIPS Instruction Format</vt:lpstr>
      <vt:lpstr>MIPS Instruction Encoding (Simplified)</vt:lpstr>
      <vt:lpstr>Summary</vt:lpstr>
      <vt:lpstr>Logical Operations</vt:lpstr>
      <vt:lpstr>Shift Left</vt:lpstr>
      <vt:lpstr>Branching Operations</vt:lpstr>
      <vt:lpstr>Branching Operations</vt:lpstr>
      <vt:lpstr>Memory Allocation for Program and Data</vt:lpstr>
      <vt:lpstr>Stack During Procedure Call</vt:lpstr>
      <vt:lpstr>Stack During Procedure Call</vt:lpstr>
      <vt:lpstr>Procedures in MIPS</vt:lpstr>
      <vt:lpstr>Procedures in MIPS</vt:lpstr>
      <vt:lpstr>Procedures in MIPS</vt:lpstr>
      <vt:lpstr>Procedures in MIPS</vt:lpstr>
      <vt:lpstr>Procedures in MIPS</vt:lpstr>
      <vt:lpstr>Procedures in MIPS</vt:lpstr>
      <vt:lpstr>Procedures in MIPS</vt:lpstr>
      <vt:lpstr>Procedures in MIPS</vt:lpstr>
      <vt:lpstr>An Example</vt:lpstr>
      <vt:lpstr>Nested Call</vt:lpstr>
      <vt:lpstr>J-Format</vt:lpstr>
      <vt:lpstr>ASCII representation of characters</vt:lpstr>
      <vt:lpstr>1 Byte Memory Operation</vt:lpstr>
      <vt:lpstr>Dealing with Strings</vt:lpstr>
      <vt:lpstr>Dealing with String: Example</vt:lpstr>
      <vt:lpstr>Dealing with String: An Example</vt:lpstr>
      <vt:lpstr>String Copy Example</vt:lpstr>
      <vt:lpstr>Dealing with Multiple Languages</vt:lpstr>
      <vt:lpstr>Constant Size: Is larger feasible?</vt:lpstr>
      <vt:lpstr>Manipulating Larger Constant</vt:lpstr>
      <vt:lpstr>Addressing in Branches</vt:lpstr>
      <vt:lpstr>Addressing in Jumps</vt:lpstr>
      <vt:lpstr>Addressing in Jumps</vt:lpstr>
      <vt:lpstr>Food for Thought</vt:lpstr>
      <vt:lpstr>Jump Addressing</vt:lpstr>
      <vt:lpstr>Target Addressing Example</vt:lpstr>
      <vt:lpstr>Branching Far Away</vt:lpstr>
      <vt:lpstr>Addressing Mode Summary</vt:lpstr>
      <vt:lpstr>Synchronization</vt:lpstr>
      <vt:lpstr>Synchronization in MIPS </vt:lpstr>
      <vt:lpstr>Translation and Startup</vt:lpstr>
      <vt:lpstr>Assembler Pseudoinstructions</vt:lpstr>
      <vt:lpstr>Producing an Object Module</vt:lpstr>
      <vt:lpstr>Linking Object Modules</vt:lpstr>
      <vt:lpstr>Object 1</vt:lpstr>
      <vt:lpstr>Object 2</vt:lpstr>
      <vt:lpstr>PowerPoint Presentation</vt:lpstr>
      <vt:lpstr>Merged Object</vt:lpstr>
      <vt:lpstr>Loading a Program</vt:lpstr>
      <vt:lpstr>Dynamic Linking</vt:lpstr>
      <vt:lpstr>Dynamically Linked Libraries (DLL)</vt:lpstr>
      <vt:lpstr>Lazy Linkage</vt:lpstr>
      <vt:lpstr>Starting a Java Program</vt:lpstr>
      <vt:lpstr>Starting Java Applications</vt:lpstr>
      <vt:lpstr>C Sort Example</vt:lpstr>
      <vt:lpstr>The Procedure Swap</vt:lpstr>
      <vt:lpstr>The Sort Procedure in C</vt:lpstr>
      <vt:lpstr>The Full Procedure</vt:lpstr>
      <vt:lpstr>The Procedure Body</vt:lpstr>
      <vt:lpstr>Example: Clearing and Array</vt:lpstr>
      <vt:lpstr>Comparison of Array vs. Ptr</vt:lpstr>
      <vt:lpstr>MIPS (RISC) Design Principles In Summary</vt:lpstr>
      <vt:lpstr>Effect of Compiler Optimization</vt:lpstr>
      <vt:lpstr>Effect of Language and Algorithm</vt:lpstr>
      <vt:lpstr>Lessons Learnt</vt:lpstr>
      <vt:lpstr>Alternative Architectures</vt:lpstr>
      <vt:lpstr>ARM &amp; MIPS Similarities</vt:lpstr>
      <vt:lpstr>Compare and Branch in ARM</vt:lpstr>
      <vt:lpstr>Instruction Encoding</vt:lpstr>
      <vt:lpstr>The Intel x86 ISA</vt:lpstr>
      <vt:lpstr>The Intel x86 ISA</vt:lpstr>
      <vt:lpstr>The Intel x86 ISA</vt:lpstr>
      <vt:lpstr>Basic x86 Registers</vt:lpstr>
      <vt:lpstr>Basic x86 Addressing Modes</vt:lpstr>
      <vt:lpstr>x86 Instruction Encoding</vt:lpstr>
      <vt:lpstr>Implementing IA-32 (Seg:Off)</vt:lpstr>
      <vt:lpstr>ARM v8 Instructions</vt:lpstr>
      <vt:lpstr>Fallacies</vt:lpstr>
      <vt:lpstr>Fallacies</vt:lpstr>
      <vt:lpstr>Pitfalls</vt:lpstr>
      <vt:lpstr>Concluding Remarks</vt:lpstr>
      <vt:lpstr>Concluding Remarks</vt:lpstr>
      <vt:lpstr>Acknowledgements</vt:lpstr>
      <vt:lpstr>Thank You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Saem Hasan</cp:lastModifiedBy>
  <cp:revision>497</cp:revision>
  <dcterms:created xsi:type="dcterms:W3CDTF">2010-05-23T14:28:12Z</dcterms:created>
  <dcterms:modified xsi:type="dcterms:W3CDTF">2024-09-13T07:05:14Z</dcterms:modified>
</cp:coreProperties>
</file>