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audio1.bin" ContentType="audio/unknown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audio2.bin" ContentType="audio/unknown"/>
  <Override PartName="/ppt/media/audio3.bin" ContentType="audi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audio4.bin" ContentType="audio/unknown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405" r:id="rId4"/>
    <p:sldId id="380" r:id="rId5"/>
    <p:sldId id="381" r:id="rId6"/>
    <p:sldId id="393" r:id="rId7"/>
    <p:sldId id="384" r:id="rId8"/>
    <p:sldId id="383" r:id="rId9"/>
    <p:sldId id="403" r:id="rId10"/>
    <p:sldId id="395" r:id="rId11"/>
    <p:sldId id="397" r:id="rId12"/>
    <p:sldId id="404" r:id="rId13"/>
    <p:sldId id="401" r:id="rId14"/>
    <p:sldId id="402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50" r:id="rId47"/>
    <p:sldId id="438" r:id="rId48"/>
    <p:sldId id="439" r:id="rId49"/>
    <p:sldId id="440" r:id="rId50"/>
    <p:sldId id="441" r:id="rId51"/>
    <p:sldId id="442" r:id="rId52"/>
    <p:sldId id="443" r:id="rId53"/>
    <p:sldId id="445" r:id="rId54"/>
    <p:sldId id="444" r:id="rId55"/>
    <p:sldId id="446" r:id="rId56"/>
    <p:sldId id="448" r:id="rId57"/>
    <p:sldId id="449" r:id="rId58"/>
    <p:sldId id="447" r:id="rId59"/>
    <p:sldId id="394" r:id="rId6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6514" autoAdjust="0"/>
  </p:normalViewPr>
  <p:slideViewPr>
    <p:cSldViewPr snapToGrid="0">
      <p:cViewPr>
        <p:scale>
          <a:sx n="50" d="100"/>
          <a:sy n="50" d="100"/>
        </p:scale>
        <p:origin x="-14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68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43900" cy="750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095750" cy="173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416050"/>
            <a:ext cx="4095750" cy="79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2360613"/>
            <a:ext cx="4095750" cy="79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Binary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1288A9-10A2-4603-BFB5-D95911B5E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 smtClean="0"/>
              <a:t>CSE 205: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An algebraic expression </a:t>
            </a:r>
          </a:p>
          <a:p>
            <a:pPr lvl="1"/>
            <a:r>
              <a:rPr lang="en-AU" dirty="0" smtClean="0"/>
              <a:t>Binary variables</a:t>
            </a:r>
          </a:p>
          <a:p>
            <a:pPr lvl="1"/>
            <a:r>
              <a:rPr lang="en-AU" dirty="0" smtClean="0"/>
              <a:t>Constants 0 and 1</a:t>
            </a:r>
          </a:p>
          <a:p>
            <a:pPr lvl="1"/>
            <a:r>
              <a:rPr lang="en-AU" dirty="0" smtClean="0"/>
              <a:t>Logic operation symbols</a:t>
            </a:r>
          </a:p>
          <a:p>
            <a:pPr lvl="1"/>
            <a:endParaRPr lang="en-AU" dirty="0" smtClean="0"/>
          </a:p>
          <a:p>
            <a:pPr algn="ctr">
              <a:buNone/>
            </a:pPr>
            <a:r>
              <a:rPr lang="en-US" sz="3300" i="1" dirty="0" smtClean="0">
                <a:solidFill>
                  <a:srgbClr val="3333FF"/>
                </a:solidFill>
              </a:rPr>
              <a:t>f</a:t>
            </a:r>
            <a:r>
              <a:rPr lang="en-US" sz="3300" dirty="0" smtClean="0">
                <a:solidFill>
                  <a:srgbClr val="3333FF"/>
                </a:solidFill>
              </a:rPr>
              <a:t>(</a:t>
            </a:r>
            <a:r>
              <a:rPr lang="en-US" sz="3300" i="1" dirty="0" err="1" smtClean="0">
                <a:solidFill>
                  <a:srgbClr val="3333FF"/>
                </a:solidFill>
              </a:rPr>
              <a:t>x</a:t>
            </a:r>
            <a:r>
              <a:rPr lang="en-US" sz="3300" dirty="0" err="1" smtClean="0">
                <a:solidFill>
                  <a:srgbClr val="3333FF"/>
                </a:solidFill>
              </a:rPr>
              <a:t>,</a:t>
            </a:r>
            <a:r>
              <a:rPr lang="en-US" sz="3300" i="1" dirty="0" err="1" smtClean="0">
                <a:solidFill>
                  <a:srgbClr val="3333FF"/>
                </a:solidFill>
              </a:rPr>
              <a:t>y</a:t>
            </a:r>
            <a:r>
              <a:rPr lang="en-US" sz="3300" dirty="0" err="1" smtClean="0">
                <a:solidFill>
                  <a:srgbClr val="3333FF"/>
                </a:solidFill>
              </a:rPr>
              <a:t>,</a:t>
            </a:r>
            <a:r>
              <a:rPr lang="en-US" sz="3300" i="1" dirty="0" err="1" smtClean="0">
                <a:solidFill>
                  <a:srgbClr val="3333FF"/>
                </a:solidFill>
              </a:rPr>
              <a:t>z</a:t>
            </a:r>
            <a:r>
              <a:rPr lang="en-US" sz="3300" dirty="0" smtClean="0">
                <a:solidFill>
                  <a:srgbClr val="3333FF"/>
                </a:solidFill>
              </a:rPr>
              <a:t>) = (</a:t>
            </a:r>
            <a:r>
              <a:rPr lang="en-US" sz="3300" i="1" dirty="0" smtClean="0">
                <a:solidFill>
                  <a:srgbClr val="3333FF"/>
                </a:solidFill>
              </a:rPr>
              <a:t>x</a:t>
            </a:r>
            <a:r>
              <a:rPr lang="en-US" sz="3300" dirty="0" smtClean="0">
                <a:solidFill>
                  <a:srgbClr val="3333FF"/>
                </a:solidFill>
              </a:rPr>
              <a:t> + </a:t>
            </a:r>
            <a:r>
              <a:rPr lang="en-US" sz="3300" i="1" dirty="0" smtClean="0">
                <a:solidFill>
                  <a:srgbClr val="3333FF"/>
                </a:solidFill>
              </a:rPr>
              <a:t>y’</a:t>
            </a:r>
            <a:r>
              <a:rPr lang="en-US" sz="3300" dirty="0" smtClean="0">
                <a:solidFill>
                  <a:srgbClr val="3333FF"/>
                </a:solidFill>
              </a:rPr>
              <a:t>)</a:t>
            </a:r>
            <a:r>
              <a:rPr lang="en-US" sz="3300" i="1" dirty="0" smtClean="0">
                <a:solidFill>
                  <a:srgbClr val="3333FF"/>
                </a:solidFill>
              </a:rPr>
              <a:t>z</a:t>
            </a:r>
            <a:r>
              <a:rPr lang="en-US" sz="3300" dirty="0" smtClean="0">
                <a:solidFill>
                  <a:srgbClr val="3333FF"/>
                </a:solidFill>
              </a:rPr>
              <a:t> + </a:t>
            </a:r>
            <a:r>
              <a:rPr lang="en-US" sz="3300" i="1" dirty="0" smtClean="0">
                <a:solidFill>
                  <a:srgbClr val="3333FF"/>
                </a:solidFill>
              </a:rPr>
              <a:t>x’</a:t>
            </a:r>
          </a:p>
          <a:p>
            <a:endParaRPr lang="en-US" dirty="0" smtClean="0"/>
          </a:p>
          <a:p>
            <a:r>
              <a:rPr lang="en-US" dirty="0" smtClean="0"/>
              <a:t>Some terminology, notation and precedence: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3333FF"/>
                </a:solidFill>
              </a:rPr>
              <a:t>f</a:t>
            </a:r>
            <a:r>
              <a:rPr lang="en-US" dirty="0" smtClean="0"/>
              <a:t> is the name of the function.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3333FF"/>
                </a:solidFill>
              </a:rPr>
              <a:t>(</a:t>
            </a:r>
            <a:r>
              <a:rPr lang="en-US" i="1" dirty="0" err="1" smtClean="0">
                <a:solidFill>
                  <a:srgbClr val="3333FF"/>
                </a:solidFill>
              </a:rPr>
              <a:t>x</a:t>
            </a:r>
            <a:r>
              <a:rPr lang="en-US" dirty="0" err="1" smtClean="0">
                <a:solidFill>
                  <a:srgbClr val="3333FF"/>
                </a:solidFill>
              </a:rPr>
              <a:t>,</a:t>
            </a:r>
            <a:r>
              <a:rPr lang="en-US" i="1" dirty="0" err="1" smtClean="0">
                <a:solidFill>
                  <a:srgbClr val="3333FF"/>
                </a:solidFill>
              </a:rPr>
              <a:t>y</a:t>
            </a:r>
            <a:r>
              <a:rPr lang="en-US" dirty="0" err="1" smtClean="0">
                <a:solidFill>
                  <a:srgbClr val="3333FF"/>
                </a:solidFill>
              </a:rPr>
              <a:t>,</a:t>
            </a:r>
            <a:r>
              <a:rPr lang="en-US" i="1" dirty="0" err="1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3333FF"/>
                </a:solidFill>
              </a:rPr>
              <a:t>)</a:t>
            </a:r>
            <a:r>
              <a:rPr lang="en-US" dirty="0" smtClean="0"/>
              <a:t> are the input variables, each representing 1 or 0.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 literal is a single variable within a term, in complemented or </a:t>
            </a:r>
            <a:r>
              <a:rPr lang="en-US" dirty="0" err="1" smtClean="0"/>
              <a:t>uncomplemented</a:t>
            </a:r>
            <a:r>
              <a:rPr lang="en-US" dirty="0" smtClean="0"/>
              <a:t> form. The function above has four literals: </a:t>
            </a:r>
            <a:r>
              <a:rPr lang="en-US" i="1" dirty="0" smtClean="0">
                <a:solidFill>
                  <a:srgbClr val="3333FF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3333FF"/>
                </a:solidFill>
              </a:rPr>
              <a:t>y’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3333FF"/>
                </a:solidFill>
              </a:rPr>
              <a:t>x’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Parenthesis has the highest precedence, followed by NOT, AND, and then 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Implementation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1800" dirty="0" smtClean="0"/>
          </a:p>
        </p:txBody>
      </p:sp>
      <p:pic>
        <p:nvPicPr>
          <p:cNvPr id="4" name="Picture 2" descr="C:\jobs\Marries\ch02\tiff\AACFLMO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728926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Implementation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i="1" dirty="0" smtClean="0">
                <a:solidFill>
                  <a:srgbClr val="3333FF"/>
                </a:solidFill>
              </a:rPr>
              <a:t>f</a:t>
            </a:r>
            <a:r>
              <a:rPr lang="en-US" dirty="0" smtClean="0">
                <a:solidFill>
                  <a:srgbClr val="3333FF"/>
                </a:solidFill>
              </a:rPr>
              <a:t>(</a:t>
            </a:r>
            <a:r>
              <a:rPr lang="en-US" i="1" dirty="0" err="1" smtClean="0">
                <a:solidFill>
                  <a:srgbClr val="3333FF"/>
                </a:solidFill>
              </a:rPr>
              <a:t>x</a:t>
            </a:r>
            <a:r>
              <a:rPr lang="en-US" dirty="0" err="1" smtClean="0">
                <a:solidFill>
                  <a:srgbClr val="3333FF"/>
                </a:solidFill>
              </a:rPr>
              <a:t>,</a:t>
            </a:r>
            <a:r>
              <a:rPr lang="en-US" i="1" dirty="0" err="1" smtClean="0">
                <a:solidFill>
                  <a:srgbClr val="3333FF"/>
                </a:solidFill>
              </a:rPr>
              <a:t>y</a:t>
            </a:r>
            <a:r>
              <a:rPr lang="en-US" dirty="0" err="1" smtClean="0">
                <a:solidFill>
                  <a:srgbClr val="3333FF"/>
                </a:solidFill>
              </a:rPr>
              <a:t>,</a:t>
            </a:r>
            <a:r>
              <a:rPr lang="en-US" i="1" dirty="0" err="1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3333FF"/>
                </a:solidFill>
              </a:rPr>
              <a:t>) = </a:t>
            </a:r>
            <a:r>
              <a:rPr lang="en-US" i="1" dirty="0" smtClean="0">
                <a:solidFill>
                  <a:srgbClr val="3333FF"/>
                </a:solidFill>
              </a:rPr>
              <a:t>x’ + y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827213" y="2932113"/>
          <a:ext cx="1312862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" name="Visio" r:id="rId3" imgW="328270" imgH="430378" progId="">
                  <p:embed/>
                </p:oleObj>
              </mc:Choice>
              <mc:Fallback>
                <p:oleObj name="Visio" r:id="rId3" imgW="328270" imgH="4303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932113"/>
                        <a:ext cx="1312862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827213" y="2932113"/>
          <a:ext cx="213995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8" name="Visio" r:id="rId5" imgW="535229" imgH="430378" progId="">
                  <p:embed/>
                </p:oleObj>
              </mc:Choice>
              <mc:Fallback>
                <p:oleObj name="Visio" r:id="rId5" imgW="535229" imgH="43037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932113"/>
                        <a:ext cx="2139950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827213" y="2932113"/>
          <a:ext cx="4335462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9" name="Visio" r:id="rId7" imgW="1084174" imgH="430378" progId="">
                  <p:embed/>
                </p:oleObj>
              </mc:Choice>
              <mc:Fallback>
                <p:oleObj name="Visio" r:id="rId7" imgW="1084174" imgH="43037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932113"/>
                        <a:ext cx="4335462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810000" y="2933700"/>
            <a:ext cx="409575" cy="579438"/>
            <a:chOff x="2319" y="3658"/>
            <a:chExt cx="258" cy="365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2319" y="3658"/>
              <a:ext cx="25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i="1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5410200" y="3009900"/>
            <a:ext cx="873125" cy="579438"/>
            <a:chOff x="4608" y="2496"/>
            <a:chExt cx="550" cy="365"/>
          </a:xfrm>
        </p:grpSpPr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4608" y="2496"/>
              <a:ext cx="55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i="1">
                  <a:solidFill>
                    <a:srgbClr val="FF3300"/>
                  </a:solidFill>
                </a:rPr>
                <a:t>x</a:t>
              </a:r>
              <a:r>
                <a:rPr lang="en-US" sz="3200" b="1">
                  <a:solidFill>
                    <a:srgbClr val="FF3300"/>
                  </a:solidFill>
                </a:rPr>
                <a:t>+</a:t>
              </a:r>
              <a:r>
                <a:rPr lang="en-US" sz="3200" b="1" i="1">
                  <a:solidFill>
                    <a:srgbClr val="FF3300"/>
                  </a:solidFill>
                </a:rPr>
                <a:t>y</a:t>
              </a: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656" y="2592"/>
              <a:ext cx="144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Implementation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i="1" dirty="0" smtClean="0">
                <a:solidFill>
                  <a:srgbClr val="3333FF"/>
                </a:solidFill>
              </a:rPr>
              <a:t>f</a:t>
            </a:r>
            <a:r>
              <a:rPr lang="en-US" dirty="0" smtClean="0">
                <a:solidFill>
                  <a:srgbClr val="3333FF"/>
                </a:solidFill>
              </a:rPr>
              <a:t>(</a:t>
            </a:r>
            <a:r>
              <a:rPr lang="en-US" i="1" dirty="0" err="1" smtClean="0">
                <a:solidFill>
                  <a:srgbClr val="3333FF"/>
                </a:solidFill>
              </a:rPr>
              <a:t>x</a:t>
            </a:r>
            <a:r>
              <a:rPr lang="en-US" dirty="0" err="1" smtClean="0">
                <a:solidFill>
                  <a:srgbClr val="3333FF"/>
                </a:solidFill>
              </a:rPr>
              <a:t>,</a:t>
            </a:r>
            <a:r>
              <a:rPr lang="en-US" i="1" dirty="0" err="1" smtClean="0">
                <a:solidFill>
                  <a:srgbClr val="3333FF"/>
                </a:solidFill>
              </a:rPr>
              <a:t>y</a:t>
            </a:r>
            <a:r>
              <a:rPr lang="en-US" dirty="0" err="1" smtClean="0">
                <a:solidFill>
                  <a:srgbClr val="3333FF"/>
                </a:solidFill>
              </a:rPr>
              <a:t>,</a:t>
            </a:r>
            <a:r>
              <a:rPr lang="en-US" i="1" dirty="0" err="1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3333FF"/>
                </a:solidFill>
              </a:rPr>
              <a:t>) = (</a:t>
            </a:r>
            <a:r>
              <a:rPr lang="en-US" i="1" dirty="0" smtClean="0">
                <a:solidFill>
                  <a:srgbClr val="3333FF"/>
                </a:solidFill>
              </a:rPr>
              <a:t>x</a:t>
            </a:r>
            <a:r>
              <a:rPr lang="en-US" dirty="0" smtClean="0">
                <a:solidFill>
                  <a:srgbClr val="3333FF"/>
                </a:solidFill>
              </a:rPr>
              <a:t> + </a:t>
            </a:r>
            <a:r>
              <a:rPr lang="en-US" i="1" dirty="0" smtClean="0">
                <a:solidFill>
                  <a:srgbClr val="3333FF"/>
                </a:solidFill>
              </a:rPr>
              <a:t>y</a:t>
            </a:r>
            <a:r>
              <a:rPr lang="en-US" dirty="0" smtClean="0">
                <a:solidFill>
                  <a:srgbClr val="3333FF"/>
                </a:solidFill>
              </a:rPr>
              <a:t>)x</a:t>
            </a:r>
            <a:endParaRPr lang="en-US" i="1" dirty="0" smtClean="0">
              <a:solidFill>
                <a:srgbClr val="3333FF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343400" y="1371600"/>
            <a:ext cx="1073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_______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779463" y="2760663"/>
          <a:ext cx="36147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5" name="Visio" r:id="rId3" imgW="904037" imgH="430378" progId="">
                  <p:embed/>
                </p:oleObj>
              </mc:Choice>
              <mc:Fallback>
                <p:oleObj name="Visio" r:id="rId3" imgW="904037" imgH="43037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760663"/>
                        <a:ext cx="361473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779463" y="2760663"/>
          <a:ext cx="49101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6" name="Visio" r:id="rId5" imgW="1228039" imgH="430378" progId="">
                  <p:embed/>
                </p:oleObj>
              </mc:Choice>
              <mc:Fallback>
                <p:oleObj name="Visio" r:id="rId5" imgW="1228039" imgH="4303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760663"/>
                        <a:ext cx="491013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781050" y="2762250"/>
          <a:ext cx="69977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7" name="Visio" r:id="rId7" imgW="1750162" imgH="458419" progId="">
                  <p:embed/>
                </p:oleObj>
              </mc:Choice>
              <mc:Fallback>
                <p:oleObj name="Visio" r:id="rId7" imgW="1750162" imgH="4584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762250"/>
                        <a:ext cx="6997700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779463" y="2760663"/>
          <a:ext cx="1312862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8" name="Visio" r:id="rId9" imgW="328270" imgH="430378" progId="">
                  <p:embed/>
                </p:oleObj>
              </mc:Choice>
              <mc:Fallback>
                <p:oleObj name="Visio" r:id="rId9" imgW="328270" imgH="4303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760663"/>
                        <a:ext cx="1312862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676650" y="2914650"/>
            <a:ext cx="8731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i="1">
                <a:solidFill>
                  <a:srgbClr val="FF3300"/>
                </a:solidFill>
              </a:rPr>
              <a:t>x</a:t>
            </a:r>
            <a:r>
              <a:rPr lang="en-US" sz="3200" b="1">
                <a:solidFill>
                  <a:srgbClr val="FF3300"/>
                </a:solidFill>
                <a:sym typeface="Symbol" pitchFamily="18" charset="2"/>
              </a:rPr>
              <a:t>+</a:t>
            </a:r>
            <a:r>
              <a:rPr lang="en-US" sz="3200" b="1" i="1">
                <a:solidFill>
                  <a:srgbClr val="FF3300"/>
                </a:solidFill>
                <a:sym typeface="Symbol" pitchFamily="18" charset="2"/>
              </a:rPr>
              <a:t>y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76850" y="3143250"/>
            <a:ext cx="873125" cy="579438"/>
            <a:chOff x="3648" y="2544"/>
            <a:chExt cx="550" cy="365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648" y="2544"/>
              <a:ext cx="55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i="1">
                  <a:solidFill>
                    <a:srgbClr val="FF3300"/>
                  </a:solidFill>
                </a:rPr>
                <a:t>x</a:t>
              </a:r>
              <a:r>
                <a:rPr lang="en-US" sz="3200" b="1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3200" b="1" i="1">
                  <a:solidFill>
                    <a:srgbClr val="FF3300"/>
                  </a:solidFill>
                  <a:sym typeface="Symbol" pitchFamily="18" charset="2"/>
                </a:rPr>
                <a:t>y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696" y="2640"/>
              <a:ext cx="48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6877050" y="3067050"/>
            <a:ext cx="1368425" cy="579438"/>
            <a:chOff x="4597" y="2400"/>
            <a:chExt cx="862" cy="365"/>
          </a:xfrm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4597" y="2400"/>
              <a:ext cx="862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rgbClr val="FF3300"/>
                  </a:solidFill>
                </a:rPr>
                <a:t>(</a:t>
              </a:r>
              <a:r>
                <a:rPr lang="en-US" sz="3200" b="1" i="1">
                  <a:solidFill>
                    <a:srgbClr val="FF3300"/>
                  </a:solidFill>
                </a:rPr>
                <a:t>x</a:t>
              </a:r>
              <a:r>
                <a:rPr lang="en-US" sz="3200" b="1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3200" b="1" i="1">
                  <a:solidFill>
                    <a:srgbClr val="FF3300"/>
                  </a:solidFill>
                  <a:sym typeface="Symbol" pitchFamily="18" charset="2"/>
                </a:rPr>
                <a:t>y</a:t>
              </a:r>
              <a:r>
                <a:rPr lang="en-US" sz="3200" b="1">
                  <a:solidFill>
                    <a:srgbClr val="FF3300"/>
                  </a:solidFill>
                  <a:sym typeface="Symbol" pitchFamily="18" charset="2"/>
                </a:rPr>
                <a:t>)</a:t>
              </a:r>
              <a:r>
                <a:rPr lang="en-US" sz="3200" b="1" i="1">
                  <a:solidFill>
                    <a:srgbClr val="FF3300"/>
                  </a:solidFill>
                  <a:sym typeface="Symbol" pitchFamily="18" charset="2"/>
                </a:rPr>
                <a:t>x</a:t>
              </a: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4656" y="2448"/>
              <a:ext cx="57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Boolean function can be represented in a truth table.</a:t>
            </a:r>
          </a:p>
          <a:p>
            <a:endParaRPr lang="en-US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791200" y="2746375"/>
          <a:ext cx="2830513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Document" r:id="rId3" imgW="2880466" imgH="3775685" progId="Word.Document.8">
                  <p:embed/>
                </p:oleObj>
              </mc:Choice>
              <mc:Fallback>
                <p:oleObj name="Document" r:id="rId3" imgW="2880466" imgH="377568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6375"/>
                        <a:ext cx="2830513" cy="373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52513" y="2324099"/>
            <a:ext cx="3384551" cy="3543300"/>
            <a:chOff x="663" y="1873"/>
            <a:chExt cx="2132" cy="223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35" y="2496"/>
              <a:ext cx="2060" cy="1609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f(0,0,0)	= (0 + 1)0 + 1	= 1</a:t>
              </a:r>
            </a:p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f(0,0,1)	= (0 + 1)1 + 1	= 1</a:t>
              </a:r>
            </a:p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f(0,1,0)	= (0 + 0)0 + 1	= 1</a:t>
              </a:r>
            </a:p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f(0,1,1)	= (0 + 0)1 + 1	= 1</a:t>
              </a:r>
            </a:p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f(1,0,0)	= (1 + 1)0 + 0	= 0</a:t>
              </a:r>
            </a:p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f(1,0,1)	= (1 + 1)1 + 0	= 1</a:t>
              </a:r>
            </a:p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f(1,1,0)	= (1 + 0)0 + 0	= 0</a:t>
              </a:r>
            </a:p>
            <a:p>
              <a:pPr>
                <a:tabLst>
                  <a:tab pos="855663" algn="l"/>
                  <a:tab pos="2176463" algn="l"/>
                </a:tabLst>
              </a:pPr>
              <a:r>
                <a:rPr lang="en-US" sz="2000" dirty="0"/>
                <a:t>f(1,1,1)	= (1 + 0)1 + 0	= 1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63" y="1873"/>
              <a:ext cx="201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>
                <a:buNone/>
              </a:pPr>
              <a:r>
                <a:rPr lang="en-US" sz="2400" i="1" dirty="0" smtClean="0">
                  <a:solidFill>
                    <a:srgbClr val="3333FF"/>
                  </a:solidFill>
                </a:rPr>
                <a:t>f</a:t>
              </a:r>
              <a:r>
                <a:rPr lang="en-US" sz="2400" dirty="0" smtClean="0">
                  <a:solidFill>
                    <a:srgbClr val="3333FF"/>
                  </a:solidFill>
                </a:rPr>
                <a:t>(</a:t>
              </a:r>
              <a:r>
                <a:rPr lang="en-US" sz="2400" i="1" dirty="0" err="1" smtClean="0">
                  <a:solidFill>
                    <a:srgbClr val="3333FF"/>
                  </a:solidFill>
                </a:rPr>
                <a:t>x</a:t>
              </a:r>
              <a:r>
                <a:rPr lang="en-US" sz="2400" dirty="0" err="1" smtClean="0">
                  <a:solidFill>
                    <a:srgbClr val="3333FF"/>
                  </a:solidFill>
                </a:rPr>
                <a:t>,</a:t>
              </a:r>
              <a:r>
                <a:rPr lang="en-US" sz="2400" i="1" dirty="0" err="1" smtClean="0">
                  <a:solidFill>
                    <a:srgbClr val="3333FF"/>
                  </a:solidFill>
                </a:rPr>
                <a:t>y</a:t>
              </a:r>
              <a:r>
                <a:rPr lang="en-US" sz="2400" dirty="0" err="1" smtClean="0">
                  <a:solidFill>
                    <a:srgbClr val="3333FF"/>
                  </a:solidFill>
                </a:rPr>
                <a:t>,</a:t>
              </a:r>
              <a:r>
                <a:rPr lang="en-US" sz="2400" i="1" dirty="0" err="1" smtClean="0">
                  <a:solidFill>
                    <a:srgbClr val="3333FF"/>
                  </a:solidFill>
                </a:rPr>
                <a:t>z</a:t>
              </a:r>
              <a:r>
                <a:rPr lang="en-US" sz="2400" dirty="0" smtClean="0">
                  <a:solidFill>
                    <a:srgbClr val="3333FF"/>
                  </a:solidFill>
                </a:rPr>
                <a:t>) = (</a:t>
              </a:r>
              <a:r>
                <a:rPr lang="en-US" sz="2400" i="1" dirty="0" smtClean="0">
                  <a:solidFill>
                    <a:srgbClr val="3333FF"/>
                  </a:solidFill>
                </a:rPr>
                <a:t>x</a:t>
              </a:r>
              <a:r>
                <a:rPr lang="en-US" sz="2400" dirty="0" smtClean="0">
                  <a:solidFill>
                    <a:srgbClr val="3333FF"/>
                  </a:solidFill>
                </a:rPr>
                <a:t> + </a:t>
              </a:r>
              <a:r>
                <a:rPr lang="en-US" sz="2400" i="1" dirty="0" smtClean="0">
                  <a:solidFill>
                    <a:srgbClr val="3333FF"/>
                  </a:solidFill>
                </a:rPr>
                <a:t>y’</a:t>
              </a:r>
              <a:r>
                <a:rPr lang="en-US" sz="2400" dirty="0" smtClean="0">
                  <a:solidFill>
                    <a:srgbClr val="3333FF"/>
                  </a:solidFill>
                </a:rPr>
                <a:t>)</a:t>
              </a:r>
              <a:r>
                <a:rPr lang="en-US" sz="2400" i="1" dirty="0" smtClean="0">
                  <a:solidFill>
                    <a:srgbClr val="3333FF"/>
                  </a:solidFill>
                </a:rPr>
                <a:t>z</a:t>
              </a:r>
              <a:r>
                <a:rPr lang="en-US" sz="2400" dirty="0" smtClean="0">
                  <a:solidFill>
                    <a:srgbClr val="3333FF"/>
                  </a:solidFill>
                </a:rPr>
                <a:t> + </a:t>
              </a:r>
              <a:r>
                <a:rPr lang="en-US" sz="2400" i="1" dirty="0" smtClean="0">
                  <a:solidFill>
                    <a:srgbClr val="3333FF"/>
                  </a:solidFill>
                </a:rPr>
                <a:t>x’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632" y="2156"/>
              <a:ext cx="192" cy="336"/>
            </a:xfrm>
            <a:prstGeom prst="downArrow">
              <a:avLst>
                <a:gd name="adj1" fmla="val 53704"/>
                <a:gd name="adj2" fmla="val 79212"/>
              </a:avLst>
            </a:prstGeom>
            <a:gradFill rotWithShape="0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56796" dir="69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19600" y="4144962"/>
            <a:ext cx="1295400" cy="533400"/>
          </a:xfrm>
          <a:prstGeom prst="rightArrow">
            <a:avLst>
              <a:gd name="adj1" fmla="val 45833"/>
              <a:gd name="adj2" fmla="val 91341"/>
            </a:avLst>
          </a:prstGeom>
          <a:gradFill rotWithShape="0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>
            <a:noFill/>
            <a:miter lim="800000"/>
            <a:headEnd type="none" w="sm" len="sm"/>
            <a:tailEnd type="none" w="sm" len="sm"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Boolean function can be represented in a truth table.</a:t>
            </a:r>
          </a:p>
          <a:p>
            <a:endParaRPr lang="en-US" dirty="0" smtClean="0"/>
          </a:p>
        </p:txBody>
      </p:sp>
      <p:pic>
        <p:nvPicPr>
          <p:cNvPr id="10" name="Picture 6" descr="C:\idraw20\3A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54288"/>
            <a:ext cx="3227388" cy="569912"/>
          </a:xfrm>
          <a:prstGeom prst="rect">
            <a:avLst/>
          </a:prstGeom>
          <a:noFill/>
        </p:spPr>
      </p:pic>
      <p:pic>
        <p:nvPicPr>
          <p:cNvPr id="11" name="Picture 7" descr="C:\idraw20\3B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0" y="2076450"/>
            <a:ext cx="4013200" cy="359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Consists of </a:t>
            </a:r>
            <a:r>
              <a:rPr lang="en-AU" b="1" dirty="0" smtClean="0"/>
              <a:t>TWO Things:</a:t>
            </a:r>
          </a:p>
          <a:p>
            <a:pPr lvl="1"/>
            <a:r>
              <a:rPr lang="en-AU" dirty="0" smtClean="0"/>
              <a:t>A </a:t>
            </a:r>
            <a:r>
              <a:rPr lang="en-AU" b="1" dirty="0" smtClean="0"/>
              <a:t>BASE or RADIX Value</a:t>
            </a:r>
          </a:p>
          <a:p>
            <a:pPr lvl="1"/>
            <a:r>
              <a:rPr lang="en-AU" dirty="0" smtClean="0"/>
              <a:t>A </a:t>
            </a:r>
            <a:r>
              <a:rPr lang="en-AU" b="1" dirty="0" smtClean="0"/>
              <a:t>SET of DIGITS</a:t>
            </a:r>
          </a:p>
          <a:p>
            <a:pPr lvl="2"/>
            <a:r>
              <a:rPr lang="en-AU" i="1" dirty="0" smtClean="0"/>
              <a:t> Digits are symbols representing all values </a:t>
            </a:r>
            <a:r>
              <a:rPr lang="en-AU" b="1" i="1" dirty="0" smtClean="0"/>
              <a:t>less  than the radix value.</a:t>
            </a:r>
          </a:p>
          <a:p>
            <a:r>
              <a:rPr lang="en-AU" dirty="0" smtClean="0"/>
              <a:t>Example is the Common Decimal System:</a:t>
            </a:r>
          </a:p>
          <a:p>
            <a:pPr lvl="1"/>
            <a:r>
              <a:rPr lang="en-AU" dirty="0" smtClean="0"/>
              <a:t>RADIX (BASE) = 10</a:t>
            </a:r>
          </a:p>
          <a:p>
            <a:pPr lvl="1"/>
            <a:r>
              <a:rPr lang="nn-NO" dirty="0" smtClean="0"/>
              <a:t>Digit Set = {0, 1, 2, 3, 4, 5, 6, 7, 8, 9}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Consider: 5032.21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Other Notation: (5032.21)</a:t>
            </a:r>
            <a:r>
              <a:rPr lang="en-AU" baseline="-25000" dirty="0" smtClean="0"/>
              <a:t>10</a:t>
            </a:r>
          </a:p>
          <a:p>
            <a:endParaRPr lang="en-AU" baseline="-25000" dirty="0" smtClean="0"/>
          </a:p>
          <a:p>
            <a:r>
              <a:rPr lang="de-DE" dirty="0" smtClean="0">
                <a:solidFill>
                  <a:srgbClr val="000000"/>
                </a:solidFill>
              </a:rPr>
              <a:t>In gene</a:t>
            </a:r>
            <a:r>
              <a:rPr lang="de-DE" dirty="0" smtClean="0">
                <a:solidFill>
                  <a:srgbClr val="000000"/>
                </a:solidFill>
                <a:latin typeface="Arial" charset="0"/>
                <a:sym typeface="Arial" charset="0"/>
              </a:rPr>
              <a:t>r</a:t>
            </a:r>
            <a:r>
              <a:rPr lang="de-DE" dirty="0" smtClean="0">
                <a:solidFill>
                  <a:srgbClr val="000000"/>
                </a:solidFill>
              </a:rPr>
              <a:t>al, a number expressed in a base-</a:t>
            </a:r>
            <a:r>
              <a:rPr lang="de-DE" i="1" dirty="0" smtClean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  <a:r>
              <a:rPr lang="de-DE" dirty="0" smtClean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system has coefficien</a:t>
            </a:r>
            <a:r>
              <a:rPr lang="de-DE" dirty="0" smtClean="0">
                <a:solidFill>
                  <a:srgbClr val="000000"/>
                </a:solidFill>
                <a:latin typeface="Arial" charset="0"/>
                <a:sym typeface="Arial" charset="0"/>
              </a:rPr>
              <a:t>t</a:t>
            </a:r>
            <a:r>
              <a:rPr lang="de-DE" dirty="0" smtClean="0">
                <a:solidFill>
                  <a:srgbClr val="000000"/>
                </a:solidFill>
              </a:rPr>
              <a:t>s multiplied by powers of</a:t>
            </a:r>
            <a:r>
              <a:rPr lang="de-DE" i="1" dirty="0" smtClean="0">
                <a:solidFill>
                  <a:srgbClr val="000000"/>
                </a:solidFill>
                <a:sym typeface="TimesNewRomanPS-ItalicMT" pitchFamily="39" charset="-78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endParaRPr lang="en-AU" baseline="-25000" dirty="0" smtClean="0"/>
          </a:p>
          <a:p>
            <a:endParaRPr lang="en-US" baseline="-25000" dirty="0"/>
          </a:p>
        </p:txBody>
      </p:sp>
      <p:sp>
        <p:nvSpPr>
          <p:cNvPr id="7" name="Text Box 115"/>
          <p:cNvSpPr txBox="1">
            <a:spLocks/>
          </p:cNvSpPr>
          <p:nvPr/>
        </p:nvSpPr>
        <p:spPr bwMode="auto">
          <a:xfrm>
            <a:off x="838200" y="5030787"/>
            <a:ext cx="2000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8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a</a:t>
            </a:r>
          </a:p>
        </p:txBody>
      </p:sp>
      <p:sp>
        <p:nvSpPr>
          <p:cNvPr id="8" name="Text Box 116"/>
          <p:cNvSpPr txBox="1">
            <a:spLocks/>
          </p:cNvSpPr>
          <p:nvPr/>
        </p:nvSpPr>
        <p:spPr bwMode="auto">
          <a:xfrm>
            <a:off x="1016000" y="5233987"/>
            <a:ext cx="6959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844550" algn="l"/>
                <a:tab pos="2649538" algn="l"/>
                <a:tab pos="3495675" algn="l"/>
                <a:tab pos="3995738" algn="l"/>
                <a:tab pos="5003800" algn="l"/>
                <a:tab pos="6627813" algn="l"/>
              </a:tabLst>
            </a:pPr>
            <a:r>
              <a:rPr lang="de-DE" sz="19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n	n</a:t>
            </a:r>
            <a:r>
              <a:rPr lang="de-DE" sz="1900" dirty="0">
                <a:solidFill>
                  <a:srgbClr val="000000"/>
                </a:solidFill>
              </a:rPr>
              <a:t>-1	1	0	-1	-2	-</a:t>
            </a:r>
            <a:r>
              <a:rPr lang="de-DE" sz="19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m</a:t>
            </a:r>
          </a:p>
        </p:txBody>
      </p:sp>
      <p:sp>
        <p:nvSpPr>
          <p:cNvPr id="9" name="Text Box 117"/>
          <p:cNvSpPr txBox="1">
            <a:spLocks/>
          </p:cNvSpPr>
          <p:nvPr/>
        </p:nvSpPr>
        <p:spPr bwMode="auto">
          <a:xfrm>
            <a:off x="1136650" y="5024437"/>
            <a:ext cx="7508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46075" algn="l"/>
              </a:tabLst>
            </a:pPr>
            <a:r>
              <a:rPr lang="de-DE" sz="28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</a:t>
            </a:r>
            <a:r>
              <a:rPr lang="de-DE" sz="28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  <a:r>
              <a:rPr lang="de-DE" sz="2800" dirty="0">
                <a:solidFill>
                  <a:srgbClr val="000000"/>
                </a:solidFill>
              </a:rPr>
              <a:t>	+</a:t>
            </a:r>
            <a:r>
              <a:rPr lang="de-DE" sz="28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a</a:t>
            </a:r>
          </a:p>
        </p:txBody>
      </p:sp>
      <p:sp>
        <p:nvSpPr>
          <p:cNvPr id="10" name="Text Box 118"/>
          <p:cNvSpPr txBox="1">
            <a:spLocks/>
          </p:cNvSpPr>
          <p:nvPr/>
        </p:nvSpPr>
        <p:spPr bwMode="auto">
          <a:xfrm>
            <a:off x="1363662" y="5043487"/>
            <a:ext cx="1365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9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n</a:t>
            </a:r>
          </a:p>
        </p:txBody>
      </p:sp>
      <p:sp>
        <p:nvSpPr>
          <p:cNvPr id="11" name="Text Box 119"/>
          <p:cNvSpPr txBox="1">
            <a:spLocks/>
          </p:cNvSpPr>
          <p:nvPr/>
        </p:nvSpPr>
        <p:spPr bwMode="auto">
          <a:xfrm>
            <a:off x="2184400" y="5024437"/>
            <a:ext cx="15144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547688" algn="l"/>
              </a:tabLst>
            </a:pPr>
            <a:r>
              <a:rPr lang="de-DE" sz="28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</a:t>
            </a:r>
            <a:r>
              <a:rPr lang="de-DE" sz="28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  <a:r>
              <a:rPr lang="de-DE" sz="2800" dirty="0">
                <a:solidFill>
                  <a:srgbClr val="000000"/>
                </a:solidFill>
              </a:rPr>
              <a:t>	+…+</a:t>
            </a:r>
            <a:r>
              <a:rPr lang="de-DE" sz="28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a</a:t>
            </a:r>
          </a:p>
        </p:txBody>
      </p:sp>
      <p:sp>
        <p:nvSpPr>
          <p:cNvPr id="12" name="Text Box 120"/>
          <p:cNvSpPr txBox="1">
            <a:spLocks/>
          </p:cNvSpPr>
          <p:nvPr/>
        </p:nvSpPr>
        <p:spPr bwMode="auto">
          <a:xfrm>
            <a:off x="2411412" y="5043487"/>
            <a:ext cx="33813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9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n</a:t>
            </a:r>
            <a:r>
              <a:rPr lang="de-DE" sz="1900" dirty="0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13" name="Text Box 121"/>
          <p:cNvSpPr txBox="1">
            <a:spLocks/>
          </p:cNvSpPr>
          <p:nvPr/>
        </p:nvSpPr>
        <p:spPr bwMode="auto">
          <a:xfrm>
            <a:off x="3787775" y="5024437"/>
            <a:ext cx="7508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46075" algn="l"/>
              </a:tabLst>
            </a:pPr>
            <a:r>
              <a:rPr lang="de-DE" sz="28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</a:t>
            </a:r>
            <a:r>
              <a:rPr lang="de-DE" sz="28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  <a:r>
              <a:rPr lang="de-DE" sz="2800" dirty="0">
                <a:solidFill>
                  <a:srgbClr val="000000"/>
                </a:solidFill>
              </a:rPr>
              <a:t>	+</a:t>
            </a:r>
            <a:r>
              <a:rPr lang="de-DE" sz="2800" i="1" dirty="0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a</a:t>
            </a:r>
          </a:p>
        </p:txBody>
      </p:sp>
      <p:sp>
        <p:nvSpPr>
          <p:cNvPr id="14" name="Text Box 122"/>
          <p:cNvSpPr txBox="1">
            <a:spLocks/>
          </p:cNvSpPr>
          <p:nvPr/>
        </p:nvSpPr>
        <p:spPr bwMode="auto">
          <a:xfrm>
            <a:off x="4014787" y="5043487"/>
            <a:ext cx="12223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9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Text Box 123"/>
          <p:cNvSpPr txBox="1">
            <a:spLocks/>
          </p:cNvSpPr>
          <p:nvPr/>
        </p:nvSpPr>
        <p:spPr bwMode="auto">
          <a:xfrm>
            <a:off x="4635500" y="5030787"/>
            <a:ext cx="4016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800">
                <a:solidFill>
                  <a:srgbClr val="000000"/>
                </a:solidFill>
              </a:rPr>
              <a:t>+</a:t>
            </a:r>
            <a:r>
              <a:rPr lang="de-DE" sz="28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a</a:t>
            </a:r>
          </a:p>
        </p:txBody>
      </p:sp>
      <p:sp>
        <p:nvSpPr>
          <p:cNvPr id="16" name="Text Box 124"/>
          <p:cNvSpPr txBox="1">
            <a:spLocks/>
          </p:cNvSpPr>
          <p:nvPr/>
        </p:nvSpPr>
        <p:spPr bwMode="auto">
          <a:xfrm>
            <a:off x="5214937" y="5024437"/>
            <a:ext cx="83343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427038" algn="l"/>
              </a:tabLst>
            </a:pPr>
            <a:r>
              <a:rPr lang="de-DE" sz="2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</a:t>
            </a:r>
            <a:r>
              <a:rPr lang="de-DE" sz="28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  <a:r>
              <a:rPr lang="de-DE" sz="2800">
                <a:solidFill>
                  <a:srgbClr val="000000"/>
                </a:solidFill>
              </a:rPr>
              <a:t>	+</a:t>
            </a:r>
            <a:r>
              <a:rPr lang="de-DE" sz="28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a</a:t>
            </a:r>
          </a:p>
        </p:txBody>
      </p:sp>
      <p:sp>
        <p:nvSpPr>
          <p:cNvPr id="17" name="Text Box 125"/>
          <p:cNvSpPr txBox="1">
            <a:spLocks/>
          </p:cNvSpPr>
          <p:nvPr/>
        </p:nvSpPr>
        <p:spPr bwMode="auto">
          <a:xfrm>
            <a:off x="5441950" y="5043487"/>
            <a:ext cx="203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9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-</a:t>
            </a:r>
            <a:r>
              <a:rPr lang="de-DE" sz="19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Text Box 126"/>
          <p:cNvSpPr txBox="1">
            <a:spLocks/>
          </p:cNvSpPr>
          <p:nvPr/>
        </p:nvSpPr>
        <p:spPr bwMode="auto">
          <a:xfrm>
            <a:off x="6221412" y="5024437"/>
            <a:ext cx="14525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487363" algn="l"/>
              </a:tabLst>
            </a:pPr>
            <a:r>
              <a:rPr lang="de-DE" sz="2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</a:t>
            </a:r>
            <a:r>
              <a:rPr lang="de-DE" sz="28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  <a:r>
              <a:rPr lang="de-DE" sz="2800">
                <a:solidFill>
                  <a:srgbClr val="000000"/>
                </a:solidFill>
              </a:rPr>
              <a:t>	+…+</a:t>
            </a:r>
            <a:r>
              <a:rPr lang="de-DE" sz="28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a</a:t>
            </a:r>
          </a:p>
        </p:txBody>
      </p:sp>
      <p:sp>
        <p:nvSpPr>
          <p:cNvPr id="19" name="Text Box 127"/>
          <p:cNvSpPr txBox="1">
            <a:spLocks/>
          </p:cNvSpPr>
          <p:nvPr/>
        </p:nvSpPr>
        <p:spPr bwMode="auto">
          <a:xfrm>
            <a:off x="6450012" y="5043487"/>
            <a:ext cx="203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900">
                <a:solidFill>
                  <a:srgbClr val="000000"/>
                </a:solidFill>
              </a:rPr>
              <a:t>-2</a:t>
            </a:r>
          </a:p>
        </p:txBody>
      </p:sp>
      <p:sp>
        <p:nvSpPr>
          <p:cNvPr id="20" name="Text Box 128"/>
          <p:cNvSpPr txBox="1">
            <a:spLocks/>
          </p:cNvSpPr>
          <p:nvPr/>
        </p:nvSpPr>
        <p:spPr bwMode="auto">
          <a:xfrm>
            <a:off x="7899400" y="5024437"/>
            <a:ext cx="2095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</a:t>
            </a:r>
            <a:r>
              <a:rPr lang="de-DE" sz="28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r</a:t>
            </a:r>
          </a:p>
        </p:txBody>
      </p:sp>
      <p:sp>
        <p:nvSpPr>
          <p:cNvPr id="21" name="Text Box 129"/>
          <p:cNvSpPr txBox="1">
            <a:spLocks/>
          </p:cNvSpPr>
          <p:nvPr/>
        </p:nvSpPr>
        <p:spPr bwMode="auto">
          <a:xfrm>
            <a:off x="8128000" y="5043487"/>
            <a:ext cx="2841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900">
                <a:solidFill>
                  <a:srgbClr val="000000"/>
                </a:solidFill>
              </a:rPr>
              <a:t>-</a:t>
            </a:r>
            <a:r>
              <a:rPr lang="de-DE" sz="1900" i="1">
                <a:solidFill>
                  <a:srgbClr val="000000"/>
                </a:solidFill>
                <a:latin typeface="TimesNewRomanPS-ItalicMT" pitchFamily="39" charset="-78"/>
                <a:sym typeface="TimesNewRomanPS-ItalicMT" pitchFamily="39" charset="-78"/>
              </a:rPr>
              <a:t>m</a:t>
            </a:r>
          </a:p>
        </p:txBody>
      </p:sp>
      <p:sp>
        <p:nvSpPr>
          <p:cNvPr id="23" name="Line 134"/>
          <p:cNvSpPr>
            <a:spLocks noChangeShapeType="1"/>
          </p:cNvSpPr>
          <p:nvPr/>
        </p:nvSpPr>
        <p:spPr bwMode="auto">
          <a:xfrm>
            <a:off x="9302750" y="3436937"/>
            <a:ext cx="0" cy="40925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/>
          <a:lstStyle/>
          <a:p>
            <a:endParaRPr lang="en-AU"/>
          </a:p>
        </p:txBody>
      </p:sp>
      <p:sp>
        <p:nvSpPr>
          <p:cNvPr id="24" name="Slide Number Placeholder 3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024937" y="7864475"/>
            <a:ext cx="3651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808127-5DE8-4315-AF3F-5FCAFEA9BFC4}" type="slidenum">
              <a:rPr lang="de-DE" smtClean="0"/>
              <a:pPr/>
              <a:t>17</a:t>
            </a:fld>
            <a:endParaRPr lang="de-DE" smtClean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17439" y="2133600"/>
          <a:ext cx="7916961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Equation" r:id="rId4" imgW="4572000" imgH="431640" progId="Equation.3">
                  <p:embed/>
                </p:oleObj>
              </mc:Choice>
              <mc:Fallback>
                <p:oleObj name="Equation" r:id="rId4" imgW="4572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39" y="2133600"/>
                        <a:ext cx="7916961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Binary</a:t>
            </a:r>
          </a:p>
          <a:p>
            <a:pPr lvl="1"/>
            <a:r>
              <a:rPr lang="en-AU" dirty="0" smtClean="0"/>
              <a:t>Radix = (2)</a:t>
            </a:r>
            <a:r>
              <a:rPr lang="en-AU" baseline="-25000" dirty="0" smtClean="0"/>
              <a:t>10</a:t>
            </a:r>
          </a:p>
          <a:p>
            <a:pPr lvl="1"/>
            <a:r>
              <a:rPr lang="en-AU" dirty="0" smtClean="0"/>
              <a:t>Digit Set = {0,1}</a:t>
            </a:r>
          </a:p>
          <a:p>
            <a:r>
              <a:rPr lang="en-AU" dirty="0" smtClean="0"/>
              <a:t>Octal</a:t>
            </a:r>
          </a:p>
          <a:p>
            <a:pPr lvl="1"/>
            <a:r>
              <a:rPr lang="en-AU" dirty="0" smtClean="0"/>
              <a:t>Radix = (8)</a:t>
            </a:r>
            <a:r>
              <a:rPr lang="en-AU" baseline="-25000" dirty="0" smtClean="0"/>
              <a:t>10</a:t>
            </a:r>
          </a:p>
          <a:p>
            <a:pPr lvl="1"/>
            <a:r>
              <a:rPr lang="en-AU" dirty="0" smtClean="0"/>
              <a:t>Digit Set = {0,1,2,3,4,5,6,7}</a:t>
            </a:r>
          </a:p>
          <a:p>
            <a:r>
              <a:rPr lang="en-AU" dirty="0" smtClean="0"/>
              <a:t>Hexadecimal</a:t>
            </a:r>
          </a:p>
          <a:p>
            <a:pPr lvl="1"/>
            <a:r>
              <a:rPr lang="en-AU" dirty="0" smtClean="0"/>
              <a:t>Radix = (16)</a:t>
            </a:r>
            <a:r>
              <a:rPr lang="en-AU" baseline="-25000" dirty="0" smtClean="0"/>
              <a:t>10</a:t>
            </a:r>
          </a:p>
          <a:p>
            <a:pPr lvl="1"/>
            <a:r>
              <a:rPr lang="en-AU" dirty="0" smtClean="0"/>
              <a:t>Digit Set = {0,1,2,3,4,5,6,7,8,9,</a:t>
            </a:r>
            <a:r>
              <a:rPr lang="en-AU" i="1" dirty="0" smtClean="0"/>
              <a:t>A,B,C,D,E,F}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Binary</a:t>
            </a:r>
          </a:p>
          <a:p>
            <a:pPr lvl="1"/>
            <a:r>
              <a:rPr lang="en-AU" dirty="0" smtClean="0"/>
              <a:t>Radix = (2)</a:t>
            </a:r>
            <a:r>
              <a:rPr lang="en-AU" baseline="-25000" dirty="0" smtClean="0"/>
              <a:t>10</a:t>
            </a:r>
          </a:p>
          <a:p>
            <a:pPr lvl="1"/>
            <a:r>
              <a:rPr lang="en-AU" dirty="0" smtClean="0"/>
              <a:t>Digit Set = {0,1}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Binary to Decimal: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4004268"/>
          <a:ext cx="7772400" cy="102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3" name="Equation" r:id="rId4" imgW="3466800" imgH="457200" progId="Equation.3">
                  <p:embed/>
                </p:oleObj>
              </mc:Choice>
              <mc:Fallback>
                <p:oleObj name="Equation" r:id="rId4" imgW="3466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04268"/>
                        <a:ext cx="7772400" cy="102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Design (5</a:t>
            </a:r>
            <a:r>
              <a:rPr lang="en-US" baseline="30000" dirty="0" smtClean="0"/>
              <a:t>th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M. Morris </a:t>
            </a:r>
            <a:r>
              <a:rPr lang="en-US" dirty="0" err="1" smtClean="0"/>
              <a:t>Mano</a:t>
            </a:r>
            <a:endParaRPr lang="en-US" dirty="0" smtClean="0"/>
          </a:p>
          <a:p>
            <a:pPr lvl="1"/>
            <a:r>
              <a:rPr lang="en-US" dirty="0" smtClean="0"/>
              <a:t>Michael D. </a:t>
            </a:r>
            <a:r>
              <a:rPr lang="en-US" dirty="0" err="1" smtClean="0"/>
              <a:t>Ciletti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Decimal: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0110 </a:t>
            </a:r>
            <a:r>
              <a:rPr lang="en-US" baseline="-25000" dirty="0" smtClean="0"/>
              <a:t>2</a:t>
            </a:r>
            <a:r>
              <a:rPr lang="en-US" dirty="0" smtClean="0"/>
              <a:t> = ? </a:t>
            </a:r>
            <a:endParaRPr lang="en-US" baseline="-25000" dirty="0" smtClean="0"/>
          </a:p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11010</a:t>
            </a:r>
            <a:r>
              <a:rPr lang="en-US" baseline="-25000" dirty="0" smtClean="0"/>
              <a:t> 2</a:t>
            </a:r>
            <a:r>
              <a:rPr lang="en-US" dirty="0" smtClean="0"/>
              <a:t> = ?  </a:t>
            </a:r>
          </a:p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0110101</a:t>
            </a:r>
            <a:r>
              <a:rPr lang="en-US" baseline="-25000" dirty="0" smtClean="0"/>
              <a:t> 2</a:t>
            </a:r>
            <a:r>
              <a:rPr lang="en-US" dirty="0" smtClean="0"/>
              <a:t> = ?  </a:t>
            </a:r>
          </a:p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11010011</a:t>
            </a:r>
            <a:r>
              <a:rPr lang="en-US" baseline="-25000" dirty="0" smtClean="0"/>
              <a:t> 2</a:t>
            </a:r>
            <a:r>
              <a:rPr lang="en-US" dirty="0" smtClean="0"/>
              <a:t> = ? 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17887" y="2622550"/>
            <a:ext cx="10583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26 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05187" y="3606800"/>
            <a:ext cx="1547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53 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4673600"/>
            <a:ext cx="1828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211 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05187" y="1524000"/>
            <a:ext cx="8306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6 </a:t>
            </a:r>
            <a:r>
              <a:rPr lang="en-US" sz="3200" baseline="-25000" dirty="0" smtClean="0">
                <a:solidFill>
                  <a:srgbClr val="FF0000"/>
                </a:solidFill>
              </a:rPr>
              <a:t>10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Octal</a:t>
            </a:r>
          </a:p>
          <a:p>
            <a:pPr lvl="1"/>
            <a:r>
              <a:rPr lang="en-AU" dirty="0" smtClean="0"/>
              <a:t>Radix = (8)</a:t>
            </a:r>
            <a:r>
              <a:rPr lang="en-AU" baseline="-25000" dirty="0" smtClean="0"/>
              <a:t>10</a:t>
            </a:r>
          </a:p>
          <a:p>
            <a:pPr lvl="1"/>
            <a:r>
              <a:rPr lang="en-AU" dirty="0" smtClean="0"/>
              <a:t>Digit Set = {0,1,2,3,4,5,6,7}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Octal to Decimal: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8738" y="4003675"/>
          <a:ext cx="40989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7" name="Equation" r:id="rId4" imgW="1828800" imgH="457200" progId="Equation.3">
                  <p:embed/>
                </p:oleObj>
              </mc:Choice>
              <mc:Fallback>
                <p:oleObj name="Equation" r:id="rId4" imgW="1828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003675"/>
                        <a:ext cx="40989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Hexadecimal</a:t>
            </a:r>
          </a:p>
          <a:p>
            <a:pPr lvl="1"/>
            <a:r>
              <a:rPr lang="en-AU" dirty="0" smtClean="0"/>
              <a:t>Radix = (16)</a:t>
            </a:r>
            <a:r>
              <a:rPr lang="en-AU" baseline="-25000" dirty="0" smtClean="0"/>
              <a:t>10</a:t>
            </a:r>
          </a:p>
          <a:p>
            <a:pPr lvl="1"/>
            <a:r>
              <a:rPr lang="en-AU" dirty="0" smtClean="0"/>
              <a:t>Digit Set = {0,1,2,3,4,5,6,7,8,9,</a:t>
            </a:r>
            <a:r>
              <a:rPr lang="en-AU" i="1" dirty="0" smtClean="0"/>
              <a:t>A,B,C,D,E,F</a:t>
            </a:r>
            <a:r>
              <a:rPr lang="en-AU" dirty="0" smtClean="0"/>
              <a:t>}</a:t>
            </a:r>
            <a:endParaRPr lang="en-US" baseline="-25000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Hexadecimal to Decimal: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8738" y="4003675"/>
          <a:ext cx="40989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1" name="Equation" r:id="rId4" imgW="1828800" imgH="457200" progId="Equation.3">
                  <p:embed/>
                </p:oleObj>
              </mc:Choice>
              <mc:Fallback>
                <p:oleObj name="Equation" r:id="rId4" imgW="1828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003675"/>
                        <a:ext cx="40989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(</a:t>
            </a:r>
            <a:r>
              <a:rPr lang="en-US" i="1" dirty="0" smtClean="0"/>
              <a:t>Integer</a:t>
            </a:r>
            <a:r>
              <a:rPr lang="en-US" dirty="0" smtClean="0"/>
              <a:t>) to Binary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568450"/>
            <a:ext cx="8570913" cy="2927350"/>
          </a:xfrm>
        </p:spPr>
        <p:txBody>
          <a:bodyPr/>
          <a:lstStyle/>
          <a:p>
            <a:r>
              <a:rPr lang="en-US" dirty="0" smtClean="0"/>
              <a:t>Divide the number by the ‘Base’ (=2)</a:t>
            </a:r>
          </a:p>
          <a:p>
            <a:r>
              <a:rPr lang="en-US" dirty="0" smtClean="0"/>
              <a:t>Take the remainder (either 0 or 1) as a coefficient</a:t>
            </a:r>
          </a:p>
          <a:p>
            <a:r>
              <a:rPr lang="en-US" dirty="0" smtClean="0"/>
              <a:t>Take the quotient and repeat the division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92163" y="3070225"/>
            <a:ext cx="2259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Example: (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13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sz="2400" b="1" i="0" u="none" baseline="-25000">
                <a:solidFill>
                  <a:srgbClr val="FF6600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311525" y="3608388"/>
            <a:ext cx="954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Quotient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392613" y="3608388"/>
            <a:ext cx="1155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Remainder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821363" y="360362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Coefficient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631950" y="5443538"/>
            <a:ext cx="59513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13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3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2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1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1101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H="1" flipV="1">
            <a:off x="5718175" y="5878513"/>
            <a:ext cx="144463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V="1">
            <a:off x="4646613" y="5878513"/>
            <a:ext cx="136525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349750" y="6167438"/>
            <a:ext cx="194468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  <a:defRPr/>
            </a:pPr>
            <a:r>
              <a:rPr lang="en-US" sz="1800" b="1" i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MSB           LSB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2232025" y="3894138"/>
            <a:ext cx="523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2592388" y="3897313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751388" y="3897313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232025" y="42545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6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592388" y="4257675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4751388" y="4257675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1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2232025" y="4614863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592388" y="4618038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4751388" y="4618038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2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2232025" y="4967288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2592388" y="4970463"/>
            <a:ext cx="1373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/ 2 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4751388" y="4970463"/>
            <a:ext cx="20685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3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616" name="Line 2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12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2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81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885 L 3.33333E-6 4.81481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8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907 L 3.33333E-6 -1.48148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792 L 3.33333E-6 -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  <p:bldP spid="110600" grpId="0"/>
      <p:bldP spid="110601" grpId="0" animBg="1"/>
      <p:bldP spid="110602" grpId="0" animBg="1"/>
      <p:bldP spid="110603" grpId="0"/>
      <p:bldP spid="110604" grpId="0"/>
      <p:bldP spid="110604" grpId="1"/>
      <p:bldP spid="110605" grpId="0"/>
      <p:bldP spid="110606" grpId="0"/>
      <p:bldP spid="110607" grpId="0"/>
      <p:bldP spid="110607" grpId="1"/>
      <p:bldP spid="110608" grpId="0"/>
      <p:bldP spid="110609" grpId="0"/>
      <p:bldP spid="110610" grpId="0"/>
      <p:bldP spid="110610" grpId="1"/>
      <p:bldP spid="110611" grpId="0"/>
      <p:bldP spid="110612" grpId="0"/>
      <p:bldP spid="110613" grpId="0"/>
      <p:bldP spid="110613" grpId="1"/>
      <p:bldP spid="110614" grpId="0"/>
      <p:bldP spid="110615" grpId="0"/>
      <p:bldP spid="1106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binary: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13</a:t>
            </a:r>
            <a:r>
              <a:rPr lang="en-US" baseline="-25000" dirty="0" smtClean="0"/>
              <a:t>10</a:t>
            </a:r>
            <a:r>
              <a:rPr lang="en-US" dirty="0" smtClean="0"/>
              <a:t> = ? </a:t>
            </a:r>
            <a:endParaRPr lang="en-US" baseline="-25000" dirty="0" smtClean="0"/>
          </a:p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22</a:t>
            </a:r>
            <a:r>
              <a:rPr lang="en-US" baseline="-25000" dirty="0" smtClean="0"/>
              <a:t>10</a:t>
            </a:r>
            <a:r>
              <a:rPr lang="en-US" dirty="0" smtClean="0"/>
              <a:t> = ?  </a:t>
            </a:r>
          </a:p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43</a:t>
            </a:r>
            <a:r>
              <a:rPr lang="en-US" baseline="-25000" dirty="0" smtClean="0"/>
              <a:t>10</a:t>
            </a:r>
            <a:r>
              <a:rPr lang="en-US" dirty="0" smtClean="0"/>
              <a:t> = ?  </a:t>
            </a:r>
          </a:p>
          <a:p>
            <a:pPr marL="514350" indent="-514350">
              <a:spcAft>
                <a:spcPts val="4800"/>
              </a:spcAft>
              <a:buFont typeface="Arial" charset="0"/>
              <a:buAutoNum type="alphaLcParenR"/>
            </a:pPr>
            <a:r>
              <a:rPr lang="en-US" dirty="0" smtClean="0"/>
              <a:t>158</a:t>
            </a:r>
            <a:r>
              <a:rPr lang="en-US" baseline="-25000" dirty="0" smtClean="0"/>
              <a:t>10</a:t>
            </a:r>
            <a:r>
              <a:rPr lang="en-US" dirty="0" smtClean="0"/>
              <a:t> = ?</a:t>
            </a:r>
            <a:endParaRPr lang="en-US" baseline="-25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3487" y="2622550"/>
            <a:ext cx="2044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1 0 1 1 0 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90787" y="3606800"/>
            <a:ext cx="2386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1 0 1 0 1 1 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14600" y="4673600"/>
            <a:ext cx="3068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1 0 0 1 1 1 1 0 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90787" y="1524000"/>
            <a:ext cx="1703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1 1 0 1 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(</a:t>
            </a:r>
            <a:r>
              <a:rPr lang="en-US" i="1" dirty="0" smtClean="0"/>
              <a:t>Fraction</a:t>
            </a:r>
            <a:r>
              <a:rPr lang="en-US" dirty="0" smtClean="0"/>
              <a:t>) to Binary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568450"/>
            <a:ext cx="8570913" cy="2927350"/>
          </a:xfrm>
        </p:spPr>
        <p:txBody>
          <a:bodyPr/>
          <a:lstStyle/>
          <a:p>
            <a:r>
              <a:rPr lang="en-US" dirty="0" smtClean="0"/>
              <a:t>Multiply the number by the ‘Base’ (=2)</a:t>
            </a:r>
          </a:p>
          <a:p>
            <a:r>
              <a:rPr lang="en-US" dirty="0" smtClean="0"/>
              <a:t>Take the integer (either 0 or 1) as a coefficient</a:t>
            </a:r>
          </a:p>
          <a:p>
            <a:r>
              <a:rPr lang="en-US" dirty="0" smtClean="0"/>
              <a:t>Take the resultant fraction and repeat the division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92163" y="3070225"/>
            <a:ext cx="268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Example: (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0.625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sz="2400" b="1" i="0" u="none" baseline="-25000">
                <a:solidFill>
                  <a:srgbClr val="FF6600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851275" y="3608388"/>
            <a:ext cx="8175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Integer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751388" y="3608388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Fraction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821363" y="360362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Coefficient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1520825" y="5229225"/>
            <a:ext cx="660148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0.625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= (0.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-1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-2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-3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0.101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4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 flipV="1">
            <a:off x="6075363" y="5661025"/>
            <a:ext cx="144462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5207000" y="5648325"/>
            <a:ext cx="73025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706938" y="5949950"/>
            <a:ext cx="1944687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  <a:defRPr/>
            </a:pPr>
            <a:r>
              <a:rPr lang="en-US" sz="1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MSB           LSB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232025" y="3894138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0.625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132138" y="3897313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* 2 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1    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  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232025" y="4254500"/>
            <a:ext cx="777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0.25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132138" y="4257675"/>
            <a:ext cx="3770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* 2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    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-2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232025" y="4614863"/>
            <a:ext cx="60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0.5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3132138" y="4618038"/>
            <a:ext cx="3770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* 2 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1    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  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400" b="1" i="0" u="none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    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 dirty="0">
                <a:solidFill>
                  <a:schemeClr val="tx1"/>
                </a:solidFill>
                <a:cs typeface="Times New Roman" pitchFamily="18" charset="0"/>
              </a:rPr>
              <a:t>-3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6105525" y="3878263"/>
            <a:ext cx="9763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 dirty="0">
                <a:solidFill>
                  <a:schemeClr val="tx1"/>
                </a:solidFill>
                <a:cs typeface="Times New Roman" pitchFamily="18" charset="0"/>
              </a:rPr>
              <a:t>-1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1</a:t>
            </a:r>
            <a:endParaRPr lang="en-US" sz="2400" b="1" i="0" u="none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1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8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61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04861 L -1.94444E-6 -3.7037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6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15 -0.04884 L 3.05556E-6 0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/>
      <p:bldP spid="111624" grpId="0"/>
      <p:bldP spid="111625" grpId="0" animBg="1"/>
      <p:bldP spid="111626" grpId="0" animBg="1"/>
      <p:bldP spid="111627" grpId="0"/>
      <p:bldP spid="111628" grpId="0"/>
      <p:bldP spid="111628" grpId="1"/>
      <p:bldP spid="111629" grpId="0"/>
      <p:bldP spid="111630" grpId="0"/>
      <p:bldP spid="111630" grpId="1"/>
      <p:bldP spid="111631" grpId="0"/>
      <p:bldP spid="111632" grpId="0"/>
      <p:bldP spid="111632" grpId="1"/>
      <p:bldP spid="111633" grpId="0"/>
      <p:bldP spid="111634" grpId="0" animBg="1"/>
      <p:bldP spid="1116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Octal Conversion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92163" y="1509712"/>
            <a:ext cx="2428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Example: (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175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sz="2400" b="1" i="0" u="none" baseline="-25000" dirty="0">
                <a:solidFill>
                  <a:srgbClr val="FF6600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492500" y="2047875"/>
            <a:ext cx="954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Quotient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573588" y="2047875"/>
            <a:ext cx="1155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Remainder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6002338" y="2043112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Coefficient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951163" y="3632200"/>
            <a:ext cx="4645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175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2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257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232025" y="2333625"/>
            <a:ext cx="693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175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838450" y="2336800"/>
            <a:ext cx="154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4975225" y="2336800"/>
            <a:ext cx="2068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232025" y="2693987"/>
            <a:ext cx="60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21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838450" y="2697162"/>
            <a:ext cx="1373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4975225" y="2697162"/>
            <a:ext cx="2068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1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2232025" y="305435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 2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2838450" y="3057525"/>
            <a:ext cx="1373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/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4975225" y="3057525"/>
            <a:ext cx="2068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        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2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8532813" y="7162800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792163" y="4173537"/>
            <a:ext cx="28527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Example: (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0.3125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sz="2400" b="1" i="0" u="none" baseline="-25000">
                <a:solidFill>
                  <a:srgbClr val="FF6600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3987800" y="4711700"/>
            <a:ext cx="8175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Integer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4887913" y="4711700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Fraction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957888" y="4706937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i="0" u="none">
                <a:solidFill>
                  <a:schemeClr val="tx1"/>
                </a:solidFill>
                <a:cs typeface="Times New Roman" pitchFamily="18" charset="0"/>
              </a:rPr>
              <a:t>Coefficient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87575" y="6010275"/>
            <a:ext cx="5445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Answer:      (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0.3125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10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(0.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-1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-2 </a:t>
            </a:r>
            <a:r>
              <a:rPr lang="en-US" sz="20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-3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  <a:r>
              <a:rPr lang="en-US" sz="2000" b="1" i="0" u="none" baseline="-2500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= (</a:t>
            </a: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0.24</a:t>
            </a:r>
            <a:r>
              <a:rPr lang="en-US" sz="20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0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2232025" y="4997450"/>
            <a:ext cx="111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0.3125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3265488" y="5000625"/>
            <a:ext cx="2216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* 8 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    </a:t>
            </a:r>
            <a:r>
              <a:rPr lang="en-US" sz="24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   </a:t>
            </a:r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232025" y="5357812"/>
            <a:ext cx="60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0.5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246438" y="5360987"/>
            <a:ext cx="401103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* 8 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4    </a:t>
            </a:r>
            <a:r>
              <a:rPr lang="en-US" sz="24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.    </a:t>
            </a:r>
            <a:r>
              <a:rPr lang="en-US" sz="24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       </a:t>
            </a:r>
            <a:r>
              <a:rPr lang="en-US" sz="2400" b="1" i="0" u="none" dirty="0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 dirty="0" smtClean="0">
                <a:solidFill>
                  <a:schemeClr val="tx1"/>
                </a:solidFill>
                <a:cs typeface="Times New Roman" pitchFamily="18" charset="0"/>
              </a:rPr>
              <a:t>-2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 dirty="0">
                <a:solidFill>
                  <a:schemeClr val="accent1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6037263" y="4994275"/>
            <a:ext cx="976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b="1" i="0" u="none" baseline="-25000">
                <a:solidFill>
                  <a:schemeClr val="tx1"/>
                </a:solidFill>
                <a:cs typeface="Times New Roman" pitchFamily="18" charset="0"/>
              </a:rPr>
              <a:t>-1 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sz="2400" b="1" i="0" u="none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24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2</a:t>
            </a:r>
            <a:endParaRPr lang="en-US" sz="2400" b="1" i="0" u="none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885 L 3.33333E-6 4.8148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04907 L 3.33333E-6 -1.4814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0.10509 L 8.05556E-6 -3.7037E-6 " pathEditMode="relative" ptsTypes="AA">
                                      <p:cBhvr>
                                        <p:cTn id="58" dur="500" fill="hold"/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04861 L -1.94444E-6 -3.7037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5" grpId="0"/>
      <p:bldP spid="112646" grpId="0"/>
      <p:bldP spid="112647" grpId="0"/>
      <p:bldP spid="112648" grpId="0"/>
      <p:bldP spid="112648" grpId="1"/>
      <p:bldP spid="112649" grpId="0"/>
      <p:bldP spid="112650" grpId="0"/>
      <p:bldP spid="112651" grpId="0"/>
      <p:bldP spid="112651" grpId="1"/>
      <p:bldP spid="112652" grpId="0"/>
      <p:bldP spid="112653" grpId="0"/>
      <p:bldP spid="112654" grpId="0"/>
      <p:bldP spid="112654" grpId="1"/>
      <p:bldP spid="112655" grpId="0"/>
      <p:bldP spid="112656" grpId="0"/>
      <p:bldP spid="112657" grpId="0" animBg="1"/>
      <p:bldP spid="112658" grpId="0"/>
      <p:bldP spid="112659" grpId="0"/>
      <p:bldP spid="112660" grpId="0"/>
      <p:bldP spid="112661" grpId="0"/>
      <p:bldP spid="112662" grpId="0"/>
      <p:bldP spid="112663" grpId="0"/>
      <p:bldP spid="112663" grpId="1"/>
      <p:bldP spid="112664" grpId="0"/>
      <p:bldP spid="112665" grpId="0"/>
      <p:bldP spid="112665" grpId="1"/>
      <p:bldP spid="112666" grpId="0"/>
      <p:bldP spid="112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</a:t>
            </a:r>
            <a:r>
              <a:rPr lang="en-US" smtClean="0">
                <a:latin typeface="Arial" charset="0"/>
                <a:cs typeface="Arial" charset="0"/>
              </a:rPr>
              <a:t>−</a:t>
            </a:r>
            <a:r>
              <a:rPr lang="en-US" smtClean="0"/>
              <a:t> Octal Conversion</a:t>
            </a: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8532813" y="641667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7975" y="1411287"/>
            <a:ext cx="5407025" cy="1236236"/>
          </a:xfrm>
          <a:noFill/>
        </p:spPr>
        <p:txBody>
          <a:bodyPr wrap="square" lIns="63500" tIns="25400" rIns="63500" bIns="25400">
            <a:spAutoFit/>
          </a:bodyPr>
          <a:lstStyle/>
          <a:p>
            <a:r>
              <a:rPr lang="en-US" dirty="0" smtClean="0"/>
              <a:t>8 = 2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Each group of 3 bits represents an octal digit</a:t>
            </a:r>
          </a:p>
        </p:txBody>
      </p:sp>
      <p:graphicFrame>
        <p:nvGraphicFramePr>
          <p:cNvPr id="113669" name="Group 5"/>
          <p:cNvGraphicFramePr>
            <a:graphicFrameLocks noGrp="1"/>
          </p:cNvGraphicFramePr>
          <p:nvPr/>
        </p:nvGraphicFramePr>
        <p:xfrm>
          <a:off x="5791200" y="1524000"/>
          <a:ext cx="2328863" cy="4572000"/>
        </p:xfrm>
        <a:graphic>
          <a:graphicData uri="http://schemas.openxmlformats.org/drawingml/2006/table">
            <a:tbl>
              <a:tblPr/>
              <a:tblGrid>
                <a:gridCol w="1165225"/>
                <a:gridCol w="1163638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01" name="Text Box 37"/>
          <p:cNvSpPr txBox="1">
            <a:spLocks noChangeArrowheads="1"/>
          </p:cNvSpPr>
          <p:nvPr/>
        </p:nvSpPr>
        <p:spPr bwMode="auto">
          <a:xfrm>
            <a:off x="611188" y="2743200"/>
            <a:ext cx="1436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Example:</a:t>
            </a:r>
            <a:endParaRPr lang="en-US" sz="2400" b="1" i="0" u="none" baseline="-25000" dirty="0">
              <a:solidFill>
                <a:srgbClr val="FF6600"/>
              </a:solidFill>
              <a:cs typeface="Times New Roman" pitchFamily="18" charset="0"/>
            </a:endParaRPr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232025" y="3282950"/>
            <a:ext cx="31273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(  </a:t>
            </a:r>
            <a:r>
              <a:rPr lang="en-US" sz="28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1 0 1 1 0 . 0 1  </a:t>
            </a:r>
            <a:r>
              <a:rPr lang="en-US" sz="28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2232025" y="4724400"/>
            <a:ext cx="31210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(  </a:t>
            </a:r>
            <a:r>
              <a:rPr lang="en-US" sz="28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2       6    .   2   </a:t>
            </a:r>
            <a:r>
              <a:rPr lang="en-US" sz="28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287838" y="3824287"/>
            <a:ext cx="719137" cy="898525"/>
            <a:chOff x="2572" y="2614"/>
            <a:chExt cx="453" cy="566"/>
          </a:xfrm>
        </p:grpSpPr>
        <p:sp>
          <p:nvSpPr>
            <p:cNvPr id="23605" name="AutoShape 41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3606" name="AutoShape 42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3607" name="AutoShape 43"/>
            <p:cNvCxnSpPr>
              <a:cxnSpLocks noChangeShapeType="1"/>
              <a:stCxn id="23605" idx="1"/>
              <a:endCxn id="23606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</p:cxn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313113" y="3824287"/>
            <a:ext cx="719137" cy="898525"/>
            <a:chOff x="2572" y="2614"/>
            <a:chExt cx="453" cy="566"/>
          </a:xfrm>
        </p:grpSpPr>
        <p:sp>
          <p:nvSpPr>
            <p:cNvPr id="23602" name="AutoShape 45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3603" name="AutoShape 46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3604" name="AutoShape 47"/>
            <p:cNvCxnSpPr>
              <a:cxnSpLocks noChangeShapeType="1"/>
              <a:stCxn id="23602" idx="1"/>
              <a:endCxn id="23603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413000" y="3825875"/>
            <a:ext cx="719138" cy="898525"/>
            <a:chOff x="2572" y="2614"/>
            <a:chExt cx="453" cy="566"/>
          </a:xfrm>
        </p:grpSpPr>
        <p:sp>
          <p:nvSpPr>
            <p:cNvPr id="23599" name="AutoShape 4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3600" name="AutoShape 5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3601" name="AutoShape 51"/>
            <p:cNvCxnSpPr>
              <a:cxnSpLocks noChangeShapeType="1"/>
              <a:stCxn id="23599" idx="1"/>
              <a:endCxn id="23600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13716" name="Line 52"/>
          <p:cNvSpPr>
            <a:spLocks noChangeShapeType="1"/>
          </p:cNvSpPr>
          <p:nvPr/>
        </p:nvSpPr>
        <p:spPr bwMode="auto">
          <a:xfrm flipH="1">
            <a:off x="2540000" y="3051175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3717" name="Line 53"/>
          <p:cNvSpPr>
            <a:spLocks noChangeShapeType="1"/>
          </p:cNvSpPr>
          <p:nvPr/>
        </p:nvSpPr>
        <p:spPr bwMode="auto">
          <a:xfrm>
            <a:off x="4546600" y="3000375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2951163" y="2743200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611188" y="5526087"/>
            <a:ext cx="518001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Works </a:t>
            </a:r>
            <a:r>
              <a:rPr lang="en-US" sz="2400" b="1" i="0" u="none" dirty="0">
                <a:solidFill>
                  <a:srgbClr val="FF9900"/>
                </a:solidFill>
                <a:cs typeface="Times New Roman" pitchFamily="18" charset="0"/>
              </a:rPr>
              <a:t>both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ways (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Binary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Octal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Octal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Binary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2400" b="1" i="0" u="none" baseline="-250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nimBg="1"/>
      <p:bldP spid="113701" grpId="0"/>
      <p:bldP spid="113702" grpId="0"/>
      <p:bldP spid="113703" grpId="0"/>
      <p:bldP spid="113716" grpId="0" animBg="1"/>
      <p:bldP spid="113717" grpId="0" animBg="1"/>
      <p:bldP spid="113718" grpId="0"/>
      <p:bldP spid="1137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</a:t>
            </a:r>
            <a:r>
              <a:rPr lang="en-US" smtClean="0">
                <a:latin typeface="Arial" charset="0"/>
                <a:cs typeface="Arial" charset="0"/>
              </a:rPr>
              <a:t>−</a:t>
            </a:r>
            <a:r>
              <a:rPr lang="en-US" smtClean="0"/>
              <a:t> Hexadecimal Conversion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8532813" y="664527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7975" y="1468437"/>
            <a:ext cx="5402263" cy="2570163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dirty="0" smtClean="0"/>
              <a:t>16 = 2</a:t>
            </a:r>
            <a:r>
              <a:rPr lang="en-US" baseline="30000" dirty="0" smtClean="0"/>
              <a:t>4</a:t>
            </a:r>
          </a:p>
          <a:p>
            <a:r>
              <a:rPr lang="en-US" dirty="0" smtClean="0"/>
              <a:t>Each group of 4 bits represents a hexadecimal digit</a:t>
            </a:r>
          </a:p>
        </p:txBody>
      </p:sp>
      <p:graphicFrame>
        <p:nvGraphicFramePr>
          <p:cNvPr id="114693" name="Group 5"/>
          <p:cNvGraphicFramePr>
            <a:graphicFrameLocks noGrp="1"/>
          </p:cNvGraphicFramePr>
          <p:nvPr/>
        </p:nvGraphicFramePr>
        <p:xfrm>
          <a:off x="5791200" y="1600200"/>
          <a:ext cx="2328863" cy="4710117"/>
        </p:xfrm>
        <a:graphic>
          <a:graphicData uri="http://schemas.openxmlformats.org/drawingml/2006/table">
            <a:tbl>
              <a:tblPr/>
              <a:tblGrid>
                <a:gridCol w="1165225"/>
                <a:gridCol w="116363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Hex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49" name="Text Box 61"/>
          <p:cNvSpPr txBox="1">
            <a:spLocks noChangeArrowheads="1"/>
          </p:cNvSpPr>
          <p:nvPr/>
        </p:nvSpPr>
        <p:spPr bwMode="auto">
          <a:xfrm>
            <a:off x="611188" y="2971800"/>
            <a:ext cx="1436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Example:</a:t>
            </a:r>
            <a:endParaRPr lang="en-US" sz="2400" b="1" i="0" u="none" baseline="-25000" dirty="0">
              <a:solidFill>
                <a:srgbClr val="FF6600"/>
              </a:solidFill>
              <a:cs typeface="Times New Roman" pitchFamily="18" charset="0"/>
            </a:endParaRPr>
          </a:p>
        </p:txBody>
      </p:sp>
      <p:sp>
        <p:nvSpPr>
          <p:cNvPr id="114750" name="Text Box 62"/>
          <p:cNvSpPr txBox="1">
            <a:spLocks noChangeArrowheads="1"/>
          </p:cNvSpPr>
          <p:nvPr/>
        </p:nvSpPr>
        <p:spPr bwMode="auto">
          <a:xfrm>
            <a:off x="2232025" y="3511550"/>
            <a:ext cx="31273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1 0 1 1 0 . 0 1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4751" name="Text Box 63"/>
          <p:cNvSpPr txBox="1">
            <a:spLocks noChangeArrowheads="1"/>
          </p:cNvSpPr>
          <p:nvPr/>
        </p:nvSpPr>
        <p:spPr bwMode="auto">
          <a:xfrm>
            <a:off x="2232025" y="4953000"/>
            <a:ext cx="325596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1      6      .   4 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16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287838" y="4052887"/>
            <a:ext cx="719137" cy="898525"/>
            <a:chOff x="2572" y="2614"/>
            <a:chExt cx="453" cy="566"/>
          </a:xfrm>
        </p:grpSpPr>
        <p:sp>
          <p:nvSpPr>
            <p:cNvPr id="24653" name="AutoShape 65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4654" name="AutoShape 66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4655" name="AutoShape 67"/>
            <p:cNvCxnSpPr>
              <a:cxnSpLocks noChangeShapeType="1"/>
              <a:stCxn id="24653" idx="1"/>
              <a:endCxn id="24654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</p:cxn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951163" y="4052887"/>
            <a:ext cx="1081087" cy="898525"/>
            <a:chOff x="2572" y="2614"/>
            <a:chExt cx="453" cy="566"/>
          </a:xfrm>
        </p:grpSpPr>
        <p:sp>
          <p:nvSpPr>
            <p:cNvPr id="24650" name="AutoShape 6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4651" name="AutoShape 7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4652" name="AutoShape 71"/>
            <p:cNvCxnSpPr>
              <a:cxnSpLocks noChangeShapeType="1"/>
              <a:stCxn id="24650" idx="1"/>
              <a:endCxn id="24651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</p:cxn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411413" y="4052887"/>
            <a:ext cx="430212" cy="898525"/>
            <a:chOff x="2572" y="2614"/>
            <a:chExt cx="453" cy="566"/>
          </a:xfrm>
        </p:grpSpPr>
        <p:sp>
          <p:nvSpPr>
            <p:cNvPr id="24647" name="AutoShape 73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4648" name="AutoShape 74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4649" name="AutoShape 75"/>
            <p:cNvCxnSpPr>
              <a:cxnSpLocks noChangeShapeType="1"/>
              <a:stCxn id="24647" idx="1"/>
              <a:endCxn id="24648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14764" name="Line 76"/>
          <p:cNvSpPr>
            <a:spLocks noChangeShapeType="1"/>
          </p:cNvSpPr>
          <p:nvPr/>
        </p:nvSpPr>
        <p:spPr bwMode="auto">
          <a:xfrm flipH="1">
            <a:off x="2540000" y="3279775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4765" name="Line 77"/>
          <p:cNvSpPr>
            <a:spLocks noChangeShapeType="1"/>
          </p:cNvSpPr>
          <p:nvPr/>
        </p:nvSpPr>
        <p:spPr bwMode="auto">
          <a:xfrm>
            <a:off x="4546600" y="3228975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4766" name="Text Box 78"/>
          <p:cNvSpPr txBox="1">
            <a:spLocks noChangeArrowheads="1"/>
          </p:cNvSpPr>
          <p:nvPr/>
        </p:nvSpPr>
        <p:spPr bwMode="auto">
          <a:xfrm>
            <a:off x="2951163" y="2971800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 dirty="0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  <p:sp>
        <p:nvSpPr>
          <p:cNvPr id="114767" name="Text Box 79"/>
          <p:cNvSpPr txBox="1">
            <a:spLocks noChangeArrowheads="1"/>
          </p:cNvSpPr>
          <p:nvPr/>
        </p:nvSpPr>
        <p:spPr bwMode="auto">
          <a:xfrm>
            <a:off x="611188" y="5754687"/>
            <a:ext cx="518001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Works </a:t>
            </a:r>
            <a:r>
              <a:rPr lang="en-US" sz="2400" b="1" i="0" u="none" dirty="0">
                <a:solidFill>
                  <a:srgbClr val="FF9900"/>
                </a:solidFill>
                <a:cs typeface="Times New Roman" pitchFamily="18" charset="0"/>
              </a:rPr>
              <a:t>both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ways (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Binary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Binary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2400" b="1" i="0" u="none" baseline="-250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nimBg="1"/>
      <p:bldP spid="114749" grpId="0"/>
      <p:bldP spid="114750" grpId="0"/>
      <p:bldP spid="114751" grpId="0"/>
      <p:bldP spid="114764" grpId="0" animBg="1"/>
      <p:bldP spid="114765" grpId="0" animBg="1"/>
      <p:bldP spid="114766" grpId="0"/>
      <p:bldP spid="1147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</a:t>
            </a:r>
            <a:r>
              <a:rPr lang="en-US" smtClean="0">
                <a:latin typeface="Arial" charset="0"/>
                <a:cs typeface="Arial" charset="0"/>
              </a:rPr>
              <a:t>−</a:t>
            </a:r>
            <a:r>
              <a:rPr lang="en-US" smtClean="0"/>
              <a:t> Hexadecimal Conversion</a:t>
            </a: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8532813" y="6705600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1433512"/>
            <a:ext cx="8461375" cy="477838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dirty="0" smtClean="0"/>
              <a:t>Convert to </a:t>
            </a:r>
            <a:r>
              <a:rPr lang="en-US" dirty="0" smtClean="0">
                <a:solidFill>
                  <a:srgbClr val="FF9900"/>
                </a:solidFill>
              </a:rPr>
              <a:t>Binary</a:t>
            </a:r>
            <a:r>
              <a:rPr lang="en-US" dirty="0" smtClean="0"/>
              <a:t> as an intermediate step</a:t>
            </a:r>
            <a:endParaRPr lang="en-US" baseline="30000" dirty="0" smtClean="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11188" y="1973262"/>
            <a:ext cx="1436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Example:</a:t>
            </a:r>
            <a:endParaRPr lang="en-US" sz="2400" b="1" i="0" u="none" baseline="-25000">
              <a:solidFill>
                <a:srgbClr val="FF6600"/>
              </a:solidFill>
              <a:cs typeface="Times New Roman" pitchFamily="18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590800" y="3571875"/>
            <a:ext cx="35242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1 0 1 1 0 . 0 1 0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771775" y="5013325"/>
            <a:ext cx="335438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( </a:t>
            </a:r>
            <a:r>
              <a:rPr lang="en-US" sz="2800" b="1" i="0" u="none" dirty="0">
                <a:solidFill>
                  <a:schemeClr val="accent2"/>
                </a:solidFill>
                <a:latin typeface="Arial" charset="0"/>
                <a:cs typeface="Arial" charset="0"/>
              </a:rPr>
              <a:t>1       6     .    4   </a:t>
            </a:r>
            <a:r>
              <a:rPr lang="en-US" sz="2800" b="1" i="0" u="none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 dirty="0">
                <a:solidFill>
                  <a:srgbClr val="FF6600"/>
                </a:solidFill>
                <a:latin typeface="Arial" charset="0"/>
                <a:cs typeface="Arial" charset="0"/>
              </a:rPr>
              <a:t>16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32363" y="4113212"/>
            <a:ext cx="719137" cy="898525"/>
            <a:chOff x="2572" y="2614"/>
            <a:chExt cx="453" cy="566"/>
          </a:xfrm>
        </p:grpSpPr>
        <p:sp>
          <p:nvSpPr>
            <p:cNvPr id="25635" name="AutoShape 9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5636" name="AutoShape 10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5637" name="AutoShape 11"/>
            <p:cNvCxnSpPr>
              <a:cxnSpLocks noChangeShapeType="1"/>
              <a:stCxn id="25635" idx="1"/>
              <a:endCxn id="25636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490913" y="4113212"/>
            <a:ext cx="1081087" cy="898525"/>
            <a:chOff x="2572" y="2614"/>
            <a:chExt cx="453" cy="566"/>
          </a:xfrm>
        </p:grpSpPr>
        <p:sp>
          <p:nvSpPr>
            <p:cNvPr id="25632" name="AutoShape 13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5633" name="AutoShape 14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5634" name="AutoShape 15"/>
            <p:cNvCxnSpPr>
              <a:cxnSpLocks noChangeShapeType="1"/>
              <a:stCxn id="25632" idx="1"/>
              <a:endCxn id="25633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51163" y="4113212"/>
            <a:ext cx="430212" cy="898525"/>
            <a:chOff x="2572" y="2614"/>
            <a:chExt cx="453" cy="566"/>
          </a:xfrm>
        </p:grpSpPr>
        <p:sp>
          <p:nvSpPr>
            <p:cNvPr id="25629" name="AutoShape 17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5630" name="AutoShape 18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5631" name="AutoShape 19"/>
            <p:cNvCxnSpPr>
              <a:cxnSpLocks noChangeShapeType="1"/>
              <a:stCxn id="25629" idx="1"/>
              <a:endCxn id="25630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15732" name="Line 20"/>
          <p:cNvSpPr>
            <a:spLocks noChangeShapeType="1"/>
          </p:cNvSpPr>
          <p:nvPr/>
        </p:nvSpPr>
        <p:spPr bwMode="auto">
          <a:xfrm flipH="1">
            <a:off x="5718175" y="3321050"/>
            <a:ext cx="360363" cy="360362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2476500" y="3335337"/>
            <a:ext cx="360363" cy="360363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191250" y="3213100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 dirty="0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685800" y="5815012"/>
            <a:ext cx="80772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Works </a:t>
            </a:r>
            <a:r>
              <a:rPr lang="en-US" sz="2400" b="1" i="0" u="none" dirty="0">
                <a:solidFill>
                  <a:srgbClr val="FF9900"/>
                </a:solidFill>
                <a:cs typeface="Times New Roman" pitchFamily="18" charset="0"/>
              </a:rPr>
              <a:t>both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ways (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Octal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Octal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2400" b="1" i="0" u="none" baseline="-25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2771775" y="2132012"/>
            <a:ext cx="32194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(   </a:t>
            </a: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2      6    .    2   </a:t>
            </a: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US" sz="2800" b="1" i="0" u="none" baseline="-25000">
                <a:solidFill>
                  <a:srgbClr val="FF6600"/>
                </a:solidFill>
                <a:latin typeface="Arial" charset="0"/>
                <a:cs typeface="Arial" charset="0"/>
              </a:rPr>
              <a:t>8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941888" y="2671762"/>
            <a:ext cx="719137" cy="898525"/>
            <a:chOff x="2572" y="2614"/>
            <a:chExt cx="453" cy="566"/>
          </a:xfrm>
        </p:grpSpPr>
        <p:sp>
          <p:nvSpPr>
            <p:cNvPr id="25626" name="AutoShape 26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5627" name="AutoShape 27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5628" name="AutoShape 28"/>
            <p:cNvCxnSpPr>
              <a:cxnSpLocks noChangeShapeType="1"/>
              <a:stCxn id="25626" idx="1"/>
              <a:endCxn id="25627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</p:cxn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852863" y="2671762"/>
            <a:ext cx="719137" cy="898525"/>
            <a:chOff x="2572" y="2614"/>
            <a:chExt cx="453" cy="566"/>
          </a:xfrm>
        </p:grpSpPr>
        <p:sp>
          <p:nvSpPr>
            <p:cNvPr id="25623" name="AutoShape 30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5624" name="AutoShape 31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5625" name="AutoShape 32"/>
            <p:cNvCxnSpPr>
              <a:cxnSpLocks noChangeShapeType="1"/>
              <a:stCxn id="25623" idx="1"/>
              <a:endCxn id="25624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</p:cxn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995613" y="2673350"/>
            <a:ext cx="719137" cy="898525"/>
            <a:chOff x="2572" y="2614"/>
            <a:chExt cx="453" cy="566"/>
          </a:xfrm>
        </p:grpSpPr>
        <p:sp>
          <p:nvSpPr>
            <p:cNvPr id="25620" name="AutoShape 34"/>
            <p:cNvSpPr>
              <a:spLocks/>
            </p:cNvSpPr>
            <p:nvPr/>
          </p:nvSpPr>
          <p:spPr bwMode="auto">
            <a:xfrm rot="-5400000">
              <a:off x="2742" y="2444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5621" name="AutoShape 35"/>
            <p:cNvSpPr>
              <a:spLocks/>
            </p:cNvSpPr>
            <p:nvPr/>
          </p:nvSpPr>
          <p:spPr bwMode="auto">
            <a:xfrm rot="5400000" flipV="1">
              <a:off x="2742" y="2897"/>
              <a:ext cx="113" cy="453"/>
            </a:xfrm>
            <a:prstGeom prst="leftBrace">
              <a:avLst>
                <a:gd name="adj1" fmla="val 3340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AU"/>
            </a:p>
          </p:txBody>
        </p:sp>
        <p:cxnSp>
          <p:nvCxnSpPr>
            <p:cNvPr id="25622" name="AutoShape 36"/>
            <p:cNvCxnSpPr>
              <a:cxnSpLocks noChangeShapeType="1"/>
              <a:stCxn id="25620" idx="1"/>
              <a:endCxn id="25621" idx="1"/>
            </p:cNvCxnSpPr>
            <p:nvPr/>
          </p:nvCxnSpPr>
          <p:spPr bwMode="auto">
            <a:xfrm>
              <a:off x="2799" y="2738"/>
              <a:ext cx="0" cy="321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790575" y="3213100"/>
            <a:ext cx="1800225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1800" b="1" i="0" u="none" dirty="0">
                <a:solidFill>
                  <a:srgbClr val="FF6600"/>
                </a:solidFill>
                <a:latin typeface="Arial" charset="0"/>
                <a:cs typeface="Arial" charset="0"/>
              </a:rPr>
              <a:t>Assume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  <p:bldP spid="115717" grpId="0"/>
      <p:bldP spid="115718" grpId="0"/>
      <p:bldP spid="115719" grpId="0"/>
      <p:bldP spid="115732" grpId="0" animBg="1"/>
      <p:bldP spid="115733" grpId="0" animBg="1"/>
      <p:bldP spid="115734" grpId="0"/>
      <p:bldP spid="115735" grpId="0"/>
      <p:bldP spid="115736" grpId="0"/>
      <p:bldP spid="1157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study digital logic design </a:t>
            </a:r>
          </a:p>
          <a:p>
            <a:pPr lvl="1"/>
            <a:r>
              <a:rPr lang="en-US" dirty="0" smtClean="0"/>
              <a:t>To design and build a digital system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Digital Systems</a:t>
            </a:r>
          </a:p>
          <a:p>
            <a:pPr lvl="1"/>
            <a:r>
              <a:rPr lang="en-US" dirty="0" smtClean="0"/>
              <a:t>Example: digital cameras, digital telephones, digital television, digital computers…</a:t>
            </a:r>
          </a:p>
          <a:p>
            <a:pPr lvl="1"/>
            <a:r>
              <a:rPr lang="en-US" dirty="0" smtClean="0"/>
              <a:t>Used in communication, business transactions, traffic control,  space guidance, medical treatment, weather monitoring, the Internet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baseline="-25000" dirty="0"/>
          </a:p>
        </p:txBody>
      </p:sp>
      <p:sp>
        <p:nvSpPr>
          <p:cNvPr id="23" name="Line 134"/>
          <p:cNvSpPr>
            <a:spLocks noChangeShapeType="1"/>
          </p:cNvSpPr>
          <p:nvPr/>
        </p:nvSpPr>
        <p:spPr bwMode="auto">
          <a:xfrm>
            <a:off x="9302750" y="3436937"/>
            <a:ext cx="0" cy="40925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/>
          <a:lstStyle/>
          <a:p>
            <a:endParaRPr lang="en-AU"/>
          </a:p>
        </p:txBody>
      </p:sp>
      <p:sp>
        <p:nvSpPr>
          <p:cNvPr id="24" name="Slide Number Placeholder 3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024937" y="7864475"/>
            <a:ext cx="3651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808127-5DE8-4315-AF3F-5FCAFEA9BFC4}" type="slidenum">
              <a:rPr lang="de-DE" smtClean="0"/>
              <a:pPr/>
              <a:t>30</a:t>
            </a:fld>
            <a:endParaRPr lang="de-DE" smtClean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85127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472113" y="28908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011863" y="28908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3077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39102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311525" y="28908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011863" y="3430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472113" y="3430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932363" y="34305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851275" y="3430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391025" y="3430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2411413" y="3970338"/>
            <a:ext cx="4140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2590800" y="34305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6011863" y="41497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5472113" y="41497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439102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31152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385127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4932363" y="41497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771775" y="41497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>
            <a:off x="6372225" y="4510088"/>
            <a:ext cx="539750" cy="5397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6911975" y="5024438"/>
            <a:ext cx="1260475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≥ (2)</a:t>
            </a:r>
            <a:r>
              <a:rPr lang="en-US" sz="2800" b="1" i="0" u="none" baseline="-25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5472113" y="2349500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493077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39102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385127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331152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771775" y="2349500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rgbClr val="FF66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6732588" y="2889250"/>
            <a:ext cx="863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61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endParaRPr lang="en-US" sz="800" b="1" i="0" u="none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23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6732588" y="4098925"/>
            <a:ext cx="8636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295400"/>
            <a:ext cx="8570913" cy="79375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5127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472113" y="30702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011863" y="307022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93077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9102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3311525" y="307022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6011863" y="360997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5472113" y="360997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4932363" y="3609975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3851275" y="36099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391025" y="36099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2232025" y="4149725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232025" y="36083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6011863" y="43291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472113" y="43291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439102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331152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385127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4932363" y="4329113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2771775" y="4329113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H="1">
            <a:off x="5832475" y="2168525"/>
            <a:ext cx="719138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6732588" y="1989138"/>
            <a:ext cx="1260475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= (10)</a:t>
            </a:r>
            <a:r>
              <a:rPr lang="en-US" sz="2800" b="1" i="0" u="none" baseline="-25000">
                <a:solidFill>
                  <a:schemeClr val="tx1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5472113" y="25288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4932363" y="198913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3311525" y="2505075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3851275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rgbClr val="FF66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2771775" y="30686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V="1">
            <a:off x="4932363" y="3159125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 flipV="1">
            <a:off x="4392613" y="3157538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4932363" y="25288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4392613" y="2528888"/>
            <a:ext cx="360362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771775" y="3151188"/>
            <a:ext cx="360363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2771775" y="252888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3235325" y="2605088"/>
            <a:ext cx="539750" cy="179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7558" name="Text Box 38"/>
          <p:cNvSpPr txBox="1">
            <a:spLocks noChangeArrowheads="1"/>
          </p:cNvSpPr>
          <p:nvPr/>
        </p:nvSpPr>
        <p:spPr bwMode="auto">
          <a:xfrm>
            <a:off x="3311525" y="1989138"/>
            <a:ext cx="36036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bg2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60" name="Text Box 40"/>
          <p:cNvSpPr txBox="1">
            <a:spLocks noChangeArrowheads="1"/>
          </p:cNvSpPr>
          <p:nvPr/>
        </p:nvSpPr>
        <p:spPr bwMode="auto">
          <a:xfrm>
            <a:off x="6732588" y="3068638"/>
            <a:ext cx="863600" cy="979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77</a:t>
            </a:r>
          </a:p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endParaRPr lang="en-US" sz="800" i="0" u="none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23</a:t>
            </a:r>
          </a:p>
        </p:txBody>
      </p:sp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6732588" y="4329113"/>
            <a:ext cx="8636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= 54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7708 L 4.44444E-6 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15578 L 2.22222E-6 4.44444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8055 L -8.33333E-7 2.96296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-0.00347 L -0.00017 -0.0016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4" grpId="1"/>
      <p:bldP spid="107525" grpId="0"/>
      <p:bldP spid="107525" grpId="1"/>
      <p:bldP spid="107526" grpId="0"/>
      <p:bldP spid="107526" grpId="1"/>
      <p:bldP spid="107529" grpId="0"/>
      <p:bldP spid="107529" grpId="1"/>
      <p:bldP spid="107530" grpId="0"/>
      <p:bldP spid="107530" grpId="1"/>
      <p:bldP spid="107531" grpId="0"/>
      <p:bldP spid="107531" grpId="1"/>
      <p:bldP spid="107532" grpId="0"/>
      <p:bldP spid="107532" grpId="1"/>
      <p:bldP spid="107533" grpId="0"/>
      <p:bldP spid="107533" grpId="1"/>
      <p:bldP spid="107534" grpId="0"/>
      <p:bldP spid="107534" grpId="1"/>
      <p:bldP spid="107537" grpId="0"/>
      <p:bldP spid="107538" grpId="0"/>
      <p:bldP spid="107539" grpId="0"/>
      <p:bldP spid="107540" grpId="0"/>
      <p:bldP spid="107541" grpId="0"/>
      <p:bldP spid="107542" grpId="0"/>
      <p:bldP spid="107543" grpId="0"/>
      <p:bldP spid="107544" grpId="0" animBg="1"/>
      <p:bldP spid="107545" grpId="0"/>
      <p:bldP spid="107546" grpId="0"/>
      <p:bldP spid="107546" grpId="1"/>
      <p:bldP spid="107547" grpId="0"/>
      <p:bldP spid="107547" grpId="1"/>
      <p:bldP spid="107548" grpId="0"/>
      <p:bldP spid="107548" grpId="1"/>
      <p:bldP spid="107549" grpId="0"/>
      <p:bldP spid="107549" grpId="1"/>
      <p:bldP spid="107550" grpId="0"/>
      <p:bldP spid="107550" grpId="1"/>
      <p:bldP spid="107551" grpId="0" animBg="1"/>
      <p:bldP spid="107552" grpId="0" animBg="1"/>
      <p:bldP spid="107553" grpId="0"/>
      <p:bldP spid="107553" grpId="1"/>
      <p:bldP spid="107553" grpId="2"/>
      <p:bldP spid="107554" grpId="0"/>
      <p:bldP spid="107554" grpId="1"/>
      <p:bldP spid="107554" grpId="2"/>
      <p:bldP spid="107555" grpId="0" animBg="1"/>
      <p:bldP spid="107556" grpId="0"/>
      <p:bldP spid="107557" grpId="0" animBg="1"/>
      <p:bldP spid="107558" grpId="0"/>
      <p:bldP spid="107558" grpId="1"/>
      <p:bldP spid="107558" grpId="2"/>
      <p:bldP spid="107559" grpId="0" animBg="1"/>
      <p:bldP spid="107560" grpId="0"/>
      <p:bldP spid="1075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457200"/>
          </a:xfrm>
        </p:spPr>
        <p:txBody>
          <a:bodyPr/>
          <a:lstStyle/>
          <a:p>
            <a:fld id="{74DD14CF-DC13-4345-A2B1-5E182DAFDC88}" type="slidenum">
              <a:rPr lang="en-US"/>
              <a:pPr/>
              <a:t>32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6050"/>
            <a:ext cx="8229600" cy="2473325"/>
          </a:xfrm>
        </p:spPr>
        <p:txBody>
          <a:bodyPr/>
          <a:lstStyle/>
          <a:p>
            <a:r>
              <a:rPr lang="en-US" dirty="0"/>
              <a:t>They are used to simplify the subtraction operation</a:t>
            </a:r>
          </a:p>
          <a:p>
            <a:r>
              <a:rPr lang="en-US" dirty="0"/>
              <a:t>Two types (for each </a:t>
            </a:r>
            <a:r>
              <a:rPr lang="en-US" i="1" dirty="0"/>
              <a:t>base-r</a:t>
            </a:r>
            <a:r>
              <a:rPr lang="en-US" dirty="0"/>
              <a:t> system)</a:t>
            </a:r>
          </a:p>
          <a:p>
            <a:pPr lvl="1"/>
            <a:r>
              <a:rPr lang="en-US" sz="2400" dirty="0"/>
              <a:t>Diminishing radix complement (</a:t>
            </a:r>
            <a:r>
              <a:rPr lang="en-US" sz="2400" dirty="0" smtClean="0"/>
              <a:t>r-1’s </a:t>
            </a:r>
            <a:r>
              <a:rPr lang="en-US" sz="2400" dirty="0"/>
              <a:t>complement)</a:t>
            </a:r>
          </a:p>
          <a:p>
            <a:pPr lvl="1"/>
            <a:r>
              <a:rPr lang="en-US" sz="2400" dirty="0"/>
              <a:t>Radix complement (</a:t>
            </a:r>
            <a:r>
              <a:rPr lang="en-US" sz="2400" dirty="0" err="1" smtClean="0"/>
              <a:t>r’s</a:t>
            </a:r>
            <a:r>
              <a:rPr lang="en-US" sz="2400" dirty="0" smtClean="0"/>
              <a:t> </a:t>
            </a:r>
            <a:r>
              <a:rPr lang="en-US" sz="2400" dirty="0"/>
              <a:t>complement)</a:t>
            </a:r>
          </a:p>
          <a:p>
            <a:pPr lvl="1"/>
            <a:endParaRPr lang="en-US" sz="2000" dirty="0"/>
          </a:p>
        </p:txBody>
      </p:sp>
      <p:graphicFrame>
        <p:nvGraphicFramePr>
          <p:cNvPr id="2887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4062412"/>
          <a:ext cx="21336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0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62412"/>
                        <a:ext cx="2133600" cy="6619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990600" y="3376612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-digit number </a:t>
            </a:r>
            <a:r>
              <a:rPr lang="en-US" sz="2400" i="1" dirty="0"/>
              <a:t>N</a:t>
            </a:r>
          </a:p>
        </p:txBody>
      </p:sp>
      <p:graphicFrame>
        <p:nvGraphicFramePr>
          <p:cNvPr id="28877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1700" y="4976812"/>
          <a:ext cx="1447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1" name="Equation" r:id="rId5" imgW="444240" imgH="203040" progId="Equation.3">
                  <p:embed/>
                </p:oleObj>
              </mc:Choice>
              <mc:Fallback>
                <p:oleObj name="Equation" r:id="rId5" imgW="4442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976812"/>
                        <a:ext cx="1447800" cy="6619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3962400" y="4367212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295900" y="4138612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/>
              <a:t>r</a:t>
            </a:r>
            <a:r>
              <a:rPr lang="en-US" sz="2400" dirty="0" smtClean="0"/>
              <a:t>-1’s </a:t>
            </a:r>
            <a:r>
              <a:rPr lang="en-US" sz="2400" dirty="0"/>
              <a:t>complement</a:t>
            </a:r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>
            <a:off x="3657600" y="5281612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4991100" y="5053012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err="1" smtClean="0"/>
              <a:t>r</a:t>
            </a:r>
            <a:r>
              <a:rPr lang="en-US" sz="2400" dirty="0" err="1" smtClean="0"/>
              <a:t>’s</a:t>
            </a:r>
            <a:r>
              <a:rPr lang="en-US" sz="2400" dirty="0" smtClean="0"/>
              <a:t> </a:t>
            </a:r>
            <a:r>
              <a:rPr lang="en-US" sz="2400" dirty="0"/>
              <a:t>complement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 smtClean="0"/>
              <a:t>Diminished Radix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for 6-digit </a:t>
            </a:r>
            <a:r>
              <a:rPr lang="en-US" b="1" u="sng" dirty="0" smtClean="0"/>
              <a:t>decimal</a:t>
            </a:r>
            <a:r>
              <a:rPr lang="en-US" b="1" dirty="0" smtClean="0"/>
              <a:t> numbers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9’s complement is </a:t>
            </a:r>
            <a:r>
              <a:rPr lang="en-US" i="1" dirty="0" smtClean="0"/>
              <a:t>(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tr-TR" i="1" baseline="30000" dirty="0" smtClean="0"/>
              <a:t> </a:t>
            </a:r>
            <a:r>
              <a:rPr lang="en-US" i="1" dirty="0" smtClean="0"/>
              <a:t>–</a:t>
            </a:r>
            <a:r>
              <a:rPr lang="tr-TR" i="1" dirty="0" smtClean="0"/>
              <a:t> </a:t>
            </a:r>
            <a:r>
              <a:rPr lang="en-US" dirty="0" smtClean="0"/>
              <a:t>1</a:t>
            </a:r>
            <a:r>
              <a:rPr lang="en-US" i="1" dirty="0" smtClean="0"/>
              <a:t>)–N</a:t>
            </a:r>
            <a:r>
              <a:rPr lang="en-US" dirty="0" smtClean="0"/>
              <a:t> = (10</a:t>
            </a:r>
            <a:r>
              <a:rPr lang="en-US" baseline="30000" dirty="0" smtClean="0"/>
              <a:t>6</a:t>
            </a:r>
            <a:r>
              <a:rPr lang="en-US" dirty="0" smtClean="0"/>
              <a:t>–1)–</a:t>
            </a:r>
            <a:r>
              <a:rPr lang="en-US" i="1" dirty="0" smtClean="0"/>
              <a:t>N</a:t>
            </a:r>
            <a:r>
              <a:rPr lang="en-US" dirty="0" smtClean="0"/>
              <a:t> = 999999–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9’s complement of 546700: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999999–546700 = 453299</a:t>
            </a:r>
          </a:p>
          <a:p>
            <a:r>
              <a:rPr lang="en-US" b="1" dirty="0" smtClean="0"/>
              <a:t>Example for 7-digit </a:t>
            </a:r>
            <a:r>
              <a:rPr lang="en-US" b="1" u="sng" dirty="0" smtClean="0"/>
              <a:t>binary</a:t>
            </a:r>
            <a:r>
              <a:rPr lang="en-US" b="1" dirty="0" smtClean="0"/>
              <a:t> numbers:</a:t>
            </a:r>
          </a:p>
          <a:p>
            <a:pPr lvl="1"/>
            <a:r>
              <a:rPr lang="en-US" dirty="0" smtClean="0"/>
              <a:t>1’s complement is </a:t>
            </a:r>
            <a:r>
              <a:rPr lang="en-US" i="1" dirty="0" smtClean="0"/>
              <a:t>(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tr-TR" i="1" baseline="30000" dirty="0" smtClean="0"/>
              <a:t> </a:t>
            </a:r>
            <a:r>
              <a:rPr lang="en-US" i="1" baseline="30000" dirty="0" smtClean="0"/>
              <a:t> </a:t>
            </a:r>
            <a:r>
              <a:rPr lang="en-US" i="1" dirty="0" smtClean="0"/>
              <a:t>–</a:t>
            </a:r>
            <a:r>
              <a:rPr lang="tr-TR" i="1" dirty="0" smtClean="0"/>
              <a:t> </a:t>
            </a:r>
            <a:r>
              <a:rPr lang="en-US" dirty="0" smtClean="0"/>
              <a:t>1</a:t>
            </a:r>
            <a:r>
              <a:rPr lang="en-US" i="1" dirty="0" smtClean="0"/>
              <a:t>) – N</a:t>
            </a:r>
            <a:r>
              <a:rPr lang="en-US" dirty="0" smtClean="0"/>
              <a:t> = (2</a:t>
            </a:r>
            <a:r>
              <a:rPr lang="en-US" baseline="30000" dirty="0" smtClean="0"/>
              <a:t>7</a:t>
            </a:r>
            <a:r>
              <a:rPr lang="en-US" dirty="0" smtClean="0"/>
              <a:t>–1)–</a:t>
            </a:r>
            <a:r>
              <a:rPr lang="en-US" i="1" dirty="0" smtClean="0"/>
              <a:t>N</a:t>
            </a:r>
            <a:r>
              <a:rPr lang="en-US" dirty="0" smtClean="0"/>
              <a:t> = 1111111–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1’s complement of 1011000: 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1111111–1011000 = 0100111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 smtClean="0"/>
              <a:t>Radix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i="1" dirty="0" err="1" smtClean="0"/>
              <a:t>r</a:t>
            </a:r>
            <a:r>
              <a:rPr lang="en-US" altLang="zh-TW" dirty="0" err="1" smtClean="0"/>
              <a:t>'s</a:t>
            </a:r>
            <a:r>
              <a:rPr lang="en-US" altLang="zh-TW" dirty="0" smtClean="0"/>
              <a:t> complement of 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-digit number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in base r is defined as </a:t>
            </a:r>
            <a:r>
              <a:rPr lang="en-US" altLang="zh-TW" i="1" dirty="0" err="1" smtClean="0"/>
              <a:t>r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for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≠ 0 and as 0 for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= 0.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i="1" dirty="0" err="1" smtClean="0"/>
              <a:t>r</a:t>
            </a:r>
            <a:r>
              <a:rPr lang="en-US" altLang="zh-TW" dirty="0" err="1" smtClean="0"/>
              <a:t>'s</a:t>
            </a:r>
            <a:r>
              <a:rPr lang="en-US" altLang="zh-TW" dirty="0" smtClean="0"/>
              <a:t> complement can also be obtained by adding 1 to the (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itchFamily="18" charset="2"/>
              </a:rPr>
              <a:t></a:t>
            </a:r>
            <a:r>
              <a:rPr lang="en-US" altLang="zh-TW" dirty="0" smtClean="0"/>
              <a:t> 1) 's complement, since </a:t>
            </a:r>
          </a:p>
          <a:p>
            <a:pPr>
              <a:buNone/>
            </a:pPr>
            <a:r>
              <a:rPr lang="en-US" altLang="zh-TW" dirty="0" smtClean="0"/>
              <a:t>			</a:t>
            </a:r>
            <a:r>
              <a:rPr lang="en-US" altLang="zh-TW" i="1" dirty="0" err="1" smtClean="0"/>
              <a:t>r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= [(</a:t>
            </a:r>
            <a:r>
              <a:rPr lang="en-US" altLang="zh-TW" i="1" dirty="0" err="1" smtClean="0"/>
              <a:t>r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itchFamily="18" charset="2"/>
              </a:rPr>
              <a:t></a:t>
            </a:r>
            <a:r>
              <a:rPr lang="en-US" altLang="zh-TW" dirty="0" smtClean="0"/>
              <a:t> 1) –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+ 1.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Decimal Number: 10</a:t>
            </a:r>
            <a:r>
              <a:rPr lang="en-US" altLang="zh-TW" i="1" baseline="30000" dirty="0" smtClean="0"/>
              <a:t>n</a:t>
            </a:r>
            <a:r>
              <a:rPr lang="en-US" altLang="zh-TW" dirty="0" smtClean="0"/>
              <a:t> - 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Example: 10’s complement of 246700 is 753300</a:t>
            </a:r>
          </a:p>
          <a:p>
            <a:pPr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 smtClean="0"/>
              <a:t>Radix Complement (Binary Number)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1’s complement then add 1</a:t>
            </a:r>
          </a:p>
          <a:p>
            <a:pPr>
              <a:buNone/>
            </a:pPr>
            <a:r>
              <a:rPr lang="en-US" dirty="0" smtClean="0"/>
              <a:t>				OR</a:t>
            </a:r>
          </a:p>
          <a:p>
            <a:r>
              <a:rPr lang="en-US" dirty="0" smtClean="0"/>
              <a:t>Toggle all bits to the left of the first ‘1’ from the right</a:t>
            </a:r>
          </a:p>
          <a:p>
            <a:r>
              <a:rPr lang="en-US" b="1" dirty="0" smtClean="0"/>
              <a:t>Example: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1274762" y="5653088"/>
            <a:ext cx="2700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5862" y="5832475"/>
            <a:ext cx="2609850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0 0 0 0</a:t>
            </a:r>
            <a:endParaRPr lang="en-US" sz="2800" b="1" i="0" u="none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2881312" cy="158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</a:t>
            </a: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en-US" sz="2800" b="1" i="0" u="none" dirty="0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0 0 </a:t>
            </a: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1 1 1 1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+                        1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335462" y="3965575"/>
            <a:ext cx="288131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035800" y="5832475"/>
            <a:ext cx="179387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761162" y="583247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494462" y="583247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221412" y="583247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954712" y="583247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694362" y="583247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414962" y="583247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154612" y="583247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 dirty="0">
                <a:solidFill>
                  <a:schemeClr val="accent2"/>
                </a:solidFill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 smtClean="0"/>
              <a:t>Subtraction with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/>
              <a:t>M</a:t>
            </a:r>
            <a:r>
              <a:rPr lang="en-US" dirty="0" smtClean="0"/>
              <a:t> to </a:t>
            </a:r>
            <a:r>
              <a:rPr lang="en-US" i="1" dirty="0" err="1" smtClean="0"/>
              <a:t>r</a:t>
            </a:r>
            <a:r>
              <a:rPr lang="en-US" dirty="0" err="1" smtClean="0"/>
              <a:t>’s</a:t>
            </a:r>
            <a:r>
              <a:rPr lang="en-US" dirty="0" smtClean="0"/>
              <a:t> complement of </a:t>
            </a:r>
            <a:r>
              <a:rPr lang="en-US" i="1" dirty="0" smtClean="0"/>
              <a:t>N</a:t>
            </a:r>
            <a:r>
              <a:rPr lang="en-US" dirty="0" smtClean="0"/>
              <a:t>  </a:t>
            </a:r>
          </a:p>
          <a:p>
            <a:pPr lvl="2"/>
            <a:r>
              <a:rPr lang="en-US" i="1" dirty="0" smtClean="0"/>
              <a:t>Sum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dirty="0" smtClean="0"/>
              <a:t>+(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– 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en-US" i="1" dirty="0" smtClean="0"/>
              <a:t>N</a:t>
            </a:r>
            <a:r>
              <a:rPr lang="en-US" dirty="0" smtClean="0"/>
              <a:t>+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Sum</a:t>
            </a:r>
            <a:r>
              <a:rPr lang="en-US" dirty="0" smtClean="0"/>
              <a:t> will have an end carry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, discard it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&lt;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Sum</a:t>
            </a:r>
            <a:r>
              <a:rPr lang="en-US" dirty="0" smtClean="0"/>
              <a:t> will not have an end carry and</a:t>
            </a:r>
          </a:p>
          <a:p>
            <a:pPr lvl="2"/>
            <a:r>
              <a:rPr lang="en-US" i="1" dirty="0" smtClean="0"/>
              <a:t>Sum </a:t>
            </a:r>
            <a:r>
              <a:rPr lang="en-US" dirty="0" smtClean="0"/>
              <a:t>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– (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en-US" i="1" dirty="0" smtClean="0"/>
              <a:t>M</a:t>
            </a:r>
            <a:r>
              <a:rPr lang="en-US" dirty="0" smtClean="0"/>
              <a:t>) (</a:t>
            </a:r>
            <a:r>
              <a:rPr lang="en-US" i="1" dirty="0" err="1" smtClean="0"/>
              <a:t>r</a:t>
            </a:r>
            <a:r>
              <a:rPr lang="en-US" dirty="0" err="1" smtClean="0"/>
              <a:t>’s</a:t>
            </a:r>
            <a:r>
              <a:rPr lang="en-US" dirty="0" smtClean="0"/>
              <a:t> complement of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So </a:t>
            </a:r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en-US" i="1" dirty="0" smtClean="0"/>
              <a:t>N</a:t>
            </a:r>
            <a:r>
              <a:rPr lang="en-US" dirty="0" smtClean="0"/>
              <a:t> = – (</a:t>
            </a:r>
            <a:r>
              <a:rPr lang="en-US" i="1" dirty="0" err="1" smtClean="0"/>
              <a:t>r</a:t>
            </a:r>
            <a:r>
              <a:rPr lang="en-US" dirty="0" err="1" smtClean="0"/>
              <a:t>’s</a:t>
            </a:r>
            <a:r>
              <a:rPr lang="en-US" dirty="0" smtClean="0"/>
              <a:t> complement of Sum)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9425"/>
            <a:ext cx="8343900" cy="530225"/>
          </a:xfrm>
        </p:spPr>
        <p:txBody>
          <a:bodyPr/>
          <a:lstStyle/>
          <a:p>
            <a:r>
              <a:rPr lang="en-US" dirty="0"/>
              <a:t>65438 - 5623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762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</a:t>
            </a:r>
            <a:r>
              <a:rPr lang="en-US" sz="2400" dirty="0" smtClean="0"/>
              <a:t>65438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10’s complement of 05623        </a:t>
            </a:r>
            <a:r>
              <a:rPr lang="en-US" sz="2400" u="sng" dirty="0"/>
              <a:t>+94377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</a:t>
            </a:r>
            <a:r>
              <a:rPr lang="en-US" sz="2400" dirty="0" smtClean="0"/>
              <a:t>159815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Discard end carry 10</a:t>
            </a:r>
            <a:r>
              <a:rPr lang="en-US" sz="2400" baseline="30000" dirty="0"/>
              <a:t>5</a:t>
            </a:r>
            <a:r>
              <a:rPr lang="en-US" sz="2400" dirty="0"/>
              <a:t>             </a:t>
            </a:r>
            <a:r>
              <a:rPr lang="en-US" sz="2400" dirty="0" smtClean="0"/>
              <a:t> </a:t>
            </a:r>
            <a:r>
              <a:rPr lang="en-US" sz="2400" u="sng" dirty="0" smtClean="0"/>
              <a:t>-</a:t>
            </a:r>
            <a:r>
              <a:rPr lang="en-US" sz="2400" u="sng" dirty="0"/>
              <a:t>100000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Answer                                         </a:t>
            </a:r>
            <a:r>
              <a:rPr lang="en-US" sz="2400" dirty="0" smtClean="0"/>
              <a:t>59815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Subtraction with Complements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</p:spPr>
        <p:txBody>
          <a:bodyPr/>
          <a:lstStyle/>
          <a:p>
            <a:fld id="{46FFBD17-8481-4F79-B329-4C26F3E084C0}" type="slidenum">
              <a:rPr lang="en-US"/>
              <a:pPr/>
              <a:t>38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9425"/>
            <a:ext cx="8343900" cy="530225"/>
          </a:xfrm>
        </p:spPr>
        <p:txBody>
          <a:bodyPr/>
          <a:lstStyle/>
          <a:p>
            <a:r>
              <a:rPr lang="en-US" dirty="0" smtClean="0"/>
              <a:t>5623 - 65438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Subtraction with Complements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762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</a:t>
            </a:r>
            <a:r>
              <a:rPr lang="en-US" sz="2400" dirty="0" smtClean="0"/>
              <a:t>05623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10’s complement of 65438        </a:t>
            </a:r>
            <a:r>
              <a:rPr lang="en-US" sz="2400" u="sng" dirty="0"/>
              <a:t>+34562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                                                     40185</a:t>
            </a:r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114800" y="3505200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423024" y="3178314"/>
            <a:ext cx="2035176" cy="83099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TW" sz="2400" i="0" u="none" dirty="0">
                <a:solidFill>
                  <a:schemeClr val="tx1"/>
                </a:solidFill>
              </a:rPr>
              <a:t>There is no end carry. 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85800" y="4572000"/>
            <a:ext cx="7391400" cy="830997"/>
          </a:xfrm>
          <a:prstGeom prst="rect">
            <a:avLst/>
          </a:prstGeom>
          <a:solidFill>
            <a:srgbClr val="FFFF00">
              <a:alpha val="74117"/>
            </a:srgbClr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TW" sz="2400" i="0" u="none" dirty="0">
                <a:solidFill>
                  <a:schemeClr val="tx1"/>
                </a:solidFill>
              </a:rPr>
              <a:t>Therefore, the answer 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is:</a:t>
            </a:r>
          </a:p>
          <a:p>
            <a:r>
              <a:rPr lang="en-US" altLang="zh-TW" sz="2400" dirty="0" smtClean="0"/>
              <a:t>	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 – (10's complement of 40185) = </a:t>
            </a:r>
            <a:r>
              <a:rPr lang="en-US" altLang="zh-TW" sz="2400" i="0" u="none" dirty="0" smtClean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 59815.</a:t>
            </a:r>
            <a:r>
              <a:rPr lang="en-US" altLang="zh-TW" sz="2400" i="0" u="none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en-US" altLang="zh-TW" sz="2400" i="0" u="none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Binary Systems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</p:spPr>
        <p:txBody>
          <a:bodyPr/>
          <a:lstStyle/>
          <a:p>
            <a:fld id="{46FFBD17-8481-4F79-B329-4C26F3E084C0}" type="slidenum">
              <a:rPr lang="en-US"/>
              <a:pPr/>
              <a:t>39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9425"/>
            <a:ext cx="8343900" cy="530225"/>
          </a:xfrm>
        </p:spPr>
        <p:txBody>
          <a:bodyPr/>
          <a:lstStyle/>
          <a:p>
            <a:r>
              <a:rPr lang="en-US" dirty="0" smtClean="0"/>
              <a:t>10110010 - 10011111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Subtraction with Complements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762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</a:t>
            </a:r>
            <a:r>
              <a:rPr lang="en-US" sz="2400" dirty="0" smtClean="0"/>
              <a:t>	  10110010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2’s complement of 10011111     </a:t>
            </a:r>
            <a:r>
              <a:rPr lang="en-US" sz="2400" dirty="0" smtClean="0"/>
              <a:t>	</a:t>
            </a:r>
            <a:r>
              <a:rPr lang="en-US" sz="2400" u="sng" dirty="0" smtClean="0"/>
              <a:t>+</a:t>
            </a:r>
            <a:r>
              <a:rPr lang="en-US" sz="2400" u="sng" dirty="0"/>
              <a:t>01100001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100010011</a:t>
            </a:r>
          </a:p>
          <a:p>
            <a:r>
              <a:rPr lang="en-US" sz="2400" dirty="0"/>
              <a:t>Discard end carry 2^8               </a:t>
            </a:r>
            <a:r>
              <a:rPr lang="en-US" sz="2400" u="sng" dirty="0" smtClean="0"/>
              <a:t>- 100000000</a:t>
            </a:r>
            <a:endParaRPr lang="en-US" sz="2400" u="sng" dirty="0"/>
          </a:p>
          <a:p>
            <a:r>
              <a:rPr lang="en-US" sz="2400" dirty="0"/>
              <a:t>Answer                                         </a:t>
            </a:r>
            <a:r>
              <a:rPr lang="en-US" sz="2400" dirty="0" smtClean="0"/>
              <a:t>   00010011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a digital system, all signals take on discrete values.</a:t>
            </a:r>
          </a:p>
          <a:p>
            <a:pPr lvl="1"/>
            <a:r>
              <a:rPr lang="en-US" dirty="0" smtClean="0"/>
              <a:t>Also referred as states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Most modern digital systems operate on 2 discrete states</a:t>
            </a:r>
          </a:p>
          <a:p>
            <a:pPr lvl="1"/>
            <a:r>
              <a:rPr lang="en-US" dirty="0" smtClean="0"/>
              <a:t>Binary logic system </a:t>
            </a:r>
          </a:p>
          <a:p>
            <a:pPr lvl="2"/>
            <a:r>
              <a:rPr lang="en-US" dirty="0" smtClean="0"/>
              <a:t>Deals with binary variables and a set of logical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Binary Systems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</p:spPr>
        <p:txBody>
          <a:bodyPr/>
          <a:lstStyle/>
          <a:p>
            <a:fld id="{46FFBD17-8481-4F79-B329-4C26F3E084C0}" type="slidenum">
              <a:rPr lang="en-US"/>
              <a:pPr/>
              <a:t>40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9425"/>
            <a:ext cx="8343900" cy="530225"/>
          </a:xfrm>
        </p:spPr>
        <p:txBody>
          <a:bodyPr/>
          <a:lstStyle/>
          <a:p>
            <a:r>
              <a:rPr lang="en-US" dirty="0" smtClean="0"/>
              <a:t>10011111 -10110010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Subtraction with Complements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7620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</a:t>
            </a:r>
            <a:r>
              <a:rPr lang="en-US" sz="2400" dirty="0" smtClean="0"/>
              <a:t>10011111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2’s complement of 10110010     </a:t>
            </a:r>
            <a:r>
              <a:rPr lang="en-US" sz="2400" u="sng" dirty="0"/>
              <a:t>+01001110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</a:t>
            </a:r>
            <a:r>
              <a:rPr lang="en-US" sz="2400" dirty="0" smtClean="0"/>
              <a:t>11101101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4724400"/>
            <a:ext cx="7696200" cy="83099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</a:rPr>
              <a:t>Therefore</a:t>
            </a:r>
            <a:r>
              <a:rPr lang="en-US" altLang="zh-TW" sz="2400" i="0" u="none" dirty="0">
                <a:solidFill>
                  <a:schemeClr val="tx1"/>
                </a:solidFill>
              </a:rPr>
              <a:t>, the answer is </a:t>
            </a:r>
            <a:endParaRPr lang="en-US" altLang="zh-TW" sz="2400" i="0" u="none" dirty="0" smtClean="0">
              <a:solidFill>
                <a:schemeClr val="tx1"/>
              </a:solidFill>
            </a:endParaRPr>
          </a:p>
          <a:p>
            <a:r>
              <a:rPr lang="en-US" altLang="zh-TW" sz="2400" i="0" u="none" dirty="0" smtClean="0">
                <a:solidFill>
                  <a:schemeClr val="tx1"/>
                </a:solidFill>
              </a:rPr>
              <a:t>Y </a:t>
            </a:r>
            <a:r>
              <a:rPr lang="en-US" altLang="zh-TW" sz="2400" i="0" u="none" dirty="0">
                <a:solidFill>
                  <a:schemeClr val="tx1"/>
                </a:solidFill>
              </a:rPr>
              <a:t>– X =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(2's complement of </a:t>
            </a:r>
            <a:r>
              <a:rPr lang="en-US" sz="2400" dirty="0" smtClean="0"/>
              <a:t>11101101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) </a:t>
            </a:r>
            <a:r>
              <a:rPr lang="en-US" altLang="zh-TW" sz="2400" i="0" u="none" dirty="0">
                <a:solidFill>
                  <a:schemeClr val="tx1"/>
                </a:solidFill>
              </a:rPr>
              <a:t>=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00010011</a:t>
            </a:r>
            <a:r>
              <a:rPr lang="en-US" altLang="zh-TW" sz="2400" i="0" u="none" dirty="0">
                <a:solidFill>
                  <a:schemeClr val="tx1"/>
                </a:solidFill>
              </a:rPr>
              <a:t>.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495800" y="3505200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56424" y="3178314"/>
            <a:ext cx="2035176" cy="83099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TW" sz="2400" i="0" u="none" dirty="0">
                <a:solidFill>
                  <a:schemeClr val="tx1"/>
                </a:solidFill>
              </a:rPr>
              <a:t>There is no end carry.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Subtraction with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Subtraction of unsigned numbers can also be done by means of the (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itchFamily="18" charset="2"/>
              </a:rPr>
              <a:t></a:t>
            </a:r>
            <a:r>
              <a:rPr lang="en-US" altLang="zh-TW" dirty="0" smtClean="0"/>
              <a:t> 1)'s complement. </a:t>
            </a:r>
          </a:p>
          <a:p>
            <a:r>
              <a:rPr lang="en-US" altLang="zh-TW" dirty="0" smtClean="0"/>
              <a:t>Remember that the (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 </a:t>
            </a:r>
            <a:r>
              <a:rPr lang="en-US" altLang="zh-TW" dirty="0" smtClean="0"/>
              <a:t> 1) 's complement is one less then the </a:t>
            </a:r>
            <a:r>
              <a:rPr lang="en-US" altLang="zh-TW" i="1" dirty="0" err="1" smtClean="0">
                <a:sym typeface="Symbol" pitchFamily="18" charset="2"/>
              </a:rPr>
              <a:t>r</a:t>
            </a:r>
            <a:r>
              <a:rPr lang="en-US" altLang="zh-TW" dirty="0" err="1" smtClean="0">
                <a:sym typeface="Symbol" pitchFamily="18" charset="2"/>
              </a:rPr>
              <a:t>'s</a:t>
            </a:r>
            <a:r>
              <a:rPr lang="en-US" altLang="zh-TW" dirty="0" smtClean="0">
                <a:sym typeface="Symbol" pitchFamily="18" charset="2"/>
              </a:rPr>
              <a:t> complement.</a:t>
            </a:r>
          </a:p>
          <a:p>
            <a:r>
              <a:rPr lang="en-US" dirty="0" smtClean="0"/>
              <a:t>10110010 - 10011111</a:t>
            </a:r>
          </a:p>
          <a:p>
            <a:pPr>
              <a:buNone/>
            </a:pPr>
            <a:endParaRPr lang="en-US" altLang="zh-TW" dirty="0" smtClean="0">
              <a:sym typeface="Symbol" pitchFamily="18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2000" y="3482876"/>
            <a:ext cx="762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</a:t>
            </a:r>
            <a:r>
              <a:rPr lang="en-US" sz="2400" dirty="0" smtClean="0"/>
              <a:t>	  10110010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 smtClean="0"/>
              <a:t>1’s </a:t>
            </a:r>
            <a:r>
              <a:rPr lang="en-US" sz="2400" dirty="0"/>
              <a:t>complement of 10011111     </a:t>
            </a:r>
            <a:r>
              <a:rPr lang="en-US" sz="2400" dirty="0" smtClean="0"/>
              <a:t>	</a:t>
            </a:r>
            <a:r>
              <a:rPr lang="en-US" sz="2400" u="sng" dirty="0" smtClean="0"/>
              <a:t>+01100000</a:t>
            </a:r>
            <a:endParaRPr lang="en-US" sz="2400" u="sng" dirty="0"/>
          </a:p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</a:t>
            </a:r>
            <a:r>
              <a:rPr lang="en-US" sz="2400" dirty="0" smtClean="0"/>
              <a:t>100010010</a:t>
            </a:r>
            <a:endParaRPr lang="en-US" sz="2400" dirty="0"/>
          </a:p>
          <a:p>
            <a:r>
              <a:rPr lang="en-US" sz="2400" dirty="0" smtClean="0"/>
              <a:t>End-around carry                       +               1      </a:t>
            </a:r>
          </a:p>
          <a:p>
            <a:r>
              <a:rPr lang="en-US" sz="2400" dirty="0" smtClean="0"/>
              <a:t>Answer                                            00010011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53340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Binary Systems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</p:spPr>
        <p:txBody>
          <a:bodyPr/>
          <a:lstStyle/>
          <a:p>
            <a:fld id="{46FFBD17-8481-4F79-B329-4C26F3E084C0}" type="slidenum">
              <a:rPr lang="en-US"/>
              <a:pPr/>
              <a:t>42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9425"/>
            <a:ext cx="8343900" cy="530225"/>
          </a:xfrm>
        </p:spPr>
        <p:txBody>
          <a:bodyPr/>
          <a:lstStyle/>
          <a:p>
            <a:r>
              <a:rPr lang="en-US" dirty="0" smtClean="0"/>
              <a:t>10011111 -10110010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Subtraction with Complements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7620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</a:t>
            </a:r>
            <a:r>
              <a:rPr lang="en-US" sz="2400" dirty="0" smtClean="0"/>
              <a:t>10011111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 smtClean="0"/>
              <a:t>1’s </a:t>
            </a:r>
            <a:r>
              <a:rPr lang="en-US" sz="2400" dirty="0"/>
              <a:t>complement of 10110010     </a:t>
            </a:r>
            <a:r>
              <a:rPr lang="en-US" sz="2400" u="sng" dirty="0"/>
              <a:t>+</a:t>
            </a:r>
            <a:r>
              <a:rPr lang="en-US" sz="2400" u="sng" dirty="0" smtClean="0"/>
              <a:t>01001101</a:t>
            </a:r>
            <a:endParaRPr lang="en-US" sz="2400" u="sng" dirty="0"/>
          </a:p>
          <a:p>
            <a:pPr>
              <a:spcBef>
                <a:spcPct val="50000"/>
              </a:spcBef>
            </a:pPr>
            <a:r>
              <a:rPr lang="en-US" sz="2400" dirty="0"/>
              <a:t>                                                      </a:t>
            </a:r>
            <a:r>
              <a:rPr lang="en-US" sz="2400" dirty="0" smtClean="0"/>
              <a:t>11101100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4724400"/>
            <a:ext cx="7772400" cy="83099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</a:rPr>
              <a:t>Therefore</a:t>
            </a:r>
            <a:r>
              <a:rPr lang="en-US" altLang="zh-TW" sz="2400" i="0" u="none" dirty="0">
                <a:solidFill>
                  <a:schemeClr val="tx1"/>
                </a:solidFill>
              </a:rPr>
              <a:t>, the answer is </a:t>
            </a:r>
            <a:endParaRPr lang="en-US" altLang="zh-TW" sz="2400" i="0" u="none" dirty="0" smtClean="0">
              <a:solidFill>
                <a:schemeClr val="tx1"/>
              </a:solidFill>
            </a:endParaRPr>
          </a:p>
          <a:p>
            <a:r>
              <a:rPr lang="en-US" altLang="zh-TW" sz="2400" i="0" u="none" dirty="0" smtClean="0">
                <a:solidFill>
                  <a:schemeClr val="tx1"/>
                </a:solidFill>
              </a:rPr>
              <a:t>Y </a:t>
            </a:r>
            <a:r>
              <a:rPr lang="en-US" altLang="zh-TW" sz="2400" i="0" u="none" dirty="0">
                <a:solidFill>
                  <a:schemeClr val="tx1"/>
                </a:solidFill>
              </a:rPr>
              <a:t>– X =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(1's </a:t>
            </a:r>
            <a:r>
              <a:rPr lang="en-US" altLang="zh-TW" sz="2400" i="0" u="none" dirty="0">
                <a:solidFill>
                  <a:schemeClr val="tx1"/>
                </a:solidFill>
              </a:rPr>
              <a:t>complement of </a:t>
            </a:r>
            <a:r>
              <a:rPr lang="en-US" sz="2400" dirty="0" smtClean="0"/>
              <a:t>11101100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) </a:t>
            </a:r>
            <a:r>
              <a:rPr lang="en-US" altLang="zh-TW" sz="2400" i="0" u="none" dirty="0">
                <a:solidFill>
                  <a:schemeClr val="tx1"/>
                </a:solidFill>
              </a:rPr>
              <a:t>= 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400" i="0" u="none" dirty="0">
                <a:solidFill>
                  <a:schemeClr val="tx1"/>
                </a:solidFill>
              </a:rPr>
              <a:t> </a:t>
            </a:r>
            <a:r>
              <a:rPr lang="en-US" altLang="zh-TW" sz="2400" i="0" u="none" dirty="0" smtClean="0">
                <a:solidFill>
                  <a:schemeClr val="tx1"/>
                </a:solidFill>
              </a:rPr>
              <a:t>00010011</a:t>
            </a:r>
            <a:r>
              <a:rPr lang="en-US" altLang="zh-TW" sz="2400" i="0" u="none" dirty="0">
                <a:solidFill>
                  <a:schemeClr val="tx1"/>
                </a:solidFill>
              </a:rPr>
              <a:t>.</a:t>
            </a:r>
            <a:r>
              <a:rPr lang="en-US" altLang="zh-TW" sz="2400" i="0" u="none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495800" y="3505200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56424" y="3178314"/>
            <a:ext cx="2035176" cy="83099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TW" sz="2400" i="0" u="none" dirty="0">
                <a:solidFill>
                  <a:schemeClr val="tx1"/>
                </a:solidFill>
              </a:rPr>
              <a:t>There is no end carry.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Signed Binary Numbers</a:t>
            </a:r>
            <a:endParaRPr lang="zh-TW" altLang="en-US" sz="2000" dirty="0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3525" indent="-263525" eaLnBrk="1" hangingPunct="1"/>
            <a:r>
              <a:rPr lang="en-US" altLang="zh-TW" dirty="0" smtClean="0"/>
              <a:t>To represent negative integers, we need a notation for negative values.</a:t>
            </a:r>
          </a:p>
          <a:p>
            <a:pPr marL="263525" indent="-263525" eaLnBrk="1" hangingPunct="1"/>
            <a:r>
              <a:rPr lang="en-US" altLang="zh-TW" dirty="0" smtClean="0"/>
              <a:t>It is customary to represent the sign with a bit placed in the leftmost position of the number since binary digits.</a:t>
            </a:r>
          </a:p>
          <a:p>
            <a:pPr marL="263525" indent="-263525" eaLnBrk="1" hangingPunct="1"/>
            <a:r>
              <a:rPr lang="en-US" altLang="zh-TW" dirty="0" smtClean="0"/>
              <a:t>The convention is to make the </a:t>
            </a:r>
            <a:r>
              <a:rPr lang="en-US" altLang="zh-TW" dirty="0" smtClean="0">
                <a:solidFill>
                  <a:srgbClr val="00B050"/>
                </a:solidFill>
              </a:rPr>
              <a:t>sign bit 0 for positive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B050"/>
                </a:solidFill>
              </a:rPr>
              <a:t>1 for negative</a:t>
            </a:r>
            <a:r>
              <a:rPr lang="en-US" altLang="zh-TW" dirty="0" smtClean="0"/>
              <a:t>.</a:t>
            </a:r>
          </a:p>
          <a:p>
            <a:pPr marL="263525" indent="-263525" eaLnBrk="1" hangingPunct="1"/>
            <a:r>
              <a:rPr lang="en-US" altLang="zh-TW" dirty="0" smtClean="0"/>
              <a:t>Example:</a:t>
            </a: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1400" dirty="0" smtClean="0">
              <a:sym typeface="Symbol" pitchFamily="18" charset="2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838200" y="4929188"/>
            <a:ext cx="6248400" cy="13192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2590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+ 5     00000101</a:t>
            </a:r>
          </a:p>
          <a:p>
            <a:pPr>
              <a:spcBef>
                <a:spcPct val="50000"/>
              </a:spcBef>
            </a:pPr>
            <a:r>
              <a:rPr lang="en-US" sz="2400" u="sng" dirty="0"/>
              <a:t>+11</a:t>
            </a:r>
            <a:r>
              <a:rPr lang="en-US" sz="2400" dirty="0"/>
              <a:t>    </a:t>
            </a:r>
            <a:r>
              <a:rPr lang="en-US" sz="2400" u="sng" dirty="0"/>
              <a:t>00001011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+16    00010000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819650" y="2011740"/>
            <a:ext cx="2590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- 5      11111011</a:t>
            </a:r>
          </a:p>
          <a:p>
            <a:pPr>
              <a:spcBef>
                <a:spcPct val="50000"/>
              </a:spcBef>
            </a:pPr>
            <a:r>
              <a:rPr lang="en-US" sz="2400" u="sng" dirty="0"/>
              <a:t>+11</a:t>
            </a:r>
            <a:r>
              <a:rPr lang="en-US" sz="2400" dirty="0"/>
              <a:t>    </a:t>
            </a:r>
            <a:r>
              <a:rPr lang="en-US" sz="2400" u="sng" dirty="0"/>
              <a:t>00001011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+6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00000110</a:t>
            </a:r>
          </a:p>
        </p:txBody>
      </p:sp>
      <p:sp>
        <p:nvSpPr>
          <p:cNvPr id="300038" name="Line 6"/>
          <p:cNvSpPr>
            <a:spLocks noChangeShapeType="1"/>
          </p:cNvSpPr>
          <p:nvPr/>
        </p:nvSpPr>
        <p:spPr bwMode="auto">
          <a:xfrm flipV="1">
            <a:off x="5657850" y="1752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5429250" y="132594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Discard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838200" y="4191000"/>
            <a:ext cx="2590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+ 5     00000101</a:t>
            </a:r>
          </a:p>
          <a:p>
            <a:pPr>
              <a:spcBef>
                <a:spcPct val="50000"/>
              </a:spcBef>
            </a:pPr>
            <a:r>
              <a:rPr lang="en-US" sz="2400" u="sng" dirty="0"/>
              <a:t>-11</a:t>
            </a:r>
            <a:r>
              <a:rPr lang="en-US" sz="2400" dirty="0"/>
              <a:t>     </a:t>
            </a:r>
            <a:r>
              <a:rPr lang="en-US" sz="2400" u="sng" dirty="0"/>
              <a:t>11110101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-6       11111010 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4819650" y="4221540"/>
            <a:ext cx="2590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- 5      11111011</a:t>
            </a:r>
          </a:p>
          <a:p>
            <a:pPr>
              <a:spcBef>
                <a:spcPct val="50000"/>
              </a:spcBef>
            </a:pPr>
            <a:r>
              <a:rPr lang="en-US" sz="2400" u="sng" dirty="0"/>
              <a:t>-11</a:t>
            </a:r>
            <a:r>
              <a:rPr lang="en-US" sz="2400" dirty="0"/>
              <a:t>     </a:t>
            </a:r>
            <a:r>
              <a:rPr lang="en-US" sz="2400" u="sng" dirty="0"/>
              <a:t>11110101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-16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11110000 </a:t>
            </a:r>
          </a:p>
        </p:txBody>
      </p:sp>
      <p:sp>
        <p:nvSpPr>
          <p:cNvPr id="300042" name="Line 10"/>
          <p:cNvSpPr>
            <a:spLocks noChangeShapeType="1"/>
          </p:cNvSpPr>
          <p:nvPr/>
        </p:nvSpPr>
        <p:spPr bwMode="auto">
          <a:xfrm>
            <a:off x="5695950" y="574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5695950" y="604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6648450" y="5791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Discard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Signed Binary Numbers</a:t>
            </a:r>
            <a:br>
              <a:rPr lang="en-US" altLang="zh-TW" dirty="0" smtClean="0"/>
            </a:br>
            <a:r>
              <a:rPr lang="en-US" dirty="0" smtClean="0"/>
              <a:t>Arithmetic Addition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Signed Binary Numbers</a:t>
            </a:r>
            <a:br>
              <a:rPr lang="en-US" altLang="zh-TW" dirty="0" smtClean="0"/>
            </a:br>
            <a:r>
              <a:rPr lang="en-US" altLang="zh-TW" dirty="0" smtClean="0"/>
              <a:t>Arithmetic Subtraction</a:t>
            </a:r>
            <a:endParaRPr lang="zh-TW" altLang="en-US" sz="2000" dirty="0" smtClean="0"/>
          </a:p>
        </p:txBody>
      </p:sp>
      <p:sp>
        <p:nvSpPr>
          <p:cNvPr id="102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Symbol" pitchFamily="18" charset="2"/>
              </a:rPr>
              <a:t>In 2’s-complement form:</a:t>
            </a:r>
          </a:p>
          <a:p>
            <a:pPr lvl="1" eaLnBrk="1" hangingPunct="1"/>
            <a:endParaRPr lang="en-US" altLang="zh-TW" dirty="0" smtClean="0">
              <a:sym typeface="Symbol" pitchFamily="18" charset="2"/>
            </a:endParaRPr>
          </a:p>
          <a:p>
            <a:pPr lvl="1" eaLnBrk="1" hangingPunct="1"/>
            <a:endParaRPr lang="en-US" altLang="zh-TW" dirty="0" smtClean="0">
              <a:sym typeface="Symbol" pitchFamily="18" charset="2"/>
            </a:endParaRPr>
          </a:p>
          <a:p>
            <a:pPr lvl="1" eaLnBrk="1" hangingPunct="1"/>
            <a:endParaRPr lang="en-US" altLang="zh-TW" dirty="0" smtClean="0">
              <a:sym typeface="Symbol" pitchFamily="18" charset="2"/>
            </a:endParaRPr>
          </a:p>
          <a:p>
            <a:pPr lvl="1" eaLnBrk="1" hangingPunct="1"/>
            <a:endParaRPr lang="en-US" altLang="zh-TW" dirty="0" smtClean="0">
              <a:sym typeface="Symbol" pitchFamily="18" charset="2"/>
            </a:endParaRP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Example: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158875" y="2208213"/>
            <a:ext cx="7454900" cy="115411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 dirty="0">
                <a:solidFill>
                  <a:schemeClr val="tx1"/>
                </a:solidFill>
              </a:rPr>
              <a:t>Take the 2’s complement of the subtrahend (including the sign bit) and add it to the minuend (including sign bit). </a:t>
            </a:r>
          </a:p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 dirty="0">
                <a:solidFill>
                  <a:schemeClr val="tx1"/>
                </a:solidFill>
              </a:rPr>
              <a:t>A carry out of sign-bit position is discarded.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1168400" y="3868738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89163" y="3546475"/>
          <a:ext cx="3024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9" name="Equation" r:id="rId3" imgW="1688367" imgH="431613" progId="">
                  <p:embed/>
                </p:oleObj>
              </mc:Choice>
              <mc:Fallback>
                <p:oleObj name="Equation" r:id="rId3" imgW="1688367" imgH="43161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546475"/>
                        <a:ext cx="3024187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641350" y="5067300"/>
            <a:ext cx="158908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( 6)  ( 13)</a:t>
            </a:r>
          </a:p>
        </p:txBody>
      </p:sp>
      <p:sp>
        <p:nvSpPr>
          <p:cNvPr id="1032" name="AutoShape 11"/>
          <p:cNvSpPr>
            <a:spLocks noChangeArrowheads="1"/>
          </p:cNvSpPr>
          <p:nvPr/>
        </p:nvSpPr>
        <p:spPr bwMode="auto">
          <a:xfrm>
            <a:off x="2400300" y="5168900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1033" name="Text Box 12"/>
          <p:cNvSpPr txBox="1">
            <a:spLocks noChangeArrowheads="1"/>
          </p:cNvSpPr>
          <p:nvPr/>
        </p:nvSpPr>
        <p:spPr bwMode="auto">
          <a:xfrm>
            <a:off x="3467100" y="5067300"/>
            <a:ext cx="25987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 11110011</a:t>
            </a:r>
            <a:r>
              <a:rPr lang="en-US" altLang="zh-TW" sz="2000" i="0" u="none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3467100" y="5534025"/>
            <a:ext cx="26114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altLang="zh-TW" sz="2000" i="0" u="none">
                <a:solidFill>
                  <a:schemeClr val="tx1"/>
                </a:solidFill>
              </a:rPr>
              <a:t> 00001101)</a:t>
            </a:r>
          </a:p>
        </p:txBody>
      </p:sp>
      <p:sp>
        <p:nvSpPr>
          <p:cNvPr id="1035" name="AutoShape 14"/>
          <p:cNvSpPr>
            <a:spLocks noChangeArrowheads="1"/>
          </p:cNvSpPr>
          <p:nvPr/>
        </p:nvSpPr>
        <p:spPr bwMode="auto">
          <a:xfrm>
            <a:off x="2403475" y="5654675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1036" name="Text Box 15"/>
          <p:cNvSpPr txBox="1">
            <a:spLocks noChangeArrowheads="1"/>
          </p:cNvSpPr>
          <p:nvPr/>
        </p:nvSpPr>
        <p:spPr bwMode="auto">
          <a:xfrm>
            <a:off x="3467100" y="6037263"/>
            <a:ext cx="17716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00000111 (+ 7)</a:t>
            </a:r>
          </a:p>
        </p:txBody>
      </p:sp>
      <p:sp>
        <p:nvSpPr>
          <p:cNvPr id="1037" name="AutoShape 16"/>
          <p:cNvSpPr>
            <a:spLocks noChangeArrowheads="1"/>
          </p:cNvSpPr>
          <p:nvPr/>
        </p:nvSpPr>
        <p:spPr bwMode="auto">
          <a:xfrm>
            <a:off x="2403475" y="6157913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Codes</a:t>
            </a:r>
            <a:endParaRPr lang="zh-TW" altLang="en-US" sz="2000" dirty="0" smtClean="0"/>
          </a:p>
        </p:txBody>
      </p:sp>
      <p:sp>
        <p:nvSpPr>
          <p:cNvPr id="1028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ym typeface="Symbol" pitchFamily="18" charset="2"/>
              </a:rPr>
              <a:t>Generally Two Types:</a:t>
            </a:r>
            <a:endParaRPr lang="en-US" altLang="zh-TW" dirty="0" smtClean="0">
              <a:sym typeface="Symbol" pitchFamily="18" charset="2"/>
            </a:endParaRPr>
          </a:p>
          <a:p>
            <a:pPr lvl="1" eaLnBrk="1" hangingPunct="1"/>
            <a:endParaRPr lang="en-US" altLang="zh-TW" dirty="0" smtClean="0">
              <a:sym typeface="Symbol" pitchFamily="18" charset="2"/>
            </a:endParaRPr>
          </a:p>
          <a:p>
            <a:pPr lvl="1" eaLnBrk="1" hangingPunct="1"/>
            <a:endParaRPr lang="en-US" altLang="zh-TW" dirty="0" smtClean="0">
              <a:sym typeface="Symbol" pitchFamily="18" charset="2"/>
            </a:endParaRPr>
          </a:p>
          <a:p>
            <a:pPr marL="365760" lvl="1" indent="0" eaLnBrk="1" hangingPunct="1">
              <a:buNone/>
            </a:pPr>
            <a:endParaRPr lang="en-US" altLang="zh-TW" dirty="0" smtClean="0">
              <a:sym typeface="Symbol" pitchFamily="18" charset="2"/>
            </a:endParaRPr>
          </a:p>
          <a:p>
            <a:pPr eaLnBrk="1" hangingPunct="1"/>
            <a:r>
              <a:rPr lang="en-US" altLang="zh-TW" dirty="0" smtClean="0"/>
              <a:t>Alphanumeric Codes: ASCII Code (7-bit)</a:t>
            </a: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EBCDIC Code (8-bit)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Numeric Codes: Weighted and Un-Weighted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Weighted Codes: 8-4-2-1, 2-4-2-1, 3-3-2-1,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r>
              <a:rPr lang="en-US" altLang="zh-TW" dirty="0" smtClean="0"/>
              <a:t>Un-Weighted Codes: Excess-3 and Gray Codes (</a:t>
            </a:r>
            <a:r>
              <a:rPr lang="en-US" b="1" dirty="0"/>
              <a:t>reflected binary code</a:t>
            </a:r>
            <a:r>
              <a:rPr lang="en-US" dirty="0"/>
              <a:t> (</a:t>
            </a:r>
            <a:r>
              <a:rPr lang="en-US" b="1" dirty="0"/>
              <a:t>RBC</a:t>
            </a:r>
            <a:r>
              <a:rPr lang="en-US" dirty="0" smtClean="0"/>
              <a:t>))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158875" y="2208213"/>
            <a:ext cx="7454900" cy="800219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 dirty="0" smtClean="0">
                <a:solidFill>
                  <a:schemeClr val="tx1"/>
                </a:solidFill>
              </a:rPr>
              <a:t>Alphanumeric Codes  </a:t>
            </a:r>
            <a:endParaRPr lang="en-US" altLang="zh-TW" sz="2000" i="0" u="none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 dirty="0" smtClean="0">
                <a:solidFill>
                  <a:schemeClr val="tx1"/>
                </a:solidFill>
              </a:rPr>
              <a:t>Numeric Codes</a:t>
            </a:r>
            <a:endParaRPr lang="en-US" altLang="zh-TW" sz="2000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Code: BCD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873752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A number with k decimal digits will require 4k bits in BCD. 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A decimal number in BCD is the same as its equivalent binary number only when the number is between 0 and 9.</a:t>
            </a:r>
          </a:p>
          <a:p>
            <a:pPr>
              <a:buNone/>
            </a:pPr>
            <a:endParaRPr lang="en-US" altLang="zh-TW" dirty="0" smtClean="0">
              <a:sym typeface="Symbol" pitchFamily="18" charset="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lum bright="-12000" contrast="30000"/>
          </a:blip>
          <a:srcRect/>
          <a:stretch>
            <a:fillRect/>
          </a:stretch>
        </p:blipFill>
        <p:spPr bwMode="auto">
          <a:xfrm>
            <a:off x="4724400" y="1480649"/>
            <a:ext cx="3422650" cy="4605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Code: BCD Code</a:t>
            </a:r>
            <a:endParaRPr lang="zh-TW" altLang="en-US" sz="2000" dirty="0" smtClean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 BCD Addition 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  <a:p>
            <a:pPr eaLnBrk="1" hangingPunct="1"/>
            <a:endParaRPr lang="zh-TW" altLang="en-US" dirty="0" smtClean="0"/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09750" y="2803525"/>
            <a:ext cx="5568950" cy="26504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Code: BCD Code</a:t>
            </a:r>
            <a:endParaRPr lang="zh-TW" altLang="en-US" dirty="0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Example:</a:t>
            </a:r>
          </a:p>
          <a:p>
            <a:pPr lvl="1" eaLnBrk="1" hangingPunct="1"/>
            <a:r>
              <a:rPr lang="en-US" altLang="zh-TW" dirty="0" smtClean="0"/>
              <a:t>Consider the addition of 184 + 576 = 760 in BCD: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903945" y="2724149"/>
            <a:ext cx="7178451" cy="297180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represent the two states of binary variable as</a:t>
            </a:r>
          </a:p>
          <a:p>
            <a:pPr lvl="1"/>
            <a:r>
              <a:rPr lang="en-US" dirty="0" smtClean="0"/>
              <a:t>True and false</a:t>
            </a:r>
          </a:p>
          <a:p>
            <a:pPr lvl="1"/>
            <a:r>
              <a:rPr lang="en-US" dirty="0" smtClean="0"/>
              <a:t>1 and 0</a:t>
            </a:r>
          </a:p>
          <a:p>
            <a:pPr lvl="1"/>
            <a:r>
              <a:rPr lang="en-US" dirty="0" smtClean="0"/>
              <a:t> High and 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basic logic operations</a:t>
            </a:r>
          </a:p>
          <a:p>
            <a:pPr lvl="1"/>
            <a:r>
              <a:rPr lang="en-US" dirty="0" smtClean="0"/>
              <a:t>AND: 	</a:t>
            </a:r>
            <a:r>
              <a:rPr lang="en-US" sz="3600" i="1" dirty="0" smtClean="0">
                <a:solidFill>
                  <a:srgbClr val="FF0000"/>
                </a:solidFill>
              </a:rPr>
              <a:t>x</a:t>
            </a:r>
            <a:r>
              <a:rPr lang="pl-PL" sz="3600" dirty="0" smtClean="0"/>
              <a:t>.</a:t>
            </a:r>
            <a:r>
              <a:rPr lang="pl-PL" sz="3600" i="1" dirty="0" smtClean="0">
                <a:solidFill>
                  <a:srgbClr val="FF0000"/>
                </a:solidFill>
              </a:rPr>
              <a:t>y = z or xy = z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OR: 	</a:t>
            </a:r>
            <a:r>
              <a:rPr lang="en-US" sz="3200" i="1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+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y</a:t>
            </a:r>
            <a:r>
              <a:rPr lang="en-US" sz="3200" dirty="0" smtClean="0">
                <a:solidFill>
                  <a:srgbClr val="FF0000"/>
                </a:solidFill>
              </a:rPr>
              <a:t> = </a:t>
            </a:r>
            <a:r>
              <a:rPr lang="en-US" sz="3200" i="1" dirty="0" smtClean="0">
                <a:solidFill>
                  <a:srgbClr val="FF0000"/>
                </a:solidFill>
              </a:rPr>
              <a:t>z</a:t>
            </a:r>
          </a:p>
          <a:p>
            <a:pPr lvl="1"/>
            <a:r>
              <a:rPr lang="en-US" dirty="0" smtClean="0"/>
              <a:t>NOT: 	</a:t>
            </a:r>
            <a:r>
              <a:rPr lang="en-US" sz="3200" i="1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’</a:t>
            </a:r>
            <a:r>
              <a:rPr lang="en-US" sz="3200" dirty="0" smtClean="0">
                <a:solidFill>
                  <a:srgbClr val="FF0000"/>
                </a:solidFill>
              </a:rPr>
              <a:t> = </a:t>
            </a:r>
            <a:r>
              <a:rPr lang="en-US" sz="3200" i="1" dirty="0" smtClean="0">
                <a:solidFill>
                  <a:srgbClr val="FF0000"/>
                </a:solidFill>
              </a:rPr>
              <a:t>z </a:t>
            </a:r>
            <a:r>
              <a:rPr lang="pl-PL" sz="3200" i="1" dirty="0" smtClean="0">
                <a:solidFill>
                  <a:srgbClr val="FF0000"/>
                </a:solidFill>
              </a:rPr>
              <a:t>or x = z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4" name="Line 67"/>
          <p:cNvSpPr>
            <a:spLocks noChangeShapeType="1"/>
          </p:cNvSpPr>
          <p:nvPr/>
        </p:nvSpPr>
        <p:spPr bwMode="auto">
          <a:xfrm>
            <a:off x="3867150" y="56769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Code: BCD Code</a:t>
            </a:r>
            <a:endParaRPr lang="zh-TW" altLang="en-US" dirty="0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Decimal Arithmetic: (+375) + (-240) = +135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1228656" y="2819401"/>
            <a:ext cx="1816169" cy="187483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Codes</a:t>
            </a:r>
            <a:br>
              <a:rPr lang="en-US" altLang="zh-TW" dirty="0" smtClean="0"/>
            </a:br>
            <a:r>
              <a:rPr lang="en-US" altLang="zh-TW" dirty="0" smtClean="0"/>
              <a:t>Other decimal codes</a:t>
            </a:r>
            <a:endParaRPr lang="zh-TW" altLang="en-US" sz="2000" dirty="0" smtClean="0"/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</a:blip>
          <a:srcRect/>
          <a:stretch>
            <a:fillRect/>
          </a:stretch>
        </p:blipFill>
        <p:spPr bwMode="auto">
          <a:xfrm>
            <a:off x="1708150" y="1581150"/>
            <a:ext cx="5335588" cy="4932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Code: Gray Code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2952750" y="1445509"/>
            <a:ext cx="2986088" cy="5061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Codes: ASCII Character Code</a:t>
            </a:r>
            <a:endParaRPr lang="zh-TW" altLang="en-US" dirty="0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American Standard Code for Information Interchange (Refer to Table 1.7)</a:t>
            </a:r>
          </a:p>
          <a:p>
            <a:pPr eaLnBrk="1" hangingPunct="1"/>
            <a:r>
              <a:rPr lang="en-US" altLang="zh-TW" dirty="0" smtClean="0"/>
              <a:t>A popular code used to represent information sent as character-based data.</a:t>
            </a:r>
          </a:p>
          <a:p>
            <a:pPr eaLnBrk="1" hangingPunct="1"/>
            <a:r>
              <a:rPr lang="en-US" altLang="zh-TW" dirty="0" smtClean="0"/>
              <a:t>It uses 7-bits to represent:</a:t>
            </a:r>
          </a:p>
          <a:p>
            <a:pPr lvl="1" eaLnBrk="1" hangingPunct="1"/>
            <a:r>
              <a:rPr lang="en-US" altLang="zh-TW" dirty="0" smtClean="0"/>
              <a:t>94 Graphic printing characters.</a:t>
            </a:r>
          </a:p>
          <a:p>
            <a:pPr lvl="1" eaLnBrk="1" hangingPunct="1"/>
            <a:r>
              <a:rPr lang="en-US" altLang="zh-TW" dirty="0" smtClean="0"/>
              <a:t>34 Non-printing characters.</a:t>
            </a:r>
          </a:p>
          <a:p>
            <a:pPr eaLnBrk="1" hangingPunct="1"/>
            <a:r>
              <a:rPr lang="en-US" altLang="zh-TW" dirty="0" smtClean="0"/>
              <a:t>Some non-printing characters are used for text format (e.g. BS = Backspace, CR = carriage return).</a:t>
            </a:r>
          </a:p>
          <a:p>
            <a:pPr eaLnBrk="1" hangingPunct="1"/>
            <a:r>
              <a:rPr lang="en-US" altLang="zh-TW" dirty="0" smtClean="0"/>
              <a:t>Other non-printing characters are used for record marking and flow control (e.g. STX and ETX start and end text areas).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Codes: ASCII Character Code</a:t>
            </a:r>
            <a:endParaRPr lang="zh-TW" altLang="en-US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031875" y="1597025"/>
            <a:ext cx="6292850" cy="497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Codes: Error-Detecting Code</a:t>
            </a:r>
            <a:endParaRPr lang="zh-TW" altLang="en-US" sz="2000" dirty="0" smtClean="0"/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detect errors in data communication and processing, an </a:t>
            </a:r>
            <a:r>
              <a:rPr lang="en-US" altLang="zh-TW" u="sng" dirty="0" smtClean="0"/>
              <a:t>eighth bit</a:t>
            </a:r>
            <a:r>
              <a:rPr lang="en-US" altLang="zh-TW" dirty="0" smtClean="0"/>
              <a:t> is sometimes added to the ASCII character to indicate its parity. 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33CC"/>
                </a:solidFill>
              </a:rPr>
              <a:t>parity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33CC"/>
                </a:solidFill>
              </a:rPr>
              <a:t>bit</a:t>
            </a:r>
            <a:r>
              <a:rPr lang="en-US" altLang="zh-TW" dirty="0" smtClean="0"/>
              <a:t> is an extra bit included with a message to make the total number of 1's either even or odd.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Consider the following two characters and their even and odd parity: </a:t>
            </a:r>
          </a:p>
          <a:p>
            <a:endParaRPr lang="en-US" altLang="zh-TW" dirty="0" smtClean="0"/>
          </a:p>
          <a:p>
            <a:pPr eaLnBrk="1" hangingPunct="1"/>
            <a:endParaRPr lang="en-US" altLang="zh-TW" i="1" dirty="0" smtClean="0">
              <a:solidFill>
                <a:srgbClr val="FF0000"/>
              </a:solidFill>
            </a:endParaRPr>
          </a:p>
          <a:p>
            <a:pPr lvl="1" eaLnBrk="1" hangingPunct="1"/>
            <a:endParaRPr lang="zh-TW" altLang="en-US" dirty="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774700" y="5161756"/>
            <a:ext cx="7345363" cy="11445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298" name="Picture 3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1227638" y="1478475"/>
            <a:ext cx="62420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7299" name="Text Box 4"/>
          <p:cNvSpPr txBox="1">
            <a:spLocks noChangeArrowheads="1"/>
          </p:cNvSpPr>
          <p:nvPr/>
        </p:nvSpPr>
        <p:spPr bwMode="auto">
          <a:xfrm>
            <a:off x="3046413" y="6319838"/>
            <a:ext cx="2884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pitchFamily="18" charset="-120"/>
                <a:cs typeface="Angsana New" pitchFamily="18" charset="-34"/>
              </a:rPr>
              <a:t>Figure 2.5 Digital logic gates</a:t>
            </a:r>
          </a:p>
        </p:txBody>
      </p:sp>
      <p:sp>
        <p:nvSpPr>
          <p:cNvPr id="567300" name="標題 3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/>
          <a:lstStyle/>
          <a:p>
            <a:r>
              <a:rPr lang="en-US" altLang="zh-TW" dirty="0" smtClean="0">
                <a:ea typeface="新細明體" pitchFamily="18" charset="-120"/>
              </a:rPr>
              <a:t>Logic </a:t>
            </a:r>
            <a:r>
              <a:rPr lang="en-US" altLang="zh-TW" dirty="0">
                <a:ea typeface="新細明體" pitchFamily="18" charset="-120"/>
              </a:rPr>
              <a:t>Gates</a:t>
            </a:r>
            <a:endParaRPr lang="zh-TW" altLang="en-US" sz="2500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22" name="Picture 3"/>
          <p:cNvPicPr>
            <a:picLocks noChangeAspect="1" noChangeArrowheads="1"/>
          </p:cNvPicPr>
          <p:nvPr/>
        </p:nvPicPr>
        <p:blipFill>
          <a:blip r:embed="rId3" cstate="print">
            <a:lum bright="-6000" contrast="20000"/>
          </a:blip>
          <a:srcRect/>
          <a:stretch>
            <a:fillRect/>
          </a:stretch>
        </p:blipFill>
        <p:spPr bwMode="auto">
          <a:xfrm>
            <a:off x="1225296" y="1481328"/>
            <a:ext cx="5951859" cy="486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8323" name="Text Box 4"/>
          <p:cNvSpPr txBox="1">
            <a:spLocks noChangeArrowheads="1"/>
          </p:cNvSpPr>
          <p:nvPr/>
        </p:nvSpPr>
        <p:spPr bwMode="auto">
          <a:xfrm>
            <a:off x="3046413" y="6269038"/>
            <a:ext cx="2884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pitchFamily="18" charset="-120"/>
                <a:cs typeface="Angsana New" pitchFamily="18" charset="-34"/>
              </a:rPr>
              <a:t>Figure 2.5 Digital logic gates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Logic Gates</a:t>
            </a:r>
            <a:endParaRPr kumimoji="0" lang="zh-TW" altLang="en-US" sz="25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/>
          <a:lstStyle/>
          <a:p>
            <a:r>
              <a:rPr lang="en-US" altLang="zh-TW" dirty="0" smtClean="0">
                <a:ea typeface="新細明體" pitchFamily="18" charset="-120"/>
              </a:rPr>
              <a:t>Practice: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Truth table to Boolean Function</a:t>
            </a:r>
            <a:endParaRPr lang="zh-TW" altLang="en-US" sz="2500" dirty="0">
              <a:ea typeface="新細明體" pitchFamily="18" charset="-120"/>
            </a:endParaRPr>
          </a:p>
        </p:txBody>
      </p:sp>
      <p:sp>
        <p:nvSpPr>
          <p:cNvPr id="569347" name="內容版面配置區 2"/>
          <p:cNvSpPr>
            <a:spLocks noGrp="1"/>
          </p:cNvSpPr>
          <p:nvPr>
            <p:ph idx="4294967295"/>
          </p:nvPr>
        </p:nvSpPr>
        <p:spPr>
          <a:xfrm>
            <a:off x="457199" y="1600200"/>
            <a:ext cx="7689273" cy="4873752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en-US" sz="3600" i="1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3600" i="1" dirty="0" smtClean="0"/>
              <a:t>F = xyz + xyz’+ </a:t>
            </a:r>
            <a:r>
              <a:rPr lang="en-US" sz="3600" i="1" dirty="0" err="1" smtClean="0"/>
              <a:t>x'yz</a:t>
            </a:r>
            <a:r>
              <a:rPr lang="en-US" sz="3600" i="1" dirty="0" smtClean="0"/>
              <a:t> + </a:t>
            </a:r>
            <a:r>
              <a:rPr lang="en-US" sz="3600" i="1" dirty="0" err="1" smtClean="0"/>
              <a:t>x'yz</a:t>
            </a:r>
            <a:r>
              <a:rPr lang="en-US" sz="3600" i="1" dirty="0" smtClean="0"/>
              <a:t>’ 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3600" i="1" dirty="0" smtClean="0"/>
              <a:t>   = y		</a:t>
            </a:r>
            <a:endParaRPr lang="en-US" sz="3600" dirty="0" smtClean="0"/>
          </a:p>
          <a:p>
            <a:endParaRPr lang="en-US" sz="27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492250"/>
          <a:ext cx="609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b="0" i="1" dirty="0" smtClean="0"/>
                        <a:t>x</a:t>
                      </a:r>
                      <a:endParaRPr lang="en-AU" sz="28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i="1" dirty="0" smtClean="0"/>
                        <a:t>y</a:t>
                      </a:r>
                      <a:endParaRPr lang="en-AU" sz="28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i="1" dirty="0" smtClean="0"/>
                        <a:t>z</a:t>
                      </a:r>
                      <a:endParaRPr lang="en-AU" sz="28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i="1" dirty="0" smtClean="0"/>
                        <a:t>F</a:t>
                      </a:r>
                      <a:endParaRPr lang="en-AU" sz="28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Chapter 1 (Excluding Section 1.8)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results for all possible input combinations</a:t>
            </a:r>
            <a:endParaRPr lang="en-US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111" y="2952750"/>
            <a:ext cx="6573789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Logic gates are electronic circuits that operate on one or more input signals to produce an output signal.</a:t>
            </a:r>
          </a:p>
          <a:p>
            <a:endParaRPr lang="en-US" dirty="0"/>
          </a:p>
        </p:txBody>
      </p:sp>
      <p:pic>
        <p:nvPicPr>
          <p:cNvPr id="5" name="Picture 2" descr="C:\jobs\Marries\CH01\Tiff\AACFLML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38501"/>
            <a:ext cx="8458200" cy="1798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C:\jobs\Marries\CH01\Tiff\AACFLMK0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2154967"/>
            <a:ext cx="2286000" cy="3560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jobs\Marries\CH01\Tiff\AACFLMN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438400"/>
            <a:ext cx="5484813" cy="156210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696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Logic Gates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3382</TotalTime>
  <Words>2275</Words>
  <Application>Microsoft Office PowerPoint</Application>
  <PresentationFormat>On-screen Show (4:3)</PresentationFormat>
  <Paragraphs>626</Paragraphs>
  <Slides>59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Oriel</vt:lpstr>
      <vt:lpstr>Visio</vt:lpstr>
      <vt:lpstr>Document</vt:lpstr>
      <vt:lpstr>Equation</vt:lpstr>
      <vt:lpstr>CSE 205: Digital Logic Design</vt:lpstr>
      <vt:lpstr>Textbook</vt:lpstr>
      <vt:lpstr>Digital Systems</vt:lpstr>
      <vt:lpstr>Binary Logic</vt:lpstr>
      <vt:lpstr>Binary Logic</vt:lpstr>
      <vt:lpstr>Truth Table</vt:lpstr>
      <vt:lpstr>Logic Gates</vt:lpstr>
      <vt:lpstr>Logic Gates</vt:lpstr>
      <vt:lpstr>PowerPoint Presentation</vt:lpstr>
      <vt:lpstr>Boolean Function</vt:lpstr>
      <vt:lpstr>Gate Implementation of a Function</vt:lpstr>
      <vt:lpstr>Gate Implementation of a Function</vt:lpstr>
      <vt:lpstr>Gate Implementation of a Function</vt:lpstr>
      <vt:lpstr>Boolean Function</vt:lpstr>
      <vt:lpstr>Boolean Function</vt:lpstr>
      <vt:lpstr>Number Systems</vt:lpstr>
      <vt:lpstr>Decimal Number Systems</vt:lpstr>
      <vt:lpstr>Other Number Systems</vt:lpstr>
      <vt:lpstr>Binary Number Systems</vt:lpstr>
      <vt:lpstr>Binary to Decimal: practice</vt:lpstr>
      <vt:lpstr>Octal Number Systems</vt:lpstr>
      <vt:lpstr>Hexadecimal Number Systems</vt:lpstr>
      <vt:lpstr>Decimal (Integer) to Binary</vt:lpstr>
      <vt:lpstr>Decimal to binary: practice</vt:lpstr>
      <vt:lpstr>Decimal (Fraction) to Binary</vt:lpstr>
      <vt:lpstr>Decimal to Octal Conversion</vt:lpstr>
      <vt:lpstr>Binary − Octal Conversion</vt:lpstr>
      <vt:lpstr>Binary − Hexadecimal Conversion</vt:lpstr>
      <vt:lpstr>Octal − Hexadecimal Conversion</vt:lpstr>
      <vt:lpstr>Binary Addition</vt:lpstr>
      <vt:lpstr>Binary Subtraction</vt:lpstr>
      <vt:lpstr>Complements</vt:lpstr>
      <vt:lpstr>Diminished Radix Complement</vt:lpstr>
      <vt:lpstr>Radix Complement</vt:lpstr>
      <vt:lpstr>Radix Complement (Binary Number)</vt:lpstr>
      <vt:lpstr>Subtraction with Complements</vt:lpstr>
      <vt:lpstr>PowerPoint Presentation</vt:lpstr>
      <vt:lpstr>PowerPoint Presentation</vt:lpstr>
      <vt:lpstr>PowerPoint Presentation</vt:lpstr>
      <vt:lpstr>PowerPoint Presentation</vt:lpstr>
      <vt:lpstr>Subtraction with Complements</vt:lpstr>
      <vt:lpstr>PowerPoint Presentation</vt:lpstr>
      <vt:lpstr>Signed Binary Numbers</vt:lpstr>
      <vt:lpstr>Signed Binary Numbers Arithmetic Addition</vt:lpstr>
      <vt:lpstr>Signed Binary Numbers Arithmetic Subtraction</vt:lpstr>
      <vt:lpstr>Binary Codes</vt:lpstr>
      <vt:lpstr>Binary Code: BCD Code</vt:lpstr>
      <vt:lpstr>Binary Code: BCD Code</vt:lpstr>
      <vt:lpstr>Binary Code: BCD Code</vt:lpstr>
      <vt:lpstr>Binary Code: BCD Code</vt:lpstr>
      <vt:lpstr>Binary Codes Other decimal codes</vt:lpstr>
      <vt:lpstr>Binary Code: Gray Code</vt:lpstr>
      <vt:lpstr>Binary Codes: ASCII Character Code</vt:lpstr>
      <vt:lpstr>Binary Codes: ASCII Character Code</vt:lpstr>
      <vt:lpstr>Binary Codes: Error-Detecting Code</vt:lpstr>
      <vt:lpstr>Logic Gates</vt:lpstr>
      <vt:lpstr>PowerPoint Presentation</vt:lpstr>
      <vt:lpstr>Practice:  Truth table to Boolean Function</vt:lpstr>
      <vt:lpstr>Syllabus</vt:lpstr>
    </vt:vector>
  </TitlesOfParts>
  <Company>BUET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437</cp:revision>
  <dcterms:created xsi:type="dcterms:W3CDTF">2012-03-31T05:29:50Z</dcterms:created>
  <dcterms:modified xsi:type="dcterms:W3CDTF">2023-11-24T19:34:00Z</dcterms:modified>
</cp:coreProperties>
</file>