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Introductory Discussion on 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study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Reuse existing, high-quality solutions to commonly recurring problems.</a:t>
            </a:r>
          </a:p>
          <a:p>
            <a:pPr lvl="0"/>
            <a:r>
              <a:rPr lang="en-US" dirty="0"/>
              <a:t>Establish common terminology to improve communications within teams.</a:t>
            </a:r>
          </a:p>
          <a:p>
            <a:pPr lvl="0"/>
            <a:r>
              <a:rPr lang="en-US" dirty="0"/>
              <a:t>Shift the level of thinking to a higher perspective.</a:t>
            </a:r>
          </a:p>
          <a:p>
            <a:pPr lvl="0"/>
            <a:r>
              <a:rPr lang="en-US" dirty="0"/>
              <a:t>Decide whether I have the right design, not just one that works.</a:t>
            </a:r>
          </a:p>
          <a:p>
            <a:pPr lvl="0"/>
            <a:r>
              <a:rPr lang="en-US" dirty="0"/>
              <a:t>Improve individual learning and team learning.</a:t>
            </a:r>
          </a:p>
          <a:p>
            <a:pPr lvl="0"/>
            <a:r>
              <a:rPr lang="en-US" dirty="0"/>
              <a:t>Improve the modifiability of code.</a:t>
            </a:r>
          </a:p>
          <a:p>
            <a:pPr lvl="0"/>
            <a:r>
              <a:rPr lang="en-US" dirty="0"/>
              <a:t>Facilitate adoption of improved design alternatives, even when patterns are not used explicitly.</a:t>
            </a:r>
          </a:p>
          <a:p>
            <a:r>
              <a:rPr lang="en-US" dirty="0"/>
              <a:t>Discover alternatives to large inheritance hierarchies.</a:t>
            </a:r>
          </a:p>
        </p:txBody>
      </p:sp>
    </p:spTree>
    <p:extLst>
      <p:ext uri="{BB962C8B-B14F-4D97-AF65-F5344CB8AC3E}">
        <p14:creationId xmlns:p14="http://schemas.microsoft.com/office/powerpoint/2010/main" val="301834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approach to deal with change request is to write codes in </a:t>
            </a:r>
            <a:r>
              <a:rPr lang="en-US" b="1" dirty="0"/>
              <a:t>modular</a:t>
            </a:r>
            <a:r>
              <a:rPr lang="en-US" dirty="0"/>
              <a:t> way. Modularity definitely helps to make the code more understandable, and understandability makes the code easier to maintain.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modularity does not always help code deal with all of the variation it might encounter. </a:t>
            </a:r>
          </a:p>
        </p:txBody>
      </p:sp>
    </p:spTree>
    <p:extLst>
      <p:ext uri="{BB962C8B-B14F-4D97-AF65-F5344CB8AC3E}">
        <p14:creationId xmlns:p14="http://schemas.microsoft.com/office/powerpoint/2010/main" val="138870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Cohesion</a:t>
            </a:r>
            <a:r>
              <a:rPr lang="en-US" dirty="0" smtClean="0"/>
              <a:t> </a:t>
            </a:r>
            <a:r>
              <a:rPr lang="en-US" dirty="0"/>
              <a:t>refers to how closely the operations in a routine are related. </a:t>
            </a:r>
            <a:endParaRPr lang="en-US" dirty="0" smtClean="0"/>
          </a:p>
          <a:p>
            <a:r>
              <a:rPr lang="en-US" b="1" dirty="0" smtClean="0"/>
              <a:t>Coupling</a:t>
            </a:r>
            <a:r>
              <a:rPr lang="en-US" dirty="0" smtClean="0"/>
              <a:t> </a:t>
            </a:r>
            <a:r>
              <a:rPr lang="en-US" dirty="0"/>
              <a:t>refers to “the strength of a connection between two routines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Coupling </a:t>
            </a:r>
            <a:r>
              <a:rPr lang="en-US" dirty="0"/>
              <a:t>is a complement to cohesion. Cohesion describes how strongly the internal contents of a routine are related to each other. </a:t>
            </a:r>
            <a:endParaRPr lang="en-US" dirty="0" smtClean="0"/>
          </a:p>
          <a:p>
            <a:r>
              <a:rPr lang="en-US" dirty="0" smtClean="0"/>
              <a:t>Coupling </a:t>
            </a:r>
            <a:r>
              <a:rPr lang="en-US" dirty="0"/>
              <a:t>describes how strongly a routine is related to other routines.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is to create routines with internal integrity (strong cohesion) and small, direct, visible, and flexible relations to other routines (loose coupling).</a:t>
            </a:r>
          </a:p>
        </p:txBody>
      </p:sp>
    </p:spTree>
    <p:extLst>
      <p:ext uri="{BB962C8B-B14F-4D97-AF65-F5344CB8AC3E}">
        <p14:creationId xmlns:p14="http://schemas.microsoft.com/office/powerpoint/2010/main" val="8369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software design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standard </a:t>
            </a:r>
            <a:r>
              <a:rPr lang="en-US" dirty="0"/>
              <a:t>solution to a common programming problem</a:t>
            </a:r>
          </a:p>
          <a:p>
            <a:pPr lvl="1"/>
            <a:r>
              <a:rPr lang="en-US" dirty="0"/>
              <a:t>a design or implementation structure that achieves a particular purpose</a:t>
            </a:r>
          </a:p>
          <a:p>
            <a:pPr lvl="1"/>
            <a:r>
              <a:rPr lang="en-US" dirty="0"/>
              <a:t> a high-level programming idiom</a:t>
            </a:r>
          </a:p>
          <a:p>
            <a:pPr lvl="1"/>
            <a:endParaRPr lang="en-US" dirty="0"/>
          </a:p>
          <a:p>
            <a:r>
              <a:rPr lang="en-US" dirty="0"/>
              <a:t>It is a description or </a:t>
            </a:r>
            <a:r>
              <a:rPr lang="en-US" b="1" dirty="0"/>
              <a:t>template</a:t>
            </a:r>
            <a:r>
              <a:rPr lang="en-US" dirty="0"/>
              <a:t> for how to solve a problem that can be used in many different situations</a:t>
            </a:r>
          </a:p>
          <a:p>
            <a:endParaRPr lang="en-US" dirty="0"/>
          </a:p>
          <a:p>
            <a:r>
              <a:rPr lang="en-US" dirty="0"/>
              <a:t>A technique for making code </a:t>
            </a:r>
            <a:r>
              <a:rPr lang="en-US" b="1" dirty="0"/>
              <a:t>more flexible </a:t>
            </a:r>
            <a:r>
              <a:rPr lang="en-US" dirty="0"/>
              <a:t>or </a:t>
            </a:r>
            <a:r>
              <a:rPr lang="en-US" b="1" dirty="0"/>
              <a:t>efficient</a:t>
            </a:r>
          </a:p>
          <a:p>
            <a:pPr lvl="1"/>
            <a:r>
              <a:rPr lang="en-US" dirty="0"/>
              <a:t>reduce coupling among program components</a:t>
            </a:r>
          </a:p>
          <a:p>
            <a:pPr lvl="1"/>
            <a:r>
              <a:rPr lang="en-US" dirty="0"/>
              <a:t>reduce memory overhead</a:t>
            </a:r>
          </a:p>
          <a:p>
            <a:pPr lvl="1"/>
            <a:endParaRPr lang="en-US" dirty="0"/>
          </a:p>
          <a:p>
            <a:r>
              <a:rPr lang="en-US" b="1" dirty="0"/>
              <a:t>Shorthand </a:t>
            </a:r>
            <a:r>
              <a:rPr lang="en-US" dirty="0"/>
              <a:t>for describing program design</a:t>
            </a:r>
          </a:p>
          <a:p>
            <a:pPr lvl="1"/>
            <a:r>
              <a:rPr lang="en-US" dirty="0"/>
              <a:t>a description of connections among program components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4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of Four</a:t>
            </a:r>
          </a:p>
        </p:txBody>
      </p:sp>
      <p:pic>
        <p:nvPicPr>
          <p:cNvPr id="2050" name="Picture 2" descr="http://ecx.images-amazon.com/images/I/81gtKoapHF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3922825" cy="493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2133600"/>
            <a:ext cx="38861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23 design patterns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Three categories: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Creational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Structural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12814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3867150" cy="49604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objects are instantiated</a:t>
            </a:r>
          </a:p>
          <a:p>
            <a:pPr lvl="1"/>
            <a:endParaRPr lang="en-US" dirty="0"/>
          </a:p>
          <a:p>
            <a:r>
              <a:rPr lang="en-US" dirty="0" smtClean="0"/>
              <a:t>Five </a:t>
            </a:r>
            <a:r>
              <a:rPr lang="en-US" dirty="0"/>
              <a:t>creational patterns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Factory method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Abstract factory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Builder</a:t>
            </a:r>
          </a:p>
          <a:p>
            <a:pPr lvl="1"/>
            <a:r>
              <a:rPr lang="en-US" dirty="0"/>
              <a:t>Prototype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9843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3867150" cy="49604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objects / classes can be combined</a:t>
            </a:r>
          </a:p>
          <a:p>
            <a:endParaRPr lang="en-US" dirty="0"/>
          </a:p>
          <a:p>
            <a:r>
              <a:rPr lang="en-US" dirty="0" smtClean="0"/>
              <a:t>Seven </a:t>
            </a:r>
            <a:r>
              <a:rPr lang="en-US" dirty="0"/>
              <a:t>structural patterns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Adapter</a:t>
            </a:r>
          </a:p>
          <a:p>
            <a:pPr lvl="1"/>
            <a:r>
              <a:rPr lang="en-US" dirty="0"/>
              <a:t>Bridge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Composite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Decorator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Façade</a:t>
            </a:r>
          </a:p>
          <a:p>
            <a:pPr lvl="1"/>
            <a:r>
              <a:rPr lang="en-US" dirty="0"/>
              <a:t>Flyweight</a:t>
            </a:r>
          </a:p>
          <a:p>
            <a:pPr lvl="1"/>
            <a:r>
              <a:rPr lang="en-US" dirty="0"/>
              <a:t>Proxy</a:t>
            </a:r>
          </a:p>
        </p:txBody>
      </p:sp>
      <p:pic>
        <p:nvPicPr>
          <p:cNvPr id="5122" name="Picture 2" descr="http://www.hbtautoparts.com/wp-content/uploads/2015/06/pa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4177698" cy="335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5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6479"/>
            <a:ext cx="3790950" cy="49604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object communicate</a:t>
            </a:r>
          </a:p>
          <a:p>
            <a:endParaRPr lang="en-US" dirty="0"/>
          </a:p>
          <a:p>
            <a:r>
              <a:rPr lang="en-US" dirty="0" smtClean="0"/>
              <a:t>11 </a:t>
            </a:r>
            <a:r>
              <a:rPr lang="en-US" dirty="0"/>
              <a:t>behavioral patterns</a:t>
            </a:r>
          </a:p>
          <a:p>
            <a:pPr lvl="1"/>
            <a:r>
              <a:rPr lang="en-US" dirty="0"/>
              <a:t>Interpreter</a:t>
            </a:r>
          </a:p>
          <a:p>
            <a:pPr lvl="1"/>
            <a:r>
              <a:rPr lang="en-US" dirty="0"/>
              <a:t>Template Method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Chain of Responsibility</a:t>
            </a:r>
          </a:p>
          <a:p>
            <a:pPr lvl="1"/>
            <a:r>
              <a:rPr lang="en-US" dirty="0"/>
              <a:t>Command</a:t>
            </a:r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Mediator</a:t>
            </a:r>
          </a:p>
          <a:p>
            <a:pPr lvl="1"/>
            <a:r>
              <a:rPr lang="en-US" dirty="0"/>
              <a:t>Memento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Observer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Strategy</a:t>
            </a:r>
          </a:p>
          <a:p>
            <a:pPr lvl="1"/>
            <a:r>
              <a:rPr lang="en-US" dirty="0"/>
              <a:t>Visitor</a:t>
            </a:r>
          </a:p>
        </p:txBody>
      </p:sp>
      <p:pic>
        <p:nvPicPr>
          <p:cNvPr id="6146" name="Picture 2" descr="http://www.muratec.net/network/solutions/img/vehicle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99487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07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Essential Elements of a Design Pattern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632101"/>
              </p:ext>
            </p:extLst>
          </p:nvPr>
        </p:nvGraphicFramePr>
        <p:xfrm>
          <a:off x="628650" y="1216023"/>
          <a:ext cx="7372350" cy="451580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41377">
                <a:tc>
                  <a:txBody>
                    <a:bodyPr/>
                    <a:lstStyle/>
                    <a:p>
                      <a:r>
                        <a:rPr lang="en-US" sz="2400" b="0" dirty="0"/>
                        <a:t>Intent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Design goals of a pattern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1894">
                <a:tc>
                  <a:txBody>
                    <a:bodyPr/>
                    <a:lstStyle/>
                    <a:p>
                      <a:r>
                        <a:rPr lang="en-US" sz="2400" b="0" dirty="0"/>
                        <a:t>Problem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Describes when to apply the pattern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Explains the problem and its context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1894">
                <a:tc>
                  <a:txBody>
                    <a:bodyPr/>
                    <a:lstStyle/>
                    <a:p>
                      <a:r>
                        <a:rPr lang="en-US" sz="2400" b="0" dirty="0"/>
                        <a:t>Solution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Elements</a:t>
                      </a:r>
                      <a:r>
                        <a:rPr lang="en-US" sz="2000" baseline="0" dirty="0"/>
                        <a:t> that make up the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/>
                        <a:t>Relationships and collaborations among the elements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1894">
                <a:tc>
                  <a:txBody>
                    <a:bodyPr/>
                    <a:lstStyle/>
                    <a:p>
                      <a:r>
                        <a:rPr lang="en-US" sz="2400" b="0" dirty="0"/>
                        <a:t>Consequences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Benefits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Trade-offs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1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</a:t>
            </a:r>
            <a:r>
              <a:rPr lang="en-US" dirty="0"/>
              <a:t>always change. Requirements change for a very simple set of reasons:</a:t>
            </a:r>
          </a:p>
          <a:p>
            <a:pPr marL="800100" lvl="2" indent="0">
              <a:buNone/>
            </a:pPr>
            <a:r>
              <a:rPr lang="en-US" dirty="0" smtClean="0"/>
              <a:t>• The </a:t>
            </a:r>
            <a:r>
              <a:rPr lang="en-US" dirty="0"/>
              <a:t>users’ view of their needs change as a result of their discussions with developers and from seeing new possibilities for the software.</a:t>
            </a:r>
          </a:p>
          <a:p>
            <a:pPr marL="800100" lvl="2" indent="0">
              <a:buNone/>
            </a:pPr>
            <a:r>
              <a:rPr lang="en-US" dirty="0"/>
              <a:t>• The developers’ view of the users’ problem domain changes as they develop software to automate it and thus become more familiar with it.</a:t>
            </a:r>
          </a:p>
          <a:p>
            <a:pPr marL="800100" lvl="2" indent="0">
              <a:buNone/>
            </a:pPr>
            <a:r>
              <a:rPr lang="en-US" dirty="0"/>
              <a:t>• The environment in which the software is being developed changes. </a:t>
            </a:r>
          </a:p>
        </p:txBody>
      </p:sp>
    </p:spTree>
    <p:extLst>
      <p:ext uri="{BB962C8B-B14F-4D97-AF65-F5344CB8AC3E}">
        <p14:creationId xmlns:p14="http://schemas.microsoft.com/office/powerpoint/2010/main" val="285451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complaining about changing requirements, we should change the development process so that we can address change more effectively. </a:t>
            </a:r>
          </a:p>
          <a:p>
            <a:r>
              <a:rPr lang="en-US" dirty="0"/>
              <a:t>The design of software should be able to accommodate many possible changes. </a:t>
            </a:r>
          </a:p>
          <a:p>
            <a:r>
              <a:rPr lang="en-US" dirty="0"/>
              <a:t>Design patterns help to write codes that can accommodate changes easily.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1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552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Introductory Discussion on Design Pattern</vt:lpstr>
      <vt:lpstr>What is a software design pattern?</vt:lpstr>
      <vt:lpstr>Gang of Four</vt:lpstr>
      <vt:lpstr>Creational Patterns</vt:lpstr>
      <vt:lpstr>Structural Patterns</vt:lpstr>
      <vt:lpstr>Behavioral Patterns</vt:lpstr>
      <vt:lpstr>Essential Elements of a Design Pattern</vt:lpstr>
      <vt:lpstr>Why needed</vt:lpstr>
      <vt:lpstr>Why needed</vt:lpstr>
      <vt:lpstr>Reasons to study Design Pattern</vt:lpstr>
      <vt:lpstr>Modularity</vt:lpstr>
      <vt:lpstr>Other Approaches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Discussion on Design Pattern</dc:title>
  <dc:creator>USER</dc:creator>
  <cp:lastModifiedBy>Windows User</cp:lastModifiedBy>
  <cp:revision>2</cp:revision>
  <dcterms:created xsi:type="dcterms:W3CDTF">2006-08-16T00:00:00Z</dcterms:created>
  <dcterms:modified xsi:type="dcterms:W3CDTF">2021-02-27T04:28:33Z</dcterms:modified>
</cp:coreProperties>
</file>