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jc3EUBkdmjJSXML/wHKloj/nU0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6DE099-1B18-4A5B-85EC-1C9ECC362F5A}">
  <a:tblStyle styleId="{F26DE099-1B18-4A5B-85EC-1C9ECC362F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B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BF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  <a:defRPr b="1">
                <a:solidFill>
                  <a:srgbClr val="0033CC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ꟷ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7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7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8" name="Google Shape;78;p7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9" name="Google Shape;79;p7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7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6" name="Google Shape;86;p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7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0"/>
          <p:cNvSpPr txBox="1"/>
          <p:nvPr/>
        </p:nvSpPr>
        <p:spPr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0"/>
          <p:cNvSpPr txBox="1"/>
          <p:nvPr/>
        </p:nvSpPr>
        <p:spPr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Relationship Id="rId5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State</a:t>
            </a:r>
            <a:endParaRPr/>
          </a:p>
        </p:txBody>
      </p:sp>
      <p:graphicFrame>
        <p:nvGraphicFramePr>
          <p:cNvPr id="106" name="Google Shape;106;p1"/>
          <p:cNvGraphicFramePr/>
          <p:nvPr/>
        </p:nvGraphicFramePr>
        <p:xfrm>
          <a:off x="62865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{F26DE099-1B18-4A5B-85EC-1C9ECC362F5A}</a:tableStyleId>
              </a:tblPr>
              <a:tblGrid>
                <a:gridCol w="2281325"/>
                <a:gridCol w="5395825"/>
              </a:tblGrid>
              <a:tr h="161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Intent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 an object to alter its behavior when its internal state changes. The object will appear to change its class.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4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Problem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monolithic object's behavior is a function of its state, and it must change its behavior at run-time depending on that state.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04799"/>
            <a:ext cx="3810000" cy="62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Consequences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Localizes the state specific behavior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Makes state transitions explicit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Motivation: Strategy</a:t>
            </a:r>
            <a:endParaRPr/>
          </a:p>
        </p:txBody>
      </p:sp>
      <p:pic>
        <p:nvPicPr>
          <p:cNvPr descr="http://www.informit.com/content/images/exc01_9780133799118/elementLinks/th05fig06.jpg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0200"/>
            <a:ext cx="1765808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/>
        </p:nvSpPr>
        <p:spPr>
          <a:xfrm>
            <a:off x="5334000" y="1384518"/>
            <a:ext cx="1875835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Quick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Radix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Heap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Bucket sort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b="0" i="0" sz="2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Strategy</a:t>
            </a:r>
            <a:endParaRPr/>
          </a:p>
        </p:txBody>
      </p:sp>
      <p:graphicFrame>
        <p:nvGraphicFramePr>
          <p:cNvPr id="177" name="Google Shape;177;p13"/>
          <p:cNvGraphicFramePr/>
          <p:nvPr/>
        </p:nvGraphicFramePr>
        <p:xfrm>
          <a:off x="62865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{F26DE099-1B18-4A5B-85EC-1C9ECC362F5A}</a:tableStyleId>
              </a:tblPr>
              <a:tblGrid>
                <a:gridCol w="2281325"/>
                <a:gridCol w="5395825"/>
              </a:tblGrid>
              <a:tr h="161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Intent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 family of algorithms, encapsulate each one, and make them interchangeable. Strategy lets the algorithm vary independently from the clients that use it.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4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Problem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Capture the abstraction in an interface, bury implementation details in derived classes.</a:t>
                      </a:r>
                      <a:endParaRPr/>
                    </a:p>
                    <a:p>
                      <a:pPr indent="-158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descr="Strategy scheme"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066800"/>
            <a:ext cx="6972300" cy="464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04800"/>
            <a:ext cx="7159625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924425"/>
            <a:ext cx="6338697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8600"/>
            <a:ext cx="5333999" cy="629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515112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47" y="3124200"/>
            <a:ext cx="8211553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" y="785813"/>
            <a:ext cx="887730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737"/>
            <a:ext cx="4991100" cy="64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4223" y="0"/>
            <a:ext cx="52292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5775" y="3207897"/>
            <a:ext cx="49244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descr="http://www.php5dp.com/wp-content/uploads/2013/08/state1.png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52600"/>
            <a:ext cx="6705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64296"/>
            <a:ext cx="6616700" cy="646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Consequences</a:t>
            </a:r>
            <a:endParaRPr/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Families of related algorithms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Eliminate conditional statements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Client must be aware of different strategies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Motivation: Observer</a:t>
            </a:r>
            <a:endParaRPr/>
          </a:p>
        </p:txBody>
      </p:sp>
      <p:pic>
        <p:nvPicPr>
          <p:cNvPr descr="http://www.codeproject.com/KB/ajax/AJAX_MVC/MVC.png" id="229" name="Google Shape;229;p22"/>
          <p:cNvPicPr preferRelativeResize="0"/>
          <p:nvPr/>
        </p:nvPicPr>
        <p:blipFill rotWithShape="1">
          <a:blip r:embed="rId3">
            <a:alphaModFix/>
          </a:blip>
          <a:srcRect b="1755" l="806" r="2037" t="0"/>
          <a:stretch/>
        </p:blipFill>
        <p:spPr>
          <a:xfrm>
            <a:off x="1523999" y="1219200"/>
            <a:ext cx="601980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Observer</a:t>
            </a:r>
            <a:endParaRPr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62865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{F26DE099-1B18-4A5B-85EC-1C9ECC362F5A}</a:tableStyleId>
              </a:tblPr>
              <a:tblGrid>
                <a:gridCol w="2281325"/>
                <a:gridCol w="5395825"/>
              </a:tblGrid>
              <a:tr h="161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Intent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 one-to-many dependency between objects so that when one object changes state, all its dependents are notified and updated automatically.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42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Problem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Encapsulate the core (or common or engine) components in a Subject abstraction, and the variable (or optional or user interface) components in an Observer hierarchy.</a:t>
                      </a:r>
                      <a:endParaRPr sz="20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descr="http://www.bogotobogo.com/DesignPatterns/images/observer/observer_pattern.gif"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34353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457200"/>
            <a:ext cx="861215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"/>
            <a:ext cx="5334000" cy="500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0"/>
            <a:ext cx="339212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1775" y="4495800"/>
            <a:ext cx="62960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8398" y="1371600"/>
            <a:ext cx="4979402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Consequences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628650" y="1216479"/>
            <a:ext cx="7886700" cy="4960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Decoupling subject and observer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Support broadcast communication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Many observers, many subjects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78881"/>
            <a:ext cx="8158637" cy="474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44987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http://programminglarge.com/wp-content/uploads/2012/04/image068.png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7886700" cy="43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038" y="919072"/>
            <a:ext cx="5884962" cy="578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1" y="168026"/>
            <a:ext cx="3200399" cy="75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8" y="185738"/>
            <a:ext cx="6829425" cy="6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628650" y="112033"/>
            <a:ext cx="7886700" cy="85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300"/>
              <a:buFont typeface="Arial Rounded"/>
              <a:buNone/>
            </a:pPr>
            <a:r>
              <a:rPr lang="en-US"/>
              <a:t>Chain of Responsibility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1295400"/>
            <a:ext cx="839334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266"/>
            <a:ext cx="6400800" cy="643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8" y="461963"/>
            <a:ext cx="9077325" cy="59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425" y="711200"/>
            <a:ext cx="7334350" cy="5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3" y="471488"/>
            <a:ext cx="848677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261938"/>
            <a:ext cx="5267325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04800"/>
            <a:ext cx="4171950" cy="632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90500"/>
            <a:ext cx="83058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"/>
            <a:ext cx="7120845" cy="491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2811" y="5314950"/>
            <a:ext cx="5756189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74" y="990600"/>
            <a:ext cx="7200801" cy="55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2971800" y="152400"/>
            <a:ext cx="5486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Mediator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557213"/>
            <a:ext cx="7810500" cy="5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37433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3" y="1371600"/>
            <a:ext cx="40671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399" y="2046288"/>
            <a:ext cx="5943601" cy="464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688" y="928688"/>
            <a:ext cx="65246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800100"/>
            <a:ext cx="8458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5175"/>
            <a:ext cx="90678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66261"/>
            <a:ext cx="6246298" cy="656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41624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787" y="103762"/>
            <a:ext cx="3201413" cy="668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199"/>
            <a:ext cx="3124200" cy="643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990600"/>
            <a:ext cx="4591050" cy="5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041" y="152399"/>
            <a:ext cx="6288159" cy="297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99" y="3600450"/>
            <a:ext cx="619498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399"/>
            <a:ext cx="3429000" cy="320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495" y="3429000"/>
            <a:ext cx="528510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928688"/>
            <a:ext cx="729615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6619875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703634"/>
            <a:ext cx="5105400" cy="583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04800"/>
            <a:ext cx="3810000" cy="563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62690"/>
            <a:ext cx="2724150" cy="55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cture2-Lifecyc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2008-06-28T20:57:21Z</dcterms:created>
  <dc:creator>Amiangshu Bosu; Marty Stepp</dc:creator>
</cp:coreProperties>
</file>