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 Medium"/>
      <p:regular r:id="rId19"/>
      <p:bold r:id="rId20"/>
      <p:italic r:id="rId21"/>
      <p:boldItalic r:id="rId22"/>
    </p:embeddedFont>
    <p:embeddedFont>
      <p:font typeface="Cinzel ExtraBold"/>
      <p:bold r:id="rId23"/>
    </p:embeddedFont>
    <p:embeddedFont>
      <p:font typeface="Lora SemiBold"/>
      <p:regular r:id="rId24"/>
      <p:bold r:id="rId25"/>
      <p:italic r:id="rId26"/>
      <p:boldItalic r:id="rId27"/>
    </p:embeddedFont>
    <p:embeddedFont>
      <p:font typeface="Cinzel SemiBold"/>
      <p:regular r:id="rId28"/>
      <p:bold r:id="rId29"/>
    </p:embeddedFont>
    <p:embeddedFont>
      <p:font typeface="Lora"/>
      <p:regular r:id="rId30"/>
      <p:bold r:id="rId31"/>
      <p:italic r:id="rId32"/>
      <p:boldItalic r:id="rId33"/>
    </p:embeddedFont>
    <p:embeddedFont>
      <p:font typeface="Cinzel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Medium-bold.fntdata"/><Relationship Id="rId22" Type="http://schemas.openxmlformats.org/officeDocument/2006/relationships/font" Target="fonts/LoraMedium-boldItalic.fntdata"/><Relationship Id="rId21" Type="http://schemas.openxmlformats.org/officeDocument/2006/relationships/font" Target="fonts/LoraMedium-italic.fntdata"/><Relationship Id="rId24" Type="http://schemas.openxmlformats.org/officeDocument/2006/relationships/font" Target="fonts/LoraSemiBold-regular.fntdata"/><Relationship Id="rId23" Type="http://schemas.openxmlformats.org/officeDocument/2006/relationships/font" Target="fonts/Cinzel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SemiBold-italic.fntdata"/><Relationship Id="rId25" Type="http://schemas.openxmlformats.org/officeDocument/2006/relationships/font" Target="fonts/LoraSemiBold-bold.fntdata"/><Relationship Id="rId28" Type="http://schemas.openxmlformats.org/officeDocument/2006/relationships/font" Target="fonts/CinzelSemiBold-regular.fntdata"/><Relationship Id="rId27" Type="http://schemas.openxmlformats.org/officeDocument/2006/relationships/font" Target="fonts/Lor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inzel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6.xml"/><Relationship Id="rId33" Type="http://schemas.openxmlformats.org/officeDocument/2006/relationships/font" Target="fonts/Lora-boldItalic.fntdata"/><Relationship Id="rId10" Type="http://schemas.openxmlformats.org/officeDocument/2006/relationships/slide" Target="slides/slide5.xml"/><Relationship Id="rId32" Type="http://schemas.openxmlformats.org/officeDocument/2006/relationships/font" Target="fonts/Lora-italic.fntdata"/><Relationship Id="rId13" Type="http://schemas.openxmlformats.org/officeDocument/2006/relationships/slide" Target="slides/slide8.xml"/><Relationship Id="rId35" Type="http://schemas.openxmlformats.org/officeDocument/2006/relationships/font" Target="fonts/Cinzel-bold.fntdata"/><Relationship Id="rId12" Type="http://schemas.openxmlformats.org/officeDocument/2006/relationships/slide" Target="slides/slide7.xml"/><Relationship Id="rId34" Type="http://schemas.openxmlformats.org/officeDocument/2006/relationships/font" Target="fonts/Cinzel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b0326c0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6b0326c0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6b0326c0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6b0326c0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6b0326c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6b0326c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6b0326c0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6b0326c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6b0326c0f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6b0326c0f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16b0326c0f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6b0326c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6b0326c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6b0326c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6b0326c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6b0326c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6b0326c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6b0326c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6b0326c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b0326c0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6b0326c0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6b0326c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6b0326c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b0326c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b0326c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Cinzel"/>
                <a:ea typeface="Cinzel"/>
                <a:cs typeface="Cinzel"/>
                <a:sym typeface="Cinzel"/>
              </a:rPr>
              <a:t>Clean Coding Practices</a:t>
            </a:r>
            <a:endParaRPr b="1" sz="440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06975"/>
            <a:ext cx="8520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Prepared by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 SemiBold"/>
                <a:ea typeface="Lora SemiBold"/>
                <a:cs typeface="Lora SemiBold"/>
                <a:sym typeface="Lora SemiBold"/>
              </a:rPr>
              <a:t>Ishrat Jahan</a:t>
            </a:r>
            <a:endParaRPr sz="24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4650" y="54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CSE - 214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198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6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  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Conciseness vs Clarity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63" y="1556025"/>
            <a:ext cx="42767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88" y="2799913"/>
            <a:ext cx="3343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198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7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  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Reusability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8.   Single Source of Truth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Avoid hard-coding numbers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Ensure that constants or or config is stored </a:t>
            </a: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only one place in the codebase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198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9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  Documentation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10.   Refactoring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	Already covered!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03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ExtraBold"/>
                <a:ea typeface="Cinzel ExtraBold"/>
                <a:cs typeface="Cinzel ExtraBold"/>
                <a:sym typeface="Cinzel ExtraBold"/>
              </a:rPr>
              <a:t>Happy Coding!</a:t>
            </a:r>
            <a:endParaRPr>
              <a:latin typeface="Cinzel ExtraBold"/>
              <a:ea typeface="Cinzel ExtraBold"/>
              <a:cs typeface="Cinzel ExtraBold"/>
              <a:sym typeface="Cinzel ExtraBold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668500"/>
            <a:ext cx="2282525" cy="2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43000" y="213002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Any fool can write code that a computer can understand.</a:t>
            </a:r>
            <a:endParaRPr b="1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Good programmers write code that humans can understand.</a:t>
            </a:r>
            <a:endParaRPr b="1" i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What is/</a:t>
            </a: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Why Clean Code?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1984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Readabilit</a:t>
            </a: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y</a:t>
            </a: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 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Maintainability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Collaboration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Bug Reduction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Efficiency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63650" y="74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Key Factors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45600" y="1620075"/>
            <a:ext cx="81984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Effectiveness</a:t>
            </a: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 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Efficiency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Simplicity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1984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"/>
              <a:buAutoNum type="arabicPeriod"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Format and Syntax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Keep it consistent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Follow the standards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Take care of 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indentations, spaces, and 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     cases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675" y="1266888"/>
            <a:ext cx="3417625" cy="27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1984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2.   Naming Conventions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Use 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meaningful, self-explanatory</a:t>
            </a: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 names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411138"/>
            <a:ext cx="27051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38" y="2354400"/>
            <a:ext cx="3990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198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3.   Comments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Comments are usually created when the author realizes that his or her code isn’t intuitive or obvious. 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such cases, comments are like a deodorant masking the smell of fishy code. 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             The best comment is a good name for a method or class</a:t>
            </a:r>
            <a:endParaRPr b="1" i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45720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useful: </a:t>
            </a:r>
            <a:endParaRPr sz="205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 explain </a:t>
            </a:r>
            <a:r>
              <a:rPr b="1" lang="en" sz="20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" sz="20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5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When explaining complex algorithms</a:t>
            </a:r>
            <a:endParaRPr sz="1051"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536900"/>
            <a:ext cx="8198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4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  SRP (Single Responsibility Principle) 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A function should do one thing and do it well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Keep functions and methods concise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Best Practices and Principles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198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5</a:t>
            </a:r>
            <a:r>
              <a:rPr b="1" lang="en">
                <a:solidFill>
                  <a:srgbClr val="171717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  DRY (Do not Repeat Yourself) </a:t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A function should do one thing and do it well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Lora Medium"/>
              <a:buChar char="-"/>
            </a:pP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Keep functions and methods concise</a:t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38" y="2851888"/>
            <a:ext cx="48101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