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4abe26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54abe2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854abe261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  <a:defRPr b="1">
                <a:solidFill>
                  <a:srgbClr val="0033CC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ꟷ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body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body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 rot="5400000">
            <a:off x="2046380" y="-294028"/>
            <a:ext cx="506163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 rot="5400000">
            <a:off x="4623594" y="2280443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What is a UML class diagram?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UML class diagram is a picture of the classes in an OO system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their fields and methods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connections between the classes that interact or inherit from each other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 represented in a UML class diagram: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details of how the classes interact with each other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algorithmic details; how a particular behavior is implemented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Association multiplicities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354184" y="1190626"/>
            <a:ext cx="4330572" cy="1302812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car has exactly one engine</a:t>
            </a:r>
            <a:endParaRPr sz="20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engine belongs to exactly one car</a:t>
            </a:r>
            <a:endParaRPr sz="2000"/>
          </a:p>
        </p:txBody>
      </p:sp>
      <p:grpSp>
        <p:nvGrpSpPr>
          <p:cNvPr id="288" name="Google Shape;288;p34"/>
          <p:cNvGrpSpPr/>
          <p:nvPr/>
        </p:nvGrpSpPr>
        <p:grpSpPr>
          <a:xfrm>
            <a:off x="5029200" y="1355478"/>
            <a:ext cx="3723891" cy="973107"/>
            <a:chOff x="990600" y="3315622"/>
            <a:chExt cx="7030616" cy="973107"/>
          </a:xfrm>
        </p:grpSpPr>
        <p:grpSp>
          <p:nvGrpSpPr>
            <p:cNvPr id="289" name="Google Shape;289;p3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</p:grpSpPr>
          <p:sp>
            <p:nvSpPr>
              <p:cNvPr id="290" name="Google Shape;290;p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2" name="Google Shape;292;p34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</p:grpSpPr>
          <p:sp>
            <p:nvSpPr>
              <p:cNvPr id="293" name="Google Shape;293;p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Engine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295" name="Google Shape;295;p34"/>
            <p:cNvCxnSpPr>
              <a:stCxn id="294" idx="3"/>
              <a:endCxn id="296" idx="1"/>
            </p:cNvCxnSpPr>
            <p:nvPr/>
          </p:nvCxnSpPr>
          <p:spPr>
            <a:xfrm>
              <a:off x="2534815" y="4074319"/>
              <a:ext cx="356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6" name="Google Shape;296;p34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4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4"/>
          <p:cNvSpPr txBox="1"/>
          <p:nvPr/>
        </p:nvSpPr>
        <p:spPr>
          <a:xfrm>
            <a:off x="364093" y="3040588"/>
            <a:ext cx="4330572" cy="1302812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book has many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page belongs to exactly one book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34"/>
          <p:cNvGrpSpPr/>
          <p:nvPr/>
        </p:nvGrpSpPr>
        <p:grpSpPr>
          <a:xfrm>
            <a:off x="5039109" y="3205440"/>
            <a:ext cx="3723891" cy="973107"/>
            <a:chOff x="990600" y="3315622"/>
            <a:chExt cx="7030616" cy="973107"/>
          </a:xfrm>
        </p:grpSpPr>
        <p:grpSp>
          <p:nvGrpSpPr>
            <p:cNvPr id="301" name="Google Shape;301;p3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</p:grpSpPr>
          <p:sp>
            <p:nvSpPr>
              <p:cNvPr id="302" name="Google Shape;302;p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Book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4" name="Google Shape;304;p34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</p:grpSpPr>
          <p:sp>
            <p:nvSpPr>
              <p:cNvPr id="305" name="Google Shape;305;p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Page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307" name="Google Shape;307;p34"/>
            <p:cNvCxnSpPr>
              <a:stCxn id="306" idx="3"/>
              <a:endCxn id="308" idx="1"/>
            </p:cNvCxnSpPr>
            <p:nvPr/>
          </p:nvCxnSpPr>
          <p:spPr>
            <a:xfrm>
              <a:off x="2534815" y="4074319"/>
              <a:ext cx="356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8" name="Google Shape;308;p34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4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Association types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260831" y="1392271"/>
            <a:ext cx="4566565" cy="92354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Aggregation: “is part of”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symbolized by a clear white diamond</a:t>
            </a:r>
            <a:endParaRPr sz="1800"/>
          </a:p>
        </p:txBody>
      </p:sp>
      <p:grpSp>
        <p:nvGrpSpPr>
          <p:cNvPr id="317" name="Google Shape;317;p35"/>
          <p:cNvGrpSpPr/>
          <p:nvPr/>
        </p:nvGrpSpPr>
        <p:grpSpPr>
          <a:xfrm>
            <a:off x="5267709" y="1355478"/>
            <a:ext cx="3723891" cy="973107"/>
            <a:chOff x="990600" y="3315622"/>
            <a:chExt cx="7030616" cy="973107"/>
          </a:xfrm>
        </p:grpSpPr>
        <p:grpSp>
          <p:nvGrpSpPr>
            <p:cNvPr id="318" name="Google Shape;318;p35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</p:grpSpPr>
          <p:sp>
            <p:nvSpPr>
              <p:cNvPr id="319" name="Google Shape;319;p35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1" name="Google Shape;321;p35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</p:grpSpPr>
          <p:sp>
            <p:nvSpPr>
              <p:cNvPr id="322" name="Google Shape;322;p35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Engine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324" name="Google Shape;324;p35"/>
            <p:cNvCxnSpPr>
              <a:stCxn id="323" idx="3"/>
              <a:endCxn id="325" idx="1"/>
            </p:cNvCxnSpPr>
            <p:nvPr/>
          </p:nvCxnSpPr>
          <p:spPr>
            <a:xfrm>
              <a:off x="2534815" y="4074319"/>
              <a:ext cx="356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5" name="Google Shape;325;p35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35"/>
          <p:cNvSpPr txBox="1"/>
          <p:nvPr/>
        </p:nvSpPr>
        <p:spPr>
          <a:xfrm>
            <a:off x="260831" y="2832572"/>
            <a:ext cx="4576475" cy="175925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Composition: “is entirely made of”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version of 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parts live and die with the whole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symbolized by a black diamond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35"/>
          <p:cNvGrpSpPr/>
          <p:nvPr/>
        </p:nvGrpSpPr>
        <p:grpSpPr>
          <a:xfrm>
            <a:off x="5267709" y="3205440"/>
            <a:ext cx="3723891" cy="973107"/>
            <a:chOff x="990600" y="3315622"/>
            <a:chExt cx="7030616" cy="973107"/>
          </a:xfrm>
        </p:grpSpPr>
        <p:grpSp>
          <p:nvGrpSpPr>
            <p:cNvPr id="330" name="Google Shape;330;p35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</p:grpSpPr>
          <p:sp>
            <p:nvSpPr>
              <p:cNvPr id="331" name="Google Shape;331;p35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Book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3" name="Google Shape;333;p35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</p:grpSpPr>
          <p:sp>
            <p:nvSpPr>
              <p:cNvPr id="334" name="Google Shape;334;p35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Page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336" name="Google Shape;336;p35"/>
            <p:cNvCxnSpPr>
              <a:stCxn id="335" idx="3"/>
              <a:endCxn id="337" idx="1"/>
            </p:cNvCxnSpPr>
            <p:nvPr/>
          </p:nvCxnSpPr>
          <p:spPr>
            <a:xfrm>
              <a:off x="2534815" y="4074319"/>
              <a:ext cx="356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7" name="Google Shape;337;p35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35"/>
          <p:cNvSpPr txBox="1"/>
          <p:nvPr/>
        </p:nvSpPr>
        <p:spPr>
          <a:xfrm>
            <a:off x="260832" y="4869388"/>
            <a:ext cx="4433833" cy="1455212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Dependency: “uses temporarily”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symbolized by dotted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is an implementation detail, not an intrinsic part of the object's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5"/>
          <p:cNvGrpSpPr/>
          <p:nvPr/>
        </p:nvGrpSpPr>
        <p:grpSpPr>
          <a:xfrm>
            <a:off x="5257800" y="5034240"/>
            <a:ext cx="3723892" cy="973107"/>
            <a:chOff x="990599" y="3315622"/>
            <a:chExt cx="7030618" cy="973107"/>
          </a:xfrm>
        </p:grpSpPr>
        <p:grpSp>
          <p:nvGrpSpPr>
            <p:cNvPr id="342" name="Google Shape;342;p35"/>
            <p:cNvGrpSpPr/>
            <p:nvPr/>
          </p:nvGrpSpPr>
          <p:grpSpPr>
            <a:xfrm>
              <a:off x="6114708" y="3315622"/>
              <a:ext cx="1906509" cy="973107"/>
              <a:chOff x="5429344" y="3733800"/>
              <a:chExt cx="3491813" cy="973107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5429344" y="3733800"/>
                <a:ext cx="3491813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5429344" y="4278087"/>
                <a:ext cx="3491813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5" name="Google Shape;345;p35"/>
            <p:cNvGrpSpPr/>
            <p:nvPr/>
          </p:nvGrpSpPr>
          <p:grpSpPr>
            <a:xfrm>
              <a:off x="990599" y="3315622"/>
              <a:ext cx="1695108" cy="973107"/>
              <a:chOff x="6092889" y="3733800"/>
              <a:chExt cx="3104628" cy="973107"/>
            </a:xfrm>
          </p:grpSpPr>
          <p:sp>
            <p:nvSpPr>
              <p:cNvPr id="346" name="Google Shape;346;p35"/>
              <p:cNvSpPr/>
              <p:nvPr/>
            </p:nvSpPr>
            <p:spPr>
              <a:xfrm>
                <a:off x="6092889" y="3733800"/>
                <a:ext cx="3104628" cy="544286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8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Lottery</a:t>
                </a:r>
                <a:endParaRPr b="1" i="0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6092889" y="4278087"/>
                <a:ext cx="3104628" cy="428820"/>
              </a:xfrm>
              <a:prstGeom prst="flowChartProcess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348" name="Google Shape;348;p35"/>
            <p:cNvCxnSpPr>
              <a:stCxn id="347" idx="3"/>
              <a:endCxn id="344" idx="1"/>
            </p:cNvCxnSpPr>
            <p:nvPr/>
          </p:nvCxnSpPr>
          <p:spPr>
            <a:xfrm>
              <a:off x="2685707" y="4074319"/>
              <a:ext cx="342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  <p:sp>
          <p:nvSpPr>
            <p:cNvPr id="349" name="Google Shape;349;p35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5"/>
            <p:cNvSpPr txBox="1"/>
            <p:nvPr/>
          </p:nvSpPr>
          <p:spPr>
            <a:xfrm>
              <a:off x="6031708" y="3570446"/>
              <a:ext cx="348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Association Class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628650" y="1216479"/>
            <a:ext cx="7886700" cy="3126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an association between two classes, the association itself might have properties.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 For example, in an employer/employee relationship between a Company and a Person, there is a Job that represents the properties of that relationship that apply to exactly one pairing of the Person and Company.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It wouldn't be appropriate to model this situation with a Company to Job association together with a Job to Person association. That wouldn't tie a specific instance of the Job to the specific pairing of Company and Person.</a:t>
            </a:r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4029379"/>
            <a:ext cx="4362450" cy="260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Example: Video rental store</a:t>
            </a:r>
            <a:endParaRPr/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66800"/>
            <a:ext cx="8164891" cy="48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More Example of Inheritance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7162800" cy="512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Multiple Inheritance</a:t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68403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guru99.com/images/1/051818_1150_UMLClassDia10.png" id="380" name="Google Shape;3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5412"/>
            <a:ext cx="7143750" cy="62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1488"/>
            <a:ext cx="7900827" cy="607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9975"/>
            <a:ext cx="8229600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76" y="609600"/>
            <a:ext cx="7768923" cy="55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2525"/>
            <a:ext cx="9144001" cy="55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-example-online-shopping-domain.png" id="400" name="Google Shape;4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245"/>
            <a:ext cx="6731291" cy="65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0490"/>
            <a:ext cx="7620000" cy="650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466725"/>
            <a:ext cx="83058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4458"/>
            <a:ext cx="7620000" cy="647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76" y="1752600"/>
            <a:ext cx="870304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9" y="1143000"/>
            <a:ext cx="915249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304800"/>
            <a:ext cx="76581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95" y="1219200"/>
            <a:ext cx="8795896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 Rounded"/>
              <a:buNone/>
            </a:pPr>
            <a:r>
              <a:rPr b="1" lang="en-US"/>
              <a:t>Benefits of Class Diagram</a:t>
            </a:r>
            <a:br>
              <a:rPr b="1" lang="en-US"/>
            </a:b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Class Diagram Illustrates data models for even very complex information systems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provides an overview of how the application is structured before studying the actual code. This can easily reduce the maintenance time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helps for better understanding of general schematics of an application.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Allows drawing detailed charts which highlights code required to be programmed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Helpful for developers and other stakeholders.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Diagram of a single class</a:t>
            </a:r>
            <a:endParaRPr/>
          </a:p>
        </p:txBody>
      </p:sp>
      <p:grpSp>
        <p:nvGrpSpPr>
          <p:cNvPr id="184" name="Google Shape;184;p28"/>
          <p:cNvGrpSpPr/>
          <p:nvPr/>
        </p:nvGrpSpPr>
        <p:grpSpPr>
          <a:xfrm>
            <a:off x="3276600" y="2656114"/>
            <a:ext cx="2819400" cy="1905000"/>
            <a:chOff x="6096000" y="1371600"/>
            <a:chExt cx="2819400" cy="1905000"/>
          </a:xfrm>
        </p:grpSpPr>
        <p:sp>
          <p:nvSpPr>
            <p:cNvPr id="185" name="Google Shape;185;p28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Rectangle</a:t>
              </a:r>
              <a:endParaRPr b="1" i="1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096000" y="1828800"/>
              <a:ext cx="2819400" cy="6858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width: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height: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 area: double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096000" y="2514600"/>
              <a:ext cx="2819400" cy="7620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Rectangle(w:int,  h:int)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distance(r:Rectangle):double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8" name="Google Shape;188;p28"/>
          <p:cNvGrpSpPr/>
          <p:nvPr/>
        </p:nvGrpSpPr>
        <p:grpSpPr>
          <a:xfrm>
            <a:off x="381000" y="2656114"/>
            <a:ext cx="2286000" cy="1905000"/>
            <a:chOff x="6096000" y="3733800"/>
            <a:chExt cx="2819400" cy="1905000"/>
          </a:xfrm>
        </p:grpSpPr>
        <p:sp>
          <p:nvSpPr>
            <p:cNvPr id="189" name="Google Shape;189;p28"/>
            <p:cNvSpPr/>
            <p:nvPr/>
          </p:nvSpPr>
          <p:spPr>
            <a:xfrm>
              <a:off x="6096000" y="3733800"/>
              <a:ext cx="2819400" cy="4572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096000" y="4191000"/>
              <a:ext cx="2819400" cy="6858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name: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id: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totalStudents:int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096000" y="4876800"/>
              <a:ext cx="2819400" cy="7620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getID():int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 getEmail():String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2" name="Google Shape;192;p28"/>
          <p:cNvGrpSpPr/>
          <p:nvPr/>
        </p:nvGrpSpPr>
        <p:grpSpPr>
          <a:xfrm>
            <a:off x="6477000" y="2667000"/>
            <a:ext cx="2286000" cy="1894114"/>
            <a:chOff x="6096000" y="3733800"/>
            <a:chExt cx="2819400" cy="1894114"/>
          </a:xfrm>
        </p:grpSpPr>
        <p:sp>
          <p:nvSpPr>
            <p:cNvPr id="193" name="Google Shape;193;p28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&lt;&lt;interface&gt;&gt;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Shape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096000" y="4278086"/>
              <a:ext cx="2819400" cy="6858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96000" y="4965441"/>
              <a:ext cx="2819400" cy="662473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calculateArea():double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8"/>
          <p:cNvSpPr txBox="1"/>
          <p:nvPr/>
        </p:nvSpPr>
        <p:spPr>
          <a:xfrm>
            <a:off x="381000" y="1057184"/>
            <a:ext cx="4698209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on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«interface» on top of interfaces' 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italics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abstract class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4093663" y="1894114"/>
            <a:ext cx="592637" cy="92528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4931863" y="1619108"/>
            <a:ext cx="2002337" cy="12876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477784" y="5029200"/>
            <a:ext cx="2092432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(optional)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middle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8"/>
          <p:cNvCxnSpPr>
            <a:stCxn id="199" idx="3"/>
          </p:cNvCxnSpPr>
          <p:nvPr/>
        </p:nvCxnSpPr>
        <p:spPr>
          <a:xfrm flipH="1" rot="10800000">
            <a:off x="2570216" y="3581365"/>
            <a:ext cx="782700" cy="190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28"/>
          <p:cNvSpPr txBox="1"/>
          <p:nvPr/>
        </p:nvSpPr>
        <p:spPr>
          <a:xfrm>
            <a:off x="3309257" y="5013658"/>
            <a:ext cx="4850302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Operations/ methods (optional)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omit trivial (get/set)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don't omit any methods from an interface!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not include inherited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8"/>
          <p:cNvCxnSpPr>
            <a:stCxn id="201" idx="0"/>
          </p:cNvCxnSpPr>
          <p:nvPr/>
        </p:nvCxnSpPr>
        <p:spPr>
          <a:xfrm rot="10800000">
            <a:off x="4931908" y="4425958"/>
            <a:ext cx="802500" cy="5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28"/>
          <p:cNvCxnSpPr>
            <a:stCxn id="201" idx="0"/>
          </p:cNvCxnSpPr>
          <p:nvPr/>
        </p:nvCxnSpPr>
        <p:spPr>
          <a:xfrm flipH="1" rot="10800000">
            <a:off x="5734408" y="4425958"/>
            <a:ext cx="1029900" cy="5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 Rounded"/>
              <a:buNone/>
            </a:pPr>
            <a:r>
              <a:rPr lang="en-US"/>
              <a:t>Class attributes (fields, instance variables)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28650" y="2209799"/>
            <a:ext cx="501015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Visibility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+  public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#  protected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-  private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~  package (default)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/  derived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/>
              <a:t>underline static attributes</a:t>
            </a:r>
            <a:r>
              <a:rPr lang="en-US"/>
              <a:t>	</a:t>
            </a:r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>
            <a:off x="6232245" y="1310438"/>
            <a:ext cx="2819400" cy="2347162"/>
            <a:chOff x="6096000" y="1371600"/>
            <a:chExt cx="2819400" cy="2347162"/>
          </a:xfrm>
        </p:grpSpPr>
        <p:sp>
          <p:nvSpPr>
            <p:cNvPr id="211" name="Google Shape;211;p29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name: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email: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DOB: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 Age: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</a:t>
              </a:r>
              <a:r>
                <a:rPr b="1" i="0" lang="en-US" sz="1300" u="sng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dawgID: int</a:t>
              </a:r>
              <a:endParaRPr b="1" i="0" sz="13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 courses[100]:Course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096000" y="3274595"/>
              <a:ext cx="2819400" cy="444167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calculateTuition():double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214" name="Google Shape;214;p29"/>
          <p:cNvCxnSpPr/>
          <p:nvPr/>
        </p:nvCxnSpPr>
        <p:spPr>
          <a:xfrm flipH="1" rot="10800000">
            <a:off x="1981200" y="2162176"/>
            <a:ext cx="4343400" cy="34841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9"/>
          <p:cNvCxnSpPr/>
          <p:nvPr/>
        </p:nvCxnSpPr>
        <p:spPr>
          <a:xfrm flipH="1" rot="10800000">
            <a:off x="3886200" y="2822343"/>
            <a:ext cx="2574645" cy="152143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9"/>
          <p:cNvSpPr/>
          <p:nvPr/>
        </p:nvSpPr>
        <p:spPr>
          <a:xfrm>
            <a:off x="304800" y="1371600"/>
            <a:ext cx="5105400" cy="5619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9726" y="57118"/>
                </a:moveTo>
                <a:lnTo>
                  <a:pt x="132404" y="81674"/>
                </a:lnTo>
                <a:lnTo>
                  <a:pt x="139302" y="110146"/>
                </a:lnTo>
              </a:path>
            </a:pathLst>
          </a:cu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visibility name : type [count] = default_value</a:t>
            </a:r>
            <a:endParaRPr b="1" i="0" sz="1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Class operations / methods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28650" y="2209799"/>
            <a:ext cx="501015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Visibility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+  public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#  protected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-  private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~  package (default)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/>
              <a:t>underline static methods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Parameters listed as name:type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Omit return_type on constructors and when return type is void	</a:t>
            </a:r>
            <a:endParaRPr/>
          </a:p>
        </p:txBody>
      </p:sp>
      <p:grpSp>
        <p:nvGrpSpPr>
          <p:cNvPr id="223" name="Google Shape;223;p30"/>
          <p:cNvGrpSpPr/>
          <p:nvPr/>
        </p:nvGrpSpPr>
        <p:grpSpPr>
          <a:xfrm>
            <a:off x="5848350" y="1310438"/>
            <a:ext cx="3203295" cy="3261562"/>
            <a:chOff x="6096000" y="1371600"/>
            <a:chExt cx="2819400" cy="3261562"/>
          </a:xfrm>
        </p:grpSpPr>
        <p:sp>
          <p:nvSpPr>
            <p:cNvPr id="224" name="Google Shape;224;p30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name: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email: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DOB: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 Age: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</a:t>
              </a:r>
              <a:r>
                <a:rPr b="1" i="0" lang="en-US" sz="1300" u="sng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dawgID: int</a:t>
              </a:r>
              <a:endParaRPr b="1" i="0" sz="13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 courses[100]:Course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6096000" y="3261562"/>
              <a:ext cx="2819400" cy="13716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+Student(n:String,dob:String)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getTotalCredits():Course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calculateTuition():double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</a:t>
              </a:r>
              <a:r>
                <a:rPr b="1" i="0" lang="en-US" sz="1300" u="sng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calculateGPA(crs: Course[]):float</a:t>
              </a:r>
              <a:endParaRPr b="1" i="0" sz="13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227" name="Google Shape;227;p30"/>
          <p:cNvCxnSpPr/>
          <p:nvPr/>
        </p:nvCxnSpPr>
        <p:spPr>
          <a:xfrm>
            <a:off x="1905000" y="2484019"/>
            <a:ext cx="4038600" cy="135869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3733800" y="4121317"/>
            <a:ext cx="2362200" cy="1601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30"/>
          <p:cNvSpPr/>
          <p:nvPr/>
        </p:nvSpPr>
        <p:spPr>
          <a:xfrm>
            <a:off x="304800" y="1371600"/>
            <a:ext cx="5105400" cy="5619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94067" y="120874"/>
                </a:moveTo>
                <a:lnTo>
                  <a:pt x="113324" y="268960"/>
                </a:lnTo>
                <a:lnTo>
                  <a:pt x="130091" y="456822"/>
                </a:lnTo>
              </a:path>
            </a:pathLst>
          </a:cu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visibility name(parameters) : return_type</a:t>
            </a:r>
            <a:endParaRPr b="1" i="0" sz="1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Relationships between class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Generalization</a:t>
            </a:r>
            <a:r>
              <a:rPr lang="en-US"/>
              <a:t>: an inheritance relationship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inheritance between classes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interface implementation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</a:t>
            </a:r>
            <a:r>
              <a:rPr b="1" lang="en-US"/>
              <a:t>ssociation</a:t>
            </a:r>
            <a:r>
              <a:rPr lang="en-US"/>
              <a:t>: a usage relationship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dependency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aggregation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composition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Generalization relationships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628650" y="1216479"/>
            <a:ext cx="485775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Hierarchies drawn top-down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Arrows point upward to parent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Line/arrow styles indicate if parent is a(n):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b="1" lang="en-US" sz="2000"/>
              <a:t>class</a:t>
            </a:r>
            <a:r>
              <a:rPr lang="en-US" sz="2000"/>
              <a:t>: solid line, black arrow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b="1" lang="en-US" sz="2000"/>
              <a:t>interface</a:t>
            </a:r>
            <a:r>
              <a:rPr lang="en-US" sz="2000"/>
              <a:t>: dashed line, white arrow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b="1" lang="en-US" sz="2000"/>
              <a:t>abstract class</a:t>
            </a:r>
            <a:r>
              <a:rPr lang="en-US" sz="2000"/>
              <a:t>: solid line, white arrow</a:t>
            </a:r>
            <a:endParaRPr/>
          </a:p>
          <a:p>
            <a:pPr indent="-44450" lvl="1" marL="5143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42" name="Google Shape;242;p32"/>
          <p:cNvGrpSpPr/>
          <p:nvPr/>
        </p:nvGrpSpPr>
        <p:grpSpPr>
          <a:xfrm>
            <a:off x="6066453" y="1079629"/>
            <a:ext cx="2848948" cy="973107"/>
            <a:chOff x="6092889" y="3733800"/>
            <a:chExt cx="2828265" cy="973107"/>
          </a:xfrm>
        </p:grpSpPr>
        <p:sp>
          <p:nvSpPr>
            <p:cNvPr id="243" name="Google Shape;243;p32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&lt;&lt;interface&gt;&gt;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Shape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calculateArea():double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6066452" y="2667000"/>
            <a:ext cx="2848947" cy="1628577"/>
            <a:chOff x="6096000" y="3733800"/>
            <a:chExt cx="2819400" cy="1628577"/>
          </a:xfrm>
        </p:grpSpPr>
        <p:sp>
          <p:nvSpPr>
            <p:cNvPr id="246" name="Google Shape;246;p32"/>
            <p:cNvSpPr/>
            <p:nvPr/>
          </p:nvSpPr>
          <p:spPr>
            <a:xfrm>
              <a:off x="6096000" y="3733800"/>
              <a:ext cx="2819400" cy="419099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RectangularShape</a:t>
              </a:r>
              <a:endParaRPr b="1" i="1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096000" y="4152899"/>
              <a:ext cx="2819400" cy="68580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width:int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height: int</a:t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 area: 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096000" y="4838699"/>
              <a:ext cx="2819400" cy="523678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calculateArea():double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contains(x:int,y:int):bool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32"/>
          <p:cNvGrpSpPr/>
          <p:nvPr/>
        </p:nvGrpSpPr>
        <p:grpSpPr>
          <a:xfrm>
            <a:off x="6096000" y="5011702"/>
            <a:ext cx="2824067" cy="1441971"/>
            <a:chOff x="6096000" y="3733800"/>
            <a:chExt cx="2819400" cy="1441971"/>
          </a:xfrm>
        </p:grpSpPr>
        <p:sp>
          <p:nvSpPr>
            <p:cNvPr id="250" name="Google Shape;250;p32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Rectangle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096000" y="4278086"/>
              <a:ext cx="2819400" cy="24493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096000" y="4513298"/>
              <a:ext cx="2819400" cy="662473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Rectangle(x:int,y:int)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distance(r:Rectangle):double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2"/>
          <p:cNvSpPr/>
          <p:nvPr/>
        </p:nvSpPr>
        <p:spPr>
          <a:xfrm>
            <a:off x="7391400" y="2057400"/>
            <a:ext cx="228600" cy="233264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7391400" y="4316574"/>
            <a:ext cx="228600" cy="233264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2"/>
          <p:cNvCxnSpPr>
            <a:stCxn id="253" idx="3"/>
            <a:endCxn id="246" idx="0"/>
          </p:cNvCxnSpPr>
          <p:nvPr/>
        </p:nvCxnSpPr>
        <p:spPr>
          <a:xfrm flipH="1">
            <a:off x="7491000" y="2290664"/>
            <a:ext cx="14700" cy="3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2"/>
          <p:cNvCxnSpPr>
            <a:stCxn id="254" idx="3"/>
            <a:endCxn id="250" idx="0"/>
          </p:cNvCxnSpPr>
          <p:nvPr/>
        </p:nvCxnSpPr>
        <p:spPr>
          <a:xfrm>
            <a:off x="7505700" y="4549838"/>
            <a:ext cx="2400" cy="4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5105400" y="4129184"/>
            <a:ext cx="2153817" cy="42065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2"/>
          <p:cNvCxnSpPr/>
          <p:nvPr/>
        </p:nvCxnSpPr>
        <p:spPr>
          <a:xfrm flipH="1" rot="10800000">
            <a:off x="4830146" y="2410021"/>
            <a:ext cx="2561254" cy="135799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Association (usage) relationships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2298828" y="987100"/>
            <a:ext cx="4330572" cy="190772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Multiplicity (how many are used)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(zero or more)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(exactly one)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2..4 (between 2 and 4, inclusive)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3..* (3 or more, * may be omitted)</a:t>
            </a:r>
            <a:endParaRPr/>
          </a:p>
        </p:txBody>
      </p:sp>
      <p:grpSp>
        <p:nvGrpSpPr>
          <p:cNvPr id="265" name="Google Shape;265;p33"/>
          <p:cNvGrpSpPr/>
          <p:nvPr/>
        </p:nvGrpSpPr>
        <p:grpSpPr>
          <a:xfrm>
            <a:off x="6477000" y="3315622"/>
            <a:ext cx="1544216" cy="973107"/>
            <a:chOff x="6092889" y="3733800"/>
            <a:chExt cx="2828265" cy="973107"/>
          </a:xfrm>
        </p:grpSpPr>
        <p:sp>
          <p:nvSpPr>
            <p:cNvPr id="266" name="Google Shape;266;p33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Class B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990600" y="3315622"/>
            <a:ext cx="1544216" cy="973107"/>
            <a:chOff x="6092889" y="3733800"/>
            <a:chExt cx="2828265" cy="973107"/>
          </a:xfrm>
        </p:grpSpPr>
        <p:sp>
          <p:nvSpPr>
            <p:cNvPr id="269" name="Google Shape;269;p33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Class A</a:t>
              </a:r>
              <a:endParaRPr b="1" i="0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solidFill>
              <a:srgbClr val="E1EFD8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271" name="Google Shape;271;p33"/>
          <p:cNvCxnSpPr>
            <a:stCxn id="270" idx="3"/>
            <a:endCxn id="272" idx="1"/>
          </p:cNvCxnSpPr>
          <p:nvPr/>
        </p:nvCxnSpPr>
        <p:spPr>
          <a:xfrm>
            <a:off x="2534815" y="4074319"/>
            <a:ext cx="356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33"/>
          <p:cNvSpPr/>
          <p:nvPr/>
        </p:nvSpPr>
        <p:spPr>
          <a:xfrm>
            <a:off x="6095999" y="3939778"/>
            <a:ext cx="381000" cy="269081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2667000" y="3637717"/>
            <a:ext cx="575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1…*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6140121" y="357525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760815" y="4074318"/>
            <a:ext cx="97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3"/>
          <p:cNvCxnSpPr>
            <a:stCxn id="264" idx="2"/>
          </p:cNvCxnSpPr>
          <p:nvPr/>
        </p:nvCxnSpPr>
        <p:spPr>
          <a:xfrm flipH="1">
            <a:off x="3124314" y="2894821"/>
            <a:ext cx="1339800" cy="6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7" name="Google Shape;277;p33"/>
          <p:cNvCxnSpPr>
            <a:stCxn id="264" idx="2"/>
          </p:cNvCxnSpPr>
          <p:nvPr/>
        </p:nvCxnSpPr>
        <p:spPr>
          <a:xfrm>
            <a:off x="4464114" y="2894821"/>
            <a:ext cx="1676100" cy="7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78" name="Google Shape;278;p33"/>
          <p:cNvSpPr txBox="1"/>
          <p:nvPr/>
        </p:nvSpPr>
        <p:spPr>
          <a:xfrm>
            <a:off x="1355757" y="4871585"/>
            <a:ext cx="2622486" cy="85920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(what relationship the objects have)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3"/>
          <p:cNvCxnSpPr>
            <a:stCxn id="278" idx="0"/>
            <a:endCxn id="275" idx="1"/>
          </p:cNvCxnSpPr>
          <p:nvPr/>
        </p:nvCxnSpPr>
        <p:spPr>
          <a:xfrm flipH="1" rot="10800000">
            <a:off x="2667000" y="4258985"/>
            <a:ext cx="1093800" cy="6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0" name="Google Shape;280;p33"/>
          <p:cNvSpPr txBox="1"/>
          <p:nvPr/>
        </p:nvSpPr>
        <p:spPr>
          <a:xfrm>
            <a:off x="5715000" y="4878222"/>
            <a:ext cx="2895600" cy="51013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Navigability (direction)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33"/>
          <p:cNvCxnSpPr>
            <a:endCxn id="272" idx="2"/>
          </p:cNvCxnSpPr>
          <p:nvPr/>
        </p:nvCxnSpPr>
        <p:spPr>
          <a:xfrm rot="10800000">
            <a:off x="6286499" y="4208859"/>
            <a:ext cx="640800" cy="67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cture2-Lifecyc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