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6" r:id="rId5"/>
    <p:sldId id="269" r:id="rId6"/>
    <p:sldId id="271" r:id="rId7"/>
    <p:sldId id="282" r:id="rId8"/>
    <p:sldId id="272" r:id="rId9"/>
    <p:sldId id="273" r:id="rId10"/>
    <p:sldId id="274" r:id="rId11"/>
    <p:sldId id="285" r:id="rId12"/>
    <p:sldId id="280" r:id="rId13"/>
    <p:sldId id="276" r:id="rId14"/>
    <p:sldId id="277" r:id="rId15"/>
    <p:sldId id="278" r:id="rId16"/>
    <p:sldId id="281" r:id="rId17"/>
    <p:sldId id="279" r:id="rId18"/>
    <p:sldId id="275" r:id="rId19"/>
    <p:sldId id="283" r:id="rId20"/>
    <p:sldId id="284" r:id="rId21"/>
    <p:sldId id="26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C20CA-9581-4934-9F3C-1A1C51818E5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D63F6C-D8DB-4843-AF68-C379E735679A}">
      <dgm:prSet/>
      <dgm:spPr/>
      <dgm:t>
        <a:bodyPr/>
        <a:lstStyle/>
        <a:p>
          <a:r>
            <a:rPr lang="ko-KR" dirty="0"/>
            <a:t>일간 베스트</a:t>
          </a:r>
          <a:r>
            <a:rPr lang="en-US" dirty="0"/>
            <a:t>, </a:t>
          </a:r>
          <a:r>
            <a:rPr lang="ko-KR" dirty="0" err="1"/>
            <a:t>아카라이브</a:t>
          </a:r>
          <a:endParaRPr lang="en-US" altLang="ko-KR" dirty="0"/>
        </a:p>
        <a:p>
          <a:r>
            <a:rPr lang="ko-KR" dirty="0"/>
            <a:t>댓글 데이터 </a:t>
          </a:r>
          <a:r>
            <a:rPr lang="ko-KR" dirty="0" err="1"/>
            <a:t>크롤링</a:t>
          </a:r>
          <a:endParaRPr lang="en-US" dirty="0"/>
        </a:p>
      </dgm:t>
    </dgm:pt>
    <dgm:pt modelId="{01E80EB6-7512-43BB-9462-A5CC0F356AFB}" type="parTrans" cxnId="{438F973D-9E79-4C32-BB57-D1FEEB8F7538}">
      <dgm:prSet/>
      <dgm:spPr/>
      <dgm:t>
        <a:bodyPr/>
        <a:lstStyle/>
        <a:p>
          <a:endParaRPr lang="en-US"/>
        </a:p>
      </dgm:t>
    </dgm:pt>
    <dgm:pt modelId="{311C6F5E-402F-48D6-BD80-939D68F7C366}" type="sibTrans" cxnId="{438F973D-9E79-4C32-BB57-D1FEEB8F7538}">
      <dgm:prSet/>
      <dgm:spPr/>
      <dgm:t>
        <a:bodyPr/>
        <a:lstStyle/>
        <a:p>
          <a:endParaRPr lang="en-US"/>
        </a:p>
      </dgm:t>
    </dgm:pt>
    <dgm:pt modelId="{E4298F5B-D3F1-4198-A784-5F27984F375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1</a:t>
          </a:r>
          <a:r>
            <a:rPr lang="ko-KR" dirty="0"/>
            <a:t>과 </a:t>
          </a:r>
          <a:r>
            <a:rPr lang="en-US" dirty="0"/>
            <a:t>0</a:t>
          </a:r>
          <a:r>
            <a:rPr lang="ko-KR" dirty="0"/>
            <a:t>으로 욕설 및</a:t>
          </a:r>
          <a:endParaRPr lang="en-US" altLang="ko-KR" dirty="0"/>
        </a:p>
        <a:p>
          <a:r>
            <a:rPr lang="ko-KR" dirty="0"/>
            <a:t> 비하 댓글 구분</a:t>
          </a:r>
          <a:endParaRPr lang="en-US" dirty="0"/>
        </a:p>
      </dgm:t>
    </dgm:pt>
    <dgm:pt modelId="{94E03C77-C815-453C-B051-6C379408274E}" type="parTrans" cxnId="{28978D0A-181D-45D3-AD7C-11B2B99FAE35}">
      <dgm:prSet/>
      <dgm:spPr/>
      <dgm:t>
        <a:bodyPr/>
        <a:lstStyle/>
        <a:p>
          <a:endParaRPr lang="en-US"/>
        </a:p>
      </dgm:t>
    </dgm:pt>
    <dgm:pt modelId="{18571EE6-7D29-4A67-96AA-1C33AE4F7961}" type="sibTrans" cxnId="{28978D0A-181D-45D3-AD7C-11B2B99FAE35}">
      <dgm:prSet/>
      <dgm:spPr/>
      <dgm:t>
        <a:bodyPr/>
        <a:lstStyle/>
        <a:p>
          <a:endParaRPr lang="en-US"/>
        </a:p>
      </dgm:t>
    </dgm:pt>
    <dgm:pt modelId="{EB2CB4D4-A8BC-4F22-8A26-5EE797DC7A39}" type="pres">
      <dgm:prSet presAssocID="{1EBC20CA-9581-4934-9F3C-1A1C51818E5F}" presName="Name0" presStyleCnt="0">
        <dgm:presLayoutVars>
          <dgm:dir/>
          <dgm:animLvl val="lvl"/>
          <dgm:resizeHandles val="exact"/>
        </dgm:presLayoutVars>
      </dgm:prSet>
      <dgm:spPr/>
    </dgm:pt>
    <dgm:pt modelId="{C4CFB524-8F16-4CAA-B562-409EA1A24E32}" type="pres">
      <dgm:prSet presAssocID="{08D63F6C-D8DB-4843-AF68-C379E735679A}" presName="parTxOnly" presStyleLbl="node1" presStyleIdx="0" presStyleCnt="2" custScaleY="63207">
        <dgm:presLayoutVars>
          <dgm:chMax val="0"/>
          <dgm:chPref val="0"/>
          <dgm:bulletEnabled val="1"/>
        </dgm:presLayoutVars>
      </dgm:prSet>
      <dgm:spPr/>
    </dgm:pt>
    <dgm:pt modelId="{9B8FA15A-DDEE-4736-B4F7-BB3FFF594C9F}" type="pres">
      <dgm:prSet presAssocID="{311C6F5E-402F-48D6-BD80-939D68F7C366}" presName="parTxOnlySpace" presStyleCnt="0"/>
      <dgm:spPr/>
    </dgm:pt>
    <dgm:pt modelId="{B52E1E82-B886-49FF-8580-4D39D068042B}" type="pres">
      <dgm:prSet presAssocID="{E4298F5B-D3F1-4198-A784-5F27984F375A}" presName="parTxOnly" presStyleLbl="node1" presStyleIdx="1" presStyleCnt="2" custScaleY="63207" custLinFactNeighborX="49999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28978D0A-181D-45D3-AD7C-11B2B99FAE35}" srcId="{1EBC20CA-9581-4934-9F3C-1A1C51818E5F}" destId="{E4298F5B-D3F1-4198-A784-5F27984F375A}" srcOrd="1" destOrd="0" parTransId="{94E03C77-C815-453C-B051-6C379408274E}" sibTransId="{18571EE6-7D29-4A67-96AA-1C33AE4F7961}"/>
    <dgm:cxn modelId="{ED91AD1A-2C52-4456-B2D4-223EB6787911}" type="presOf" srcId="{08D63F6C-D8DB-4843-AF68-C379E735679A}" destId="{C4CFB524-8F16-4CAA-B562-409EA1A24E32}" srcOrd="0" destOrd="0" presId="urn:microsoft.com/office/officeart/2005/8/layout/chevron1"/>
    <dgm:cxn modelId="{438F973D-9E79-4C32-BB57-D1FEEB8F7538}" srcId="{1EBC20CA-9581-4934-9F3C-1A1C51818E5F}" destId="{08D63F6C-D8DB-4843-AF68-C379E735679A}" srcOrd="0" destOrd="0" parTransId="{01E80EB6-7512-43BB-9462-A5CC0F356AFB}" sibTransId="{311C6F5E-402F-48D6-BD80-939D68F7C366}"/>
    <dgm:cxn modelId="{5EA5DB72-45DE-44AB-84E4-2C0BBB8C33FF}" type="presOf" srcId="{E4298F5B-D3F1-4198-A784-5F27984F375A}" destId="{B52E1E82-B886-49FF-8580-4D39D068042B}" srcOrd="0" destOrd="0" presId="urn:microsoft.com/office/officeart/2005/8/layout/chevron1"/>
    <dgm:cxn modelId="{EB288981-F0D1-4B28-8D60-F830C5C5A722}" type="presOf" srcId="{1EBC20CA-9581-4934-9F3C-1A1C51818E5F}" destId="{EB2CB4D4-A8BC-4F22-8A26-5EE797DC7A39}" srcOrd="0" destOrd="0" presId="urn:microsoft.com/office/officeart/2005/8/layout/chevron1"/>
    <dgm:cxn modelId="{91979281-50BE-492F-9AF0-CE3F0B7DE7D8}" type="presParOf" srcId="{EB2CB4D4-A8BC-4F22-8A26-5EE797DC7A39}" destId="{C4CFB524-8F16-4CAA-B562-409EA1A24E32}" srcOrd="0" destOrd="0" presId="urn:microsoft.com/office/officeart/2005/8/layout/chevron1"/>
    <dgm:cxn modelId="{1C203D66-6A7B-4D23-8F43-9FAB6545810C}" type="presParOf" srcId="{EB2CB4D4-A8BC-4F22-8A26-5EE797DC7A39}" destId="{9B8FA15A-DDEE-4736-B4F7-BB3FFF594C9F}" srcOrd="1" destOrd="0" presId="urn:microsoft.com/office/officeart/2005/8/layout/chevron1"/>
    <dgm:cxn modelId="{B80751C2-35A7-4DED-A38F-E4DD03E7D58E}" type="presParOf" srcId="{EB2CB4D4-A8BC-4F22-8A26-5EE797DC7A39}" destId="{B52E1E82-B886-49FF-8580-4D39D068042B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FB524-8F16-4CAA-B562-409EA1A24E32}">
      <dsp:nvSpPr>
        <dsp:cNvPr id="0" name=""/>
        <dsp:cNvSpPr/>
      </dsp:nvSpPr>
      <dsp:spPr>
        <a:xfrm>
          <a:off x="9563" y="362774"/>
          <a:ext cx="5717077" cy="1445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일간 베스트</a:t>
          </a:r>
          <a:r>
            <a:rPr lang="en-US" sz="2800" kern="1200" dirty="0"/>
            <a:t>, </a:t>
          </a:r>
          <a:r>
            <a:rPr lang="ko-KR" sz="2800" kern="1200" dirty="0" err="1"/>
            <a:t>아카라이브</a:t>
          </a:r>
          <a:endParaRPr lang="en-US" altLang="ko-KR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댓글 데이터 </a:t>
          </a:r>
          <a:r>
            <a:rPr lang="ko-KR" sz="2800" kern="1200" dirty="0" err="1"/>
            <a:t>크롤링</a:t>
          </a:r>
          <a:endParaRPr lang="en-US" sz="2800" kern="1200" dirty="0"/>
        </a:p>
      </dsp:txBody>
      <dsp:txXfrm>
        <a:off x="732282" y="362774"/>
        <a:ext cx="4271640" cy="1445437"/>
      </dsp:txXfrm>
    </dsp:sp>
    <dsp:sp modelId="{B52E1E82-B886-49FF-8580-4D39D068042B}">
      <dsp:nvSpPr>
        <dsp:cNvPr id="0" name=""/>
        <dsp:cNvSpPr/>
      </dsp:nvSpPr>
      <dsp:spPr>
        <a:xfrm>
          <a:off x="5164497" y="362774"/>
          <a:ext cx="5717077" cy="1445437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</a:t>
          </a:r>
          <a:r>
            <a:rPr lang="ko-KR" sz="2800" kern="1200" dirty="0"/>
            <a:t>과 </a:t>
          </a:r>
          <a:r>
            <a:rPr lang="en-US" sz="2800" kern="1200" dirty="0"/>
            <a:t>0</a:t>
          </a:r>
          <a:r>
            <a:rPr lang="ko-KR" sz="2800" kern="1200" dirty="0"/>
            <a:t>으로 욕설 및</a:t>
          </a:r>
          <a:endParaRPr lang="en-US" altLang="ko-KR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 비하 댓글 구분</a:t>
          </a:r>
          <a:endParaRPr lang="en-US" sz="2800" kern="1200" dirty="0"/>
        </a:p>
      </dsp:txBody>
      <dsp:txXfrm>
        <a:off x="5887216" y="362774"/>
        <a:ext cx="4271640" cy="1445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.kmib.co.kr/article/view.asp?arcid=0017753191&amp;code=61121111&amp;stg=ws_re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CNN-LSTM</a:t>
            </a:r>
            <a:r>
              <a:rPr lang="ko-KR" altLang="en-US" sz="4800" dirty="0">
                <a:solidFill>
                  <a:srgbClr val="FFFFFF"/>
                </a:solidFill>
              </a:rPr>
              <a:t> 결합 모델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/>
              <a:t>CNN-LSTM </a:t>
            </a:r>
            <a:r>
              <a:rPr lang="ko-KR" altLang="en-US" dirty="0"/>
              <a:t>결합모델을 이용한 인터넷 댓글 욕설 분류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CNN-LSTM </a:t>
            </a:r>
            <a:r>
              <a:rPr lang="ko-KR" altLang="en-US" sz="4000" dirty="0">
                <a:solidFill>
                  <a:srgbClr val="FFFFFF"/>
                </a:solidFill>
              </a:rPr>
              <a:t>구성도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EEDA09-C670-C4DA-CF8A-9A315CB20B12}"/>
              </a:ext>
            </a:extLst>
          </p:cNvPr>
          <p:cNvSpPr/>
          <p:nvPr/>
        </p:nvSpPr>
        <p:spPr>
          <a:xfrm>
            <a:off x="459350" y="2924965"/>
            <a:ext cx="1521843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Embedding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5CB33E1-1B2B-75FD-4D4D-D731AC080058}"/>
              </a:ext>
            </a:extLst>
          </p:cNvPr>
          <p:cNvSpPr/>
          <p:nvPr/>
        </p:nvSpPr>
        <p:spPr>
          <a:xfrm>
            <a:off x="2215760" y="3171400"/>
            <a:ext cx="1036416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0CE590B-85AA-3C13-07FC-3CBA3C543271}"/>
              </a:ext>
            </a:extLst>
          </p:cNvPr>
          <p:cNvSpPr/>
          <p:nvPr/>
        </p:nvSpPr>
        <p:spPr>
          <a:xfrm>
            <a:off x="5243153" y="3194368"/>
            <a:ext cx="1036416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F00FE2-F8AE-E3B4-F5DC-3B36846D6B7E}"/>
              </a:ext>
            </a:extLst>
          </p:cNvPr>
          <p:cNvSpPr/>
          <p:nvPr/>
        </p:nvSpPr>
        <p:spPr>
          <a:xfrm>
            <a:off x="3486743" y="2924695"/>
            <a:ext cx="1521843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F2EC07C-D6BB-5FD4-05B5-86886991301F}"/>
              </a:ext>
            </a:extLst>
          </p:cNvPr>
          <p:cNvSpPr/>
          <p:nvPr/>
        </p:nvSpPr>
        <p:spPr>
          <a:xfrm>
            <a:off x="6514136" y="2924695"/>
            <a:ext cx="1521843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Conv1D</a:t>
            </a:r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BC1216B-3DA8-E9BC-B25F-FB4743A1D39D}"/>
              </a:ext>
            </a:extLst>
          </p:cNvPr>
          <p:cNvSpPr/>
          <p:nvPr/>
        </p:nvSpPr>
        <p:spPr>
          <a:xfrm>
            <a:off x="8270546" y="3196974"/>
            <a:ext cx="1036416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08BC47-5413-BC0D-BD3D-8625D844CFAA}"/>
              </a:ext>
            </a:extLst>
          </p:cNvPr>
          <p:cNvSpPr/>
          <p:nvPr/>
        </p:nvSpPr>
        <p:spPr>
          <a:xfrm>
            <a:off x="9541529" y="2924695"/>
            <a:ext cx="1521843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GlobalMax</a:t>
            </a:r>
            <a:endParaRPr lang="en-US" altLang="ko-KR" dirty="0"/>
          </a:p>
          <a:p>
            <a:pPr algn="ctr"/>
            <a:r>
              <a:rPr lang="en-US" altLang="ko-KR" dirty="0"/>
              <a:t>Pooling1D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C265B0D-930B-EC0C-0EF2-02201F7C4B7E}"/>
              </a:ext>
            </a:extLst>
          </p:cNvPr>
          <p:cNvSpPr/>
          <p:nvPr/>
        </p:nvSpPr>
        <p:spPr>
          <a:xfrm>
            <a:off x="280837" y="4745907"/>
            <a:ext cx="598922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DF69313-504D-7AF4-BAFC-442E02D12B1D}"/>
              </a:ext>
            </a:extLst>
          </p:cNvPr>
          <p:cNvSpPr/>
          <p:nvPr/>
        </p:nvSpPr>
        <p:spPr>
          <a:xfrm>
            <a:off x="3486744" y="4536497"/>
            <a:ext cx="1211494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D1BB941-8AFB-A8EB-87D5-F353F4F596F5}"/>
              </a:ext>
            </a:extLst>
          </p:cNvPr>
          <p:cNvSpPr/>
          <p:nvPr/>
        </p:nvSpPr>
        <p:spPr>
          <a:xfrm>
            <a:off x="4905197" y="4809070"/>
            <a:ext cx="661002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62D8ED-A481-BA81-2BD9-3F7DEA428899}"/>
              </a:ext>
            </a:extLst>
          </p:cNvPr>
          <p:cNvSpPr/>
          <p:nvPr/>
        </p:nvSpPr>
        <p:spPr>
          <a:xfrm>
            <a:off x="7488597" y="4524237"/>
            <a:ext cx="1211493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A751FCE1-0497-A8B9-9698-CA6F683E1D82}"/>
              </a:ext>
            </a:extLst>
          </p:cNvPr>
          <p:cNvSpPr/>
          <p:nvPr/>
        </p:nvSpPr>
        <p:spPr>
          <a:xfrm>
            <a:off x="8893641" y="4775276"/>
            <a:ext cx="454337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88A8334-0E41-395F-1A43-FC2EE914AA8D}"/>
              </a:ext>
            </a:extLst>
          </p:cNvPr>
          <p:cNvSpPr/>
          <p:nvPr/>
        </p:nvSpPr>
        <p:spPr>
          <a:xfrm>
            <a:off x="9541529" y="4562366"/>
            <a:ext cx="1521843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50D6669-63E6-5732-E63A-AF2F8F73788F}"/>
              </a:ext>
            </a:extLst>
          </p:cNvPr>
          <p:cNvSpPr/>
          <p:nvPr/>
        </p:nvSpPr>
        <p:spPr>
          <a:xfrm>
            <a:off x="1025526" y="4528572"/>
            <a:ext cx="1521843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860A32F-3CD7-E48D-1A39-0DA95F9848A3}"/>
              </a:ext>
            </a:extLst>
          </p:cNvPr>
          <p:cNvSpPr/>
          <p:nvPr/>
        </p:nvSpPr>
        <p:spPr>
          <a:xfrm>
            <a:off x="2727925" y="4820838"/>
            <a:ext cx="598922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40A2EA7-4466-AA35-7BD0-B23A667A91CE}"/>
              </a:ext>
            </a:extLst>
          </p:cNvPr>
          <p:cNvSpPr/>
          <p:nvPr/>
        </p:nvSpPr>
        <p:spPr>
          <a:xfrm>
            <a:off x="6842383" y="4788251"/>
            <a:ext cx="454337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594B30-6B14-EAD7-317E-73DD2362629A}"/>
              </a:ext>
            </a:extLst>
          </p:cNvPr>
          <p:cNvSpPr/>
          <p:nvPr/>
        </p:nvSpPr>
        <p:spPr>
          <a:xfrm>
            <a:off x="5723050" y="4537212"/>
            <a:ext cx="1014446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19843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CNN-LSTM </a:t>
            </a:r>
            <a:r>
              <a:rPr lang="ko-KR" altLang="en-US" sz="4000" dirty="0">
                <a:solidFill>
                  <a:srgbClr val="FFFFFF"/>
                </a:solidFill>
              </a:rPr>
              <a:t>구성도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표 11">
            <a:extLst>
              <a:ext uri="{FF2B5EF4-FFF2-40B4-BE49-F238E27FC236}">
                <a16:creationId xmlns:a16="http://schemas.microsoft.com/office/drawing/2014/main" id="{6B10A623-6B94-2BD0-257F-B6BD9670D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15694"/>
              </p:ext>
            </p:extLst>
          </p:nvPr>
        </p:nvGraphicFramePr>
        <p:xfrm>
          <a:off x="1091183" y="2510114"/>
          <a:ext cx="2759456" cy="20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64">
                  <a:extLst>
                    <a:ext uri="{9D8B030D-6E8A-4147-A177-3AD203B41FA5}">
                      <a16:colId xmlns:a16="http://schemas.microsoft.com/office/drawing/2014/main" val="4240079313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1772326836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787141585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657256146"/>
                    </a:ext>
                  </a:extLst>
                </a:gridCol>
              </a:tblGrid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73957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28653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51968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65793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050D8B6D-7A4D-72B9-13B2-7876073FB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25009"/>
              </p:ext>
            </p:extLst>
          </p:nvPr>
        </p:nvGraphicFramePr>
        <p:xfrm>
          <a:off x="1231391" y="2718269"/>
          <a:ext cx="2759456" cy="20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64">
                  <a:extLst>
                    <a:ext uri="{9D8B030D-6E8A-4147-A177-3AD203B41FA5}">
                      <a16:colId xmlns:a16="http://schemas.microsoft.com/office/drawing/2014/main" val="4240079313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1772326836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787141585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657256146"/>
                    </a:ext>
                  </a:extLst>
                </a:gridCol>
              </a:tblGrid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73957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28653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51968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65793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C1EC43BE-4E6B-82CE-DECB-AF8D0B2F8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99839"/>
              </p:ext>
            </p:extLst>
          </p:nvPr>
        </p:nvGraphicFramePr>
        <p:xfrm>
          <a:off x="1371599" y="2926424"/>
          <a:ext cx="2759456" cy="20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64">
                  <a:extLst>
                    <a:ext uri="{9D8B030D-6E8A-4147-A177-3AD203B41FA5}">
                      <a16:colId xmlns:a16="http://schemas.microsoft.com/office/drawing/2014/main" val="4240079313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1772326836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787141585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657256146"/>
                    </a:ext>
                  </a:extLst>
                </a:gridCol>
              </a:tblGrid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73957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28653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51968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6579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1156560-EDD2-3C6D-F8D4-7DF213166197}"/>
              </a:ext>
            </a:extLst>
          </p:cNvPr>
          <p:cNvSpPr txBox="1"/>
          <p:nvPr/>
        </p:nvSpPr>
        <p:spPr>
          <a:xfrm>
            <a:off x="1750061" y="2060194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문장 길이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0E1854-EBF6-7BB6-CA3D-66D2DF8C5093}"/>
              </a:ext>
            </a:extLst>
          </p:cNvPr>
          <p:cNvSpPr txBox="1"/>
          <p:nvPr/>
        </p:nvSpPr>
        <p:spPr>
          <a:xfrm>
            <a:off x="320039" y="3506982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373D61-D5F9-9FCA-E6ED-279F3DDE3E4F}"/>
              </a:ext>
            </a:extLst>
          </p:cNvPr>
          <p:cNvSpPr txBox="1"/>
          <p:nvPr/>
        </p:nvSpPr>
        <p:spPr>
          <a:xfrm>
            <a:off x="390142" y="2100034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배치</a:t>
            </a:r>
          </a:p>
        </p:txBody>
      </p:sp>
      <p:graphicFrame>
        <p:nvGraphicFramePr>
          <p:cNvPr id="38" name="표 11">
            <a:extLst>
              <a:ext uri="{FF2B5EF4-FFF2-40B4-BE49-F238E27FC236}">
                <a16:creationId xmlns:a16="http://schemas.microsoft.com/office/drawing/2014/main" id="{C1CDDB4C-87B1-4D31-678B-4CD0C5A91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82863"/>
              </p:ext>
            </p:extLst>
          </p:nvPr>
        </p:nvGraphicFramePr>
        <p:xfrm>
          <a:off x="6319574" y="2872084"/>
          <a:ext cx="2759456" cy="20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64">
                  <a:extLst>
                    <a:ext uri="{9D8B030D-6E8A-4147-A177-3AD203B41FA5}">
                      <a16:colId xmlns:a16="http://schemas.microsoft.com/office/drawing/2014/main" val="4240079313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1772326836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787141585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657256146"/>
                    </a:ext>
                  </a:extLst>
                </a:gridCol>
              </a:tblGrid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73957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28653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51968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6579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C93E668-0CB0-DDF8-42D7-0FD572254809}"/>
              </a:ext>
            </a:extLst>
          </p:cNvPr>
          <p:cNvSpPr txBox="1"/>
          <p:nvPr/>
        </p:nvSpPr>
        <p:spPr>
          <a:xfrm>
            <a:off x="6998262" y="2357965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문장 길이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9F81BD-E80A-ADFF-74DC-2CA828D96679}"/>
              </a:ext>
            </a:extLst>
          </p:cNvPr>
          <p:cNvSpPr txBox="1"/>
          <p:nvPr/>
        </p:nvSpPr>
        <p:spPr>
          <a:xfrm>
            <a:off x="5532118" y="3698725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배치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6D0974E-9B5C-D524-F457-5E4B8496DDD7}"/>
              </a:ext>
            </a:extLst>
          </p:cNvPr>
          <p:cNvSpPr/>
          <p:nvPr/>
        </p:nvSpPr>
        <p:spPr>
          <a:xfrm>
            <a:off x="4547616" y="3514344"/>
            <a:ext cx="844294" cy="72847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03F48B16-2B31-B51F-31D1-4962695EDB98}"/>
              </a:ext>
            </a:extLst>
          </p:cNvPr>
          <p:cNvSpPr/>
          <p:nvPr/>
        </p:nvSpPr>
        <p:spPr>
          <a:xfrm>
            <a:off x="9309354" y="3566418"/>
            <a:ext cx="844294" cy="72847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05334E4-C021-8CF4-FA33-D258A63ED8BD}"/>
              </a:ext>
            </a:extLst>
          </p:cNvPr>
          <p:cNvSpPr/>
          <p:nvPr/>
        </p:nvSpPr>
        <p:spPr>
          <a:xfrm>
            <a:off x="10326623" y="3397383"/>
            <a:ext cx="1545337" cy="1066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113EB-292B-BA3E-0C6B-B2D0FBADF3B4}"/>
              </a:ext>
            </a:extLst>
          </p:cNvPr>
          <p:cNvSpPr txBox="1"/>
          <p:nvPr/>
        </p:nvSpPr>
        <p:spPr>
          <a:xfrm>
            <a:off x="1540257" y="5277600"/>
            <a:ext cx="226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Conv1D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8B10F-875E-66FD-58B1-C5DDCF50CCE8}"/>
              </a:ext>
            </a:extLst>
          </p:cNvPr>
          <p:cNvSpPr txBox="1"/>
          <p:nvPr/>
        </p:nvSpPr>
        <p:spPr>
          <a:xfrm>
            <a:off x="6442256" y="5278362"/>
            <a:ext cx="251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GlobalMaxpooling1D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62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>
                <a:solidFill>
                  <a:srgbClr val="FFFFFF"/>
                </a:solidFill>
              </a:rPr>
              <a:t>CNN </a:t>
            </a:r>
            <a:r>
              <a:rPr lang="ko-KR" altLang="en-US" sz="4000">
                <a:solidFill>
                  <a:srgbClr val="FFFFFF"/>
                </a:solidFill>
              </a:rPr>
              <a:t>학습 결과</a:t>
            </a:r>
          </a:p>
        </p:txBody>
      </p:sp>
      <p:pic>
        <p:nvPicPr>
          <p:cNvPr id="11" name="그림 10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93F42607-F94A-81DD-9A95-D85BE646D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416433"/>
            <a:ext cx="5131088" cy="3527623"/>
          </a:xfrm>
          <a:prstGeom prst="rect">
            <a:avLst/>
          </a:prstGeom>
        </p:spPr>
      </p:pic>
      <p:pic>
        <p:nvPicPr>
          <p:cNvPr id="9" name="그림 8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EEE0E0CF-FFAC-FDC5-C785-9B20E0EDB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337470"/>
            <a:ext cx="5131087" cy="37585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636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 </a:t>
            </a:r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학습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652C82-9D81-338D-6382-9DABCCC3D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589942"/>
              </p:ext>
            </p:extLst>
          </p:nvPr>
        </p:nvGraphicFramePr>
        <p:xfrm>
          <a:off x="1513059" y="1966293"/>
          <a:ext cx="9165883" cy="4452165"/>
        </p:xfrm>
        <a:graphic>
          <a:graphicData uri="http://schemas.openxmlformats.org/drawingml/2006/table">
            <a:tbl>
              <a:tblPr firstRow="1" bandRow="1"/>
              <a:tblGrid>
                <a:gridCol w="6971640">
                  <a:extLst>
                    <a:ext uri="{9D8B030D-6E8A-4147-A177-3AD203B41FA5}">
                      <a16:colId xmlns:a16="http://schemas.microsoft.com/office/drawing/2014/main" val="3348304134"/>
                    </a:ext>
                  </a:extLst>
                </a:gridCol>
                <a:gridCol w="1197504">
                  <a:extLst>
                    <a:ext uri="{9D8B030D-6E8A-4147-A177-3AD203B41FA5}">
                      <a16:colId xmlns:a16="http://schemas.microsoft.com/office/drawing/2014/main" val="1079522893"/>
                    </a:ext>
                  </a:extLst>
                </a:gridCol>
                <a:gridCol w="996739">
                  <a:extLst>
                    <a:ext uri="{9D8B030D-6E8A-4147-A177-3AD203B41FA5}">
                      <a16:colId xmlns:a16="http://schemas.microsoft.com/office/drawing/2014/main" val="3921431258"/>
                    </a:ext>
                  </a:extLst>
                </a:gridCol>
              </a:tblGrid>
              <a:tr h="43917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Accuracy(%)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583137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노잼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..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완전 재미 없음 </a:t>
                      </a: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ㅉㅉ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80.80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055725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조금 어렵지만 </a:t>
                      </a: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재밌음ㅋㅋ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93.76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6853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캐릭터가 예뻐서 좋아요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94.75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54167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조센징답다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열등종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센숭이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65.17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434289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미친 새끼 또 저 지랄이네 대단하다 대단해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98.10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438628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안녕하세요 오랜만에 뵈요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어떤일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하고 있나요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87.76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63248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역시 홍어는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별로야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86.42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부정</a:t>
                      </a: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5124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역시 전라도 홍어는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별로야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89.54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부정</a:t>
                      </a: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633358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어떻게 됐건 민주당이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180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석인데 건드리기 힘들지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븅신련아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ㅋㅋㅋㅋㅋㅋㅋㅋ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92.42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5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71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>
                <a:solidFill>
                  <a:srgbClr val="FFFFFF"/>
                </a:solidFill>
              </a:rPr>
              <a:t>LSTM </a:t>
            </a:r>
            <a:r>
              <a:rPr lang="ko-KR" altLang="en-US" sz="4000" dirty="0">
                <a:solidFill>
                  <a:srgbClr val="FFFFFF"/>
                </a:solidFill>
              </a:rPr>
              <a:t>학습 결과</a:t>
            </a:r>
          </a:p>
        </p:txBody>
      </p:sp>
      <p:pic>
        <p:nvPicPr>
          <p:cNvPr id="9" name="그림 8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CFA0B3A7-DFCA-6C29-DA25-043F5C065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416433"/>
            <a:ext cx="5131088" cy="3527623"/>
          </a:xfrm>
          <a:prstGeom prst="rect">
            <a:avLst/>
          </a:prstGeom>
        </p:spPr>
      </p:pic>
      <p:pic>
        <p:nvPicPr>
          <p:cNvPr id="11" name="그림 10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0FD60E1F-C6F9-3393-DFC2-4FF233CB2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337470"/>
            <a:ext cx="5131087" cy="37585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038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LSTM</a:t>
            </a:r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학습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652C82-9D81-338D-6382-9DABCCC3D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93184"/>
              </p:ext>
            </p:extLst>
          </p:nvPr>
        </p:nvGraphicFramePr>
        <p:xfrm>
          <a:off x="1513059" y="1966293"/>
          <a:ext cx="9165883" cy="4452165"/>
        </p:xfrm>
        <a:graphic>
          <a:graphicData uri="http://schemas.openxmlformats.org/drawingml/2006/table">
            <a:tbl>
              <a:tblPr firstRow="1" bandRow="1"/>
              <a:tblGrid>
                <a:gridCol w="6971640">
                  <a:extLst>
                    <a:ext uri="{9D8B030D-6E8A-4147-A177-3AD203B41FA5}">
                      <a16:colId xmlns:a16="http://schemas.microsoft.com/office/drawing/2014/main" val="3348304134"/>
                    </a:ext>
                  </a:extLst>
                </a:gridCol>
                <a:gridCol w="1197504">
                  <a:extLst>
                    <a:ext uri="{9D8B030D-6E8A-4147-A177-3AD203B41FA5}">
                      <a16:colId xmlns:a16="http://schemas.microsoft.com/office/drawing/2014/main" val="1079522893"/>
                    </a:ext>
                  </a:extLst>
                </a:gridCol>
                <a:gridCol w="996739">
                  <a:extLst>
                    <a:ext uri="{9D8B030D-6E8A-4147-A177-3AD203B41FA5}">
                      <a16:colId xmlns:a16="http://schemas.microsoft.com/office/drawing/2014/main" val="3921431258"/>
                    </a:ext>
                  </a:extLst>
                </a:gridCol>
              </a:tblGrid>
              <a:tr h="43917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Accuracy(%)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583137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노잼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..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완전 재미 없음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ㅉㅉ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72.37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055725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조금 어렵지만 </a:t>
                      </a: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재밌음ㅋㅋ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98.92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6853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캐릭터가 예뻐서 좋아요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99.04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54167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조센징답다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열등종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센숭이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93.56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434289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미친 새끼 또 저 지랄이네 대단하다 대단해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99.00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438628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안녕하세요 오랜만에 뵈요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 </a:t>
                      </a: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어떤일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하고 있나요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93.01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63248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역시 홍어는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별로야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89.02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부정</a:t>
                      </a: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5124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역시 전라도 홍어는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별로야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96.36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부정</a:t>
                      </a: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633358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어떻게 됐건 민주당이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180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석인데 건드리기 힘들지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븅신련아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ㅋㅋㅋㅋㅋㅋㅋㅋ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96.91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정상</a:t>
                      </a: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5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293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>
                <a:solidFill>
                  <a:srgbClr val="FFFFFF"/>
                </a:solidFill>
              </a:rPr>
              <a:t>CNN-LSTM </a:t>
            </a:r>
            <a:r>
              <a:rPr lang="ko-KR" altLang="en-US" sz="4000">
                <a:solidFill>
                  <a:srgbClr val="FFFFFF"/>
                </a:solidFill>
              </a:rPr>
              <a:t>학습 결과</a:t>
            </a:r>
          </a:p>
        </p:txBody>
      </p:sp>
      <p:pic>
        <p:nvPicPr>
          <p:cNvPr id="9" name="그림 8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42B328A4-AA24-64FE-48A1-86F7E23A3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416433"/>
            <a:ext cx="5131088" cy="3527623"/>
          </a:xfrm>
          <a:prstGeom prst="rect">
            <a:avLst/>
          </a:prstGeom>
        </p:spPr>
      </p:pic>
      <p:pic>
        <p:nvPicPr>
          <p:cNvPr id="11" name="그림 10" descr="텍스트, 그래프, 도표, 라인이(가) 표시된 사진&#10;&#10;자동 생성된 설명">
            <a:extLst>
              <a:ext uri="{FF2B5EF4-FFF2-40B4-BE49-F238E27FC236}">
                <a16:creationId xmlns:a16="http://schemas.microsoft.com/office/drawing/2014/main" id="{E0F43834-EF3E-D6B5-B7EF-FD048C163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337470"/>
            <a:ext cx="5131087" cy="37585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4328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CNN-LSTM </a:t>
            </a:r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학습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652C82-9D81-338D-6382-9DABCCC3D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125675"/>
              </p:ext>
            </p:extLst>
          </p:nvPr>
        </p:nvGraphicFramePr>
        <p:xfrm>
          <a:off x="1513059" y="1966293"/>
          <a:ext cx="9165883" cy="4452165"/>
        </p:xfrm>
        <a:graphic>
          <a:graphicData uri="http://schemas.openxmlformats.org/drawingml/2006/table">
            <a:tbl>
              <a:tblPr firstRow="1" bandRow="1"/>
              <a:tblGrid>
                <a:gridCol w="6971640">
                  <a:extLst>
                    <a:ext uri="{9D8B030D-6E8A-4147-A177-3AD203B41FA5}">
                      <a16:colId xmlns:a16="http://schemas.microsoft.com/office/drawing/2014/main" val="3348304134"/>
                    </a:ext>
                  </a:extLst>
                </a:gridCol>
                <a:gridCol w="1197504">
                  <a:extLst>
                    <a:ext uri="{9D8B030D-6E8A-4147-A177-3AD203B41FA5}">
                      <a16:colId xmlns:a16="http://schemas.microsoft.com/office/drawing/2014/main" val="1079522893"/>
                    </a:ext>
                  </a:extLst>
                </a:gridCol>
                <a:gridCol w="996739">
                  <a:extLst>
                    <a:ext uri="{9D8B030D-6E8A-4147-A177-3AD203B41FA5}">
                      <a16:colId xmlns:a16="http://schemas.microsoft.com/office/drawing/2014/main" val="3921431258"/>
                    </a:ext>
                  </a:extLst>
                </a:gridCol>
              </a:tblGrid>
              <a:tr h="43917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Accuracy(%)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583137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노잼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..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완전 재미 없음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ㅉㅉ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64.53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055725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조금 어렵지만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재밌음ㅋㅋ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97.73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6853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캐릭터가 예뻐서 좋아요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96.52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54167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조센징답다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열등종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센숭이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64.31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434289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미친 새끼 또 저 지랄이네 대단하다 대단해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96.49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438628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안녕하세요 오랜만에 뵈요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어떤일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하고 있나요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97.37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63248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역시 홍어는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별로야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58.51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부정</a:t>
                      </a: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5124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역시 전라도 홍어는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별로야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76.05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부정</a:t>
                      </a: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633358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어떻게 됐건 민주당이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180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석인데 건드리기 힘들지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븅신련아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ㅋㅋㅋㅋㅋㅋㅋㅋ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85.17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5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479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각 모델 성능평가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4E28698-6C29-DE28-82DC-75374F4CE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830202"/>
              </p:ext>
            </p:extLst>
          </p:nvPr>
        </p:nvGraphicFramePr>
        <p:xfrm>
          <a:off x="1371599" y="2493339"/>
          <a:ext cx="9013515" cy="3455372"/>
        </p:xfrm>
        <a:graphic>
          <a:graphicData uri="http://schemas.openxmlformats.org/drawingml/2006/table">
            <a:tbl>
              <a:tblPr/>
              <a:tblGrid>
                <a:gridCol w="1802703">
                  <a:extLst>
                    <a:ext uri="{9D8B030D-6E8A-4147-A177-3AD203B41FA5}">
                      <a16:colId xmlns:a16="http://schemas.microsoft.com/office/drawing/2014/main" val="2204650668"/>
                    </a:ext>
                  </a:extLst>
                </a:gridCol>
                <a:gridCol w="1802703">
                  <a:extLst>
                    <a:ext uri="{9D8B030D-6E8A-4147-A177-3AD203B41FA5}">
                      <a16:colId xmlns:a16="http://schemas.microsoft.com/office/drawing/2014/main" val="2784493850"/>
                    </a:ext>
                  </a:extLst>
                </a:gridCol>
                <a:gridCol w="1802703">
                  <a:extLst>
                    <a:ext uri="{9D8B030D-6E8A-4147-A177-3AD203B41FA5}">
                      <a16:colId xmlns:a16="http://schemas.microsoft.com/office/drawing/2014/main" val="2720927427"/>
                    </a:ext>
                  </a:extLst>
                </a:gridCol>
                <a:gridCol w="1802703">
                  <a:extLst>
                    <a:ext uri="{9D8B030D-6E8A-4147-A177-3AD203B41FA5}">
                      <a16:colId xmlns:a16="http://schemas.microsoft.com/office/drawing/2014/main" val="2172233079"/>
                    </a:ext>
                  </a:extLst>
                </a:gridCol>
                <a:gridCol w="1802703">
                  <a:extLst>
                    <a:ext uri="{9D8B030D-6E8A-4147-A177-3AD203B41FA5}">
                      <a16:colId xmlns:a16="http://schemas.microsoft.com/office/drawing/2014/main" val="1536797350"/>
                    </a:ext>
                  </a:extLst>
                </a:gridCol>
              </a:tblGrid>
              <a:tr h="863843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Algorithm</a:t>
                      </a:r>
                      <a:endParaRPr lang="ko-KR" alt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Accuracy(%)</a:t>
                      </a:r>
                      <a:endParaRPr 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Recall</a:t>
                      </a: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(%)</a:t>
                      </a:r>
                      <a:endParaRPr 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Precision</a:t>
                      </a: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(%)</a:t>
                      </a:r>
                      <a:endParaRPr 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F1Score</a:t>
                      </a:r>
                      <a:endParaRPr 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416707"/>
                  </a:ext>
                </a:extLst>
              </a:tr>
              <a:tr h="863843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CNN</a:t>
                      </a:r>
                      <a:endParaRPr 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84.35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81.26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72.73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0.7676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60255"/>
                  </a:ext>
                </a:extLst>
              </a:tr>
              <a:tr h="863843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LSTM</a:t>
                      </a:r>
                      <a:endParaRPr 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82.30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76.40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72.63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0.7447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75967"/>
                  </a:ext>
                </a:extLst>
              </a:tr>
              <a:tr h="863843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CNN-LSTM</a:t>
                      </a:r>
                      <a:endParaRPr 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80.58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74.97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68.10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0.7137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284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496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6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6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7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7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결론</a:t>
            </a:r>
            <a:endParaRPr lang="ko-KR" alt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998C693-1F4A-07F6-6C87-40543EA92DF4}"/>
              </a:ext>
            </a:extLst>
          </p:cNvPr>
          <p:cNvSpPr>
            <a:spLocks/>
          </p:cNvSpPr>
          <p:nvPr/>
        </p:nvSpPr>
        <p:spPr>
          <a:xfrm>
            <a:off x="459350" y="2075543"/>
            <a:ext cx="3280229" cy="448791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1905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B2FA36-E7C1-9871-1B98-599A3836B413}"/>
              </a:ext>
            </a:extLst>
          </p:cNvPr>
          <p:cNvSpPr>
            <a:spLocks/>
          </p:cNvSpPr>
          <p:nvPr/>
        </p:nvSpPr>
        <p:spPr>
          <a:xfrm>
            <a:off x="1160201" y="2522823"/>
            <a:ext cx="1988189" cy="5977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데이터 셋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836A01-B068-85D8-A7A3-DF481A4E0C32}"/>
              </a:ext>
            </a:extLst>
          </p:cNvPr>
          <p:cNvSpPr>
            <a:spLocks/>
          </p:cNvSpPr>
          <p:nvPr/>
        </p:nvSpPr>
        <p:spPr>
          <a:xfrm>
            <a:off x="739825" y="3491446"/>
            <a:ext cx="2719278" cy="26190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dirty="0">
                <a:solidFill>
                  <a:schemeClr val="tx1"/>
                </a:solidFill>
              </a:rPr>
              <a:t>충분치 못한 데이터로 인해 유의미한 학습 불가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DFEC336-85CD-175A-CEE8-F8677B9D90E6}"/>
              </a:ext>
            </a:extLst>
          </p:cNvPr>
          <p:cNvSpPr>
            <a:spLocks/>
          </p:cNvSpPr>
          <p:nvPr/>
        </p:nvSpPr>
        <p:spPr>
          <a:xfrm>
            <a:off x="4455885" y="2075543"/>
            <a:ext cx="3280229" cy="4487919"/>
          </a:xfrm>
          <a:prstGeom prst="roundRect">
            <a:avLst/>
          </a:prstGeom>
          <a:effectLst>
            <a:outerShdw blurRad="1905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9A414F-4A7C-3803-768E-784FFEA572AE}"/>
              </a:ext>
            </a:extLst>
          </p:cNvPr>
          <p:cNvSpPr>
            <a:spLocks/>
          </p:cNvSpPr>
          <p:nvPr/>
        </p:nvSpPr>
        <p:spPr>
          <a:xfrm>
            <a:off x="5058362" y="2522824"/>
            <a:ext cx="1988189" cy="5977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댓글의 특성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7AA1EFF-E6E4-C030-8595-DAD227ECB603}"/>
              </a:ext>
            </a:extLst>
          </p:cNvPr>
          <p:cNvSpPr>
            <a:spLocks/>
          </p:cNvSpPr>
          <p:nvPr/>
        </p:nvSpPr>
        <p:spPr>
          <a:xfrm>
            <a:off x="4630057" y="3491446"/>
            <a:ext cx="2844800" cy="26190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dirty="0">
                <a:solidFill>
                  <a:schemeClr val="tx1"/>
                </a:solidFill>
              </a:rPr>
              <a:t>문장과 단어를 다양한 형태로 변형시켜 단일모델로 분류하기 어려움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BD350BF-C12D-9275-BDEF-2CCCE1CC778D}"/>
              </a:ext>
            </a:extLst>
          </p:cNvPr>
          <p:cNvSpPr>
            <a:spLocks/>
          </p:cNvSpPr>
          <p:nvPr/>
        </p:nvSpPr>
        <p:spPr>
          <a:xfrm>
            <a:off x="8452421" y="2075543"/>
            <a:ext cx="3280229" cy="44879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905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51730E-3D53-5B7B-361D-11FAB2957FCA}"/>
              </a:ext>
            </a:extLst>
          </p:cNvPr>
          <p:cNvSpPr>
            <a:spLocks/>
          </p:cNvSpPr>
          <p:nvPr/>
        </p:nvSpPr>
        <p:spPr>
          <a:xfrm>
            <a:off x="9079223" y="2522824"/>
            <a:ext cx="1988189" cy="5977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복잡도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4B3BB7B-F1B6-926E-EF69-68E9A96FC03A}"/>
              </a:ext>
            </a:extLst>
          </p:cNvPr>
          <p:cNvSpPr>
            <a:spLocks/>
          </p:cNvSpPr>
          <p:nvPr/>
        </p:nvSpPr>
        <p:spPr>
          <a:xfrm>
            <a:off x="8650918" y="3491446"/>
            <a:ext cx="2844800" cy="26190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dirty="0">
                <a:solidFill>
                  <a:schemeClr val="tx1"/>
                </a:solidFill>
              </a:rPr>
              <a:t>복잡도가 높으면 적은 데이터 셋으로 학습시키기 어려움</a:t>
            </a:r>
          </a:p>
        </p:txBody>
      </p:sp>
    </p:spTree>
    <p:extLst>
      <p:ext uri="{BB962C8B-B14F-4D97-AF65-F5344CB8AC3E}">
        <p14:creationId xmlns:p14="http://schemas.microsoft.com/office/powerpoint/2010/main" val="227269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824AB5-4240-0639-FDB8-25AD6C93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8F572B-6D3F-85D5-8370-F45DFD15436F}"/>
              </a:ext>
            </a:extLst>
          </p:cNvPr>
          <p:cNvSpPr/>
          <p:nvPr/>
        </p:nvSpPr>
        <p:spPr>
          <a:xfrm>
            <a:off x="4668286" y="470511"/>
            <a:ext cx="6890197" cy="59169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91174C7-485D-3E03-5633-273F991F9CD5}"/>
              </a:ext>
            </a:extLst>
          </p:cNvPr>
          <p:cNvSpPr txBox="1">
            <a:spLocks/>
          </p:cNvSpPr>
          <p:nvPr/>
        </p:nvSpPr>
        <p:spPr>
          <a:xfrm>
            <a:off x="5369886" y="935683"/>
            <a:ext cx="5396853" cy="4671323"/>
          </a:xfrm>
          <a:prstGeom prst="rect">
            <a:avLst/>
          </a:prstGeom>
          <a:solidFill>
            <a:schemeClr val="bg1"/>
          </a:solidFill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프로젝트 개요</a:t>
            </a:r>
            <a:endParaRPr lang="en-US" altLang="ko-KR" sz="2000" dirty="0"/>
          </a:p>
          <a:p>
            <a:r>
              <a:rPr lang="ko-KR" altLang="en-US" sz="2000" dirty="0"/>
              <a:t>실험방법</a:t>
            </a:r>
            <a:endParaRPr lang="en-US" altLang="ko-KR" sz="2000" dirty="0"/>
          </a:p>
          <a:p>
            <a:r>
              <a:rPr lang="ko-KR" altLang="en-US" sz="2000" dirty="0"/>
              <a:t>데이터 수집 및 </a:t>
            </a:r>
            <a:r>
              <a:rPr lang="ko-KR" altLang="en-US" sz="2000" dirty="0" err="1"/>
              <a:t>전처리</a:t>
            </a:r>
            <a:endParaRPr lang="en-US" altLang="ko-KR" sz="2000" dirty="0"/>
          </a:p>
          <a:p>
            <a:r>
              <a:rPr lang="en-US" altLang="ko-KR" sz="2000" dirty="0"/>
              <a:t>CNN</a:t>
            </a:r>
          </a:p>
          <a:p>
            <a:r>
              <a:rPr lang="en-US" altLang="ko-KR" sz="2000" dirty="0"/>
              <a:t>LSTM</a:t>
            </a:r>
          </a:p>
          <a:p>
            <a:r>
              <a:rPr lang="en-US" altLang="ko-KR" sz="2000" dirty="0"/>
              <a:t>CNN-LSTM </a:t>
            </a:r>
          </a:p>
          <a:p>
            <a:r>
              <a:rPr lang="ko-KR" altLang="en-US" sz="2000" dirty="0"/>
              <a:t>각 모델 성능평가</a:t>
            </a:r>
            <a:endParaRPr lang="en-US" altLang="ko-KR" sz="2000" dirty="0"/>
          </a:p>
          <a:p>
            <a:r>
              <a:rPr lang="ko-KR" altLang="en-US" sz="2000" dirty="0"/>
              <a:t>결론</a:t>
            </a:r>
            <a:endParaRPr lang="en-US" altLang="ko-KR" sz="2000" dirty="0"/>
          </a:p>
          <a:p>
            <a:r>
              <a:rPr lang="ko-KR" altLang="en-US" sz="2000" dirty="0"/>
              <a:t>수정 및 개선사항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2735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수정사항 및 개선점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8BCE0C7-5FF5-E29B-83F1-14CDCE4328AF}"/>
              </a:ext>
            </a:extLst>
          </p:cNvPr>
          <p:cNvGrpSpPr/>
          <p:nvPr/>
        </p:nvGrpSpPr>
        <p:grpSpPr>
          <a:xfrm>
            <a:off x="838200" y="1891970"/>
            <a:ext cx="10515600" cy="992160"/>
            <a:chOff x="0" y="53109"/>
            <a:chExt cx="10515600" cy="992160"/>
          </a:xfrm>
          <a:effectLst>
            <a:outerShdw blurRad="190500" dist="254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1C7C62A-4B2F-EDD6-C164-098FD582F2AB}"/>
                </a:ext>
              </a:extLst>
            </p:cNvPr>
            <p:cNvSpPr/>
            <p:nvPr/>
          </p:nvSpPr>
          <p:spPr>
            <a:xfrm>
              <a:off x="0" y="53109"/>
              <a:ext cx="10515600" cy="9921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사각형: 둥근 모서리 4">
              <a:extLst>
                <a:ext uri="{FF2B5EF4-FFF2-40B4-BE49-F238E27FC236}">
                  <a16:creationId xmlns:a16="http://schemas.microsoft.com/office/drawing/2014/main" id="{64544863-2407-F7AA-E43A-256A03692A9C}"/>
                </a:ext>
              </a:extLst>
            </p:cNvPr>
            <p:cNvSpPr txBox="1"/>
            <p:nvPr/>
          </p:nvSpPr>
          <p:spPr>
            <a:xfrm>
              <a:off x="48433" y="101542"/>
              <a:ext cx="10418734" cy="89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3200" kern="1200" dirty="0"/>
                <a:t>충분한 데이터 셋 확보</a:t>
              </a:r>
              <a:endParaRPr lang="en-US" sz="3200" kern="12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85DEA5E-4270-AF80-8A63-39CE9D0933F1}"/>
              </a:ext>
            </a:extLst>
          </p:cNvPr>
          <p:cNvGrpSpPr/>
          <p:nvPr/>
        </p:nvGrpSpPr>
        <p:grpSpPr>
          <a:xfrm>
            <a:off x="838200" y="3178668"/>
            <a:ext cx="10515600" cy="992160"/>
            <a:chOff x="0" y="1137429"/>
            <a:chExt cx="10515600" cy="992160"/>
          </a:xfrm>
          <a:effectLst>
            <a:outerShdw blurRad="190500" dist="254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BF6B289E-CB72-BE09-80E5-C2EBF19B3A8E}"/>
                </a:ext>
              </a:extLst>
            </p:cNvPr>
            <p:cNvSpPr/>
            <p:nvPr/>
          </p:nvSpPr>
          <p:spPr>
            <a:xfrm>
              <a:off x="0" y="1137429"/>
              <a:ext cx="10515600" cy="9921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사각형: 둥근 모서리 6">
              <a:extLst>
                <a:ext uri="{FF2B5EF4-FFF2-40B4-BE49-F238E27FC236}">
                  <a16:creationId xmlns:a16="http://schemas.microsoft.com/office/drawing/2014/main" id="{4C0FDD70-E248-35CC-7D64-6E0A3C5CBC7A}"/>
                </a:ext>
              </a:extLst>
            </p:cNvPr>
            <p:cNvSpPr txBox="1"/>
            <p:nvPr/>
          </p:nvSpPr>
          <p:spPr>
            <a:xfrm>
              <a:off x="48433" y="1185862"/>
              <a:ext cx="10418734" cy="89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ko-KR" sz="3200" kern="1200" dirty="0"/>
                <a:t>레이어와 파라미터의 재조정</a:t>
              </a:r>
              <a:endParaRPr lang="en-US" altLang="ko-KR" sz="3200" kern="12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AF8C66D-39FC-A6E3-2106-33FD2CC62A60}"/>
              </a:ext>
            </a:extLst>
          </p:cNvPr>
          <p:cNvGrpSpPr/>
          <p:nvPr/>
        </p:nvGrpSpPr>
        <p:grpSpPr>
          <a:xfrm>
            <a:off x="838198" y="4403581"/>
            <a:ext cx="10515600" cy="992160"/>
            <a:chOff x="0" y="2221749"/>
            <a:chExt cx="10515600" cy="992160"/>
          </a:xfrm>
          <a:effectLst>
            <a:outerShdw blurRad="190500" dist="254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7AF0D70-7BA3-0B20-9E75-5831FD8A3D11}"/>
                </a:ext>
              </a:extLst>
            </p:cNvPr>
            <p:cNvSpPr/>
            <p:nvPr/>
          </p:nvSpPr>
          <p:spPr>
            <a:xfrm>
              <a:off x="0" y="2221749"/>
              <a:ext cx="10515600" cy="9921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사각형: 둥근 모서리 8">
              <a:extLst>
                <a:ext uri="{FF2B5EF4-FFF2-40B4-BE49-F238E27FC236}">
                  <a16:creationId xmlns:a16="http://schemas.microsoft.com/office/drawing/2014/main" id="{D1D684C7-9F9A-DF18-2089-F7A576630F23}"/>
                </a:ext>
              </a:extLst>
            </p:cNvPr>
            <p:cNvSpPr txBox="1"/>
            <p:nvPr/>
          </p:nvSpPr>
          <p:spPr>
            <a:xfrm>
              <a:off x="48433" y="2270182"/>
              <a:ext cx="10418734" cy="89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ko-KR" sz="3200" kern="1200" dirty="0"/>
                <a:t>한 단어의 다양한 변화를 하나의 의미로 해석하는 기술</a:t>
              </a:r>
              <a:endParaRPr lang="en-US" altLang="ko-KR" sz="3200" kern="12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212DBAD-2673-E1D2-EAB8-FA2E362A4F7B}"/>
              </a:ext>
            </a:extLst>
          </p:cNvPr>
          <p:cNvGrpSpPr/>
          <p:nvPr/>
        </p:nvGrpSpPr>
        <p:grpSpPr>
          <a:xfrm>
            <a:off x="838198" y="5628494"/>
            <a:ext cx="10515600" cy="992160"/>
            <a:chOff x="0" y="3306069"/>
            <a:chExt cx="10515600" cy="992160"/>
          </a:xfrm>
          <a:effectLst>
            <a:outerShdw blurRad="190500" dist="254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F56E1A2-0E57-144F-A667-031586245B5D}"/>
                </a:ext>
              </a:extLst>
            </p:cNvPr>
            <p:cNvSpPr/>
            <p:nvPr/>
          </p:nvSpPr>
          <p:spPr>
            <a:xfrm>
              <a:off x="0" y="3306069"/>
              <a:ext cx="10515600" cy="9921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사각형: 둥근 모서리 10">
              <a:extLst>
                <a:ext uri="{FF2B5EF4-FFF2-40B4-BE49-F238E27FC236}">
                  <a16:creationId xmlns:a16="http://schemas.microsoft.com/office/drawing/2014/main" id="{F6DD2C28-19B2-FFA3-729F-F511A3E51EA8}"/>
                </a:ext>
              </a:extLst>
            </p:cNvPr>
            <p:cNvSpPr txBox="1"/>
            <p:nvPr/>
          </p:nvSpPr>
          <p:spPr>
            <a:xfrm>
              <a:off x="48433" y="3354502"/>
              <a:ext cx="10418734" cy="89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3200" kern="1200"/>
                <a:t>게시글과 댓글의 상호관계를 고려한 학습</a:t>
              </a:r>
              <a:endParaRPr lang="en-US" sz="3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795163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참고자료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A25CD-0E00-3001-7FDA-39C44A752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300" dirty="0" err="1"/>
              <a:t>김나래</a:t>
            </a:r>
            <a:r>
              <a:rPr lang="ko-KR" altLang="en-US" sz="1300" dirty="0"/>
              <a:t> 외 </a:t>
            </a:r>
            <a:r>
              <a:rPr lang="en-US" altLang="ko-KR" sz="1300" dirty="0"/>
              <a:t>3</a:t>
            </a:r>
            <a:r>
              <a:rPr lang="ko-KR" altLang="en-US" sz="1300" dirty="0"/>
              <a:t>명</a:t>
            </a:r>
            <a:r>
              <a:rPr lang="en-US" altLang="ko-KR" sz="1300" dirty="0"/>
              <a:t>, “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Apple SD Gothic Neo"/>
              </a:rPr>
              <a:t>‘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Apple SD Gothic Neo"/>
              </a:rPr>
              <a:t>댓글’로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Apple SD Gothic Neo"/>
              </a:rPr>
              <a:t> 본 한국사회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Apple SD Gothic Neo"/>
              </a:rPr>
              <a:t>…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Apple SD Gothic Neo"/>
              </a:rPr>
              <a:t>당신 지금 혐오에 공감했습니다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Apple SD Gothic Neo"/>
              </a:rPr>
              <a:t>,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Apple SD Gothic Neo"/>
              </a:rPr>
              <a:t> 국민일보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Apple SD Gothic Neo"/>
              </a:rPr>
              <a:t>, 2022-12-09</a:t>
            </a:r>
            <a:br>
              <a:rPr lang="ko-KR" altLang="en-US" sz="1300" dirty="0"/>
            </a:br>
            <a:r>
              <a:rPr lang="en-US" altLang="ko-KR" sz="1300" b="0" i="0" dirty="0">
                <a:solidFill>
                  <a:srgbClr val="000000"/>
                </a:solidFill>
                <a:effectLst/>
                <a:latin typeface="Apple SD Gothic Neo"/>
                <a:hlinkClick r:id="rId2"/>
              </a:rPr>
              <a:t>https://news.kmib.co.kr/article/view.asp?arcid=0017753191&amp;code=61121111&amp;stg=ws_real</a:t>
            </a:r>
            <a:endParaRPr lang="en-US" altLang="ko-KR" sz="13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60355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CC09F3-EECD-E50D-8A5A-D108AC59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개요</a:t>
            </a:r>
          </a:p>
        </p:txBody>
      </p:sp>
      <p:pic>
        <p:nvPicPr>
          <p:cNvPr id="5" name="내용 개체 틀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C3D3F6B0-9B4C-18B2-8526-512ACD56A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3"/>
          <a:stretch/>
        </p:blipFill>
        <p:spPr>
          <a:xfrm>
            <a:off x="4600335" y="467208"/>
            <a:ext cx="702993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1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개요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6C6E568-0785-8CED-F45D-F39DD49F35F7}"/>
              </a:ext>
            </a:extLst>
          </p:cNvPr>
          <p:cNvSpPr/>
          <p:nvPr/>
        </p:nvSpPr>
        <p:spPr>
          <a:xfrm>
            <a:off x="6980153" y="4069050"/>
            <a:ext cx="3760631" cy="513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4268F84-7E23-B35B-A466-68E0FDB9C981}"/>
              </a:ext>
            </a:extLst>
          </p:cNvPr>
          <p:cNvSpPr/>
          <p:nvPr/>
        </p:nvSpPr>
        <p:spPr>
          <a:xfrm>
            <a:off x="6980153" y="5399425"/>
            <a:ext cx="3760631" cy="513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CB739AB5-4413-8D4A-F56A-70F55924B08D}"/>
              </a:ext>
            </a:extLst>
          </p:cNvPr>
          <p:cNvSpPr/>
          <p:nvPr/>
        </p:nvSpPr>
        <p:spPr>
          <a:xfrm>
            <a:off x="4960464" y="4148621"/>
            <a:ext cx="1592589" cy="3263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432A8A1B-F48A-1C8F-750D-8F0EEE87E6D4}"/>
              </a:ext>
            </a:extLst>
          </p:cNvPr>
          <p:cNvSpPr/>
          <p:nvPr/>
        </p:nvSpPr>
        <p:spPr>
          <a:xfrm>
            <a:off x="4960464" y="5478997"/>
            <a:ext cx="1592589" cy="3263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C53069-740E-983B-616C-20A72A3E8655}"/>
              </a:ext>
            </a:extLst>
          </p:cNvPr>
          <p:cNvSpPr txBox="1"/>
          <p:nvPr/>
        </p:nvSpPr>
        <p:spPr>
          <a:xfrm>
            <a:off x="1039760" y="2616598"/>
            <a:ext cx="10739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+mj-lt"/>
              </a:rPr>
              <a:t>바보같은</a:t>
            </a:r>
            <a:r>
              <a:rPr lang="ko-KR" altLang="en-US" sz="3000" dirty="0">
                <a:latin typeface="+mj-lt"/>
              </a:rPr>
              <a:t> 놈</a:t>
            </a:r>
            <a:r>
              <a:rPr lang="en-US" altLang="ko-KR" sz="3000" dirty="0">
                <a:latin typeface="+mj-lt"/>
              </a:rPr>
              <a:t>!       </a:t>
            </a:r>
            <a:r>
              <a:rPr lang="ko-KR" altLang="en-US" sz="3000" dirty="0">
                <a:latin typeface="+mj-lt"/>
              </a:rPr>
              <a:t>너를 좋아하는 사람은 아무도 </a:t>
            </a:r>
            <a:r>
              <a:rPr lang="ko-KR" altLang="en-US" sz="3000" dirty="0" err="1">
                <a:latin typeface="+mj-lt"/>
              </a:rPr>
              <a:t>없을거다</a:t>
            </a:r>
            <a:r>
              <a:rPr lang="en-US" altLang="ko-KR" sz="3000" dirty="0">
                <a:latin typeface="+mj-lt"/>
              </a:rPr>
              <a:t>!</a:t>
            </a:r>
            <a:endParaRPr lang="ko-KR" altLang="en-US" sz="3000" dirty="0">
              <a:latin typeface="+mj-lt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E6F1B21-26DD-F6AB-CC02-9E0FA1D8C21A}"/>
              </a:ext>
            </a:extLst>
          </p:cNvPr>
          <p:cNvSpPr/>
          <p:nvPr/>
        </p:nvSpPr>
        <p:spPr>
          <a:xfrm>
            <a:off x="1039760" y="2416042"/>
            <a:ext cx="2357004" cy="9053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9FE9111-51C6-8493-B932-599D9DE37B63}"/>
              </a:ext>
            </a:extLst>
          </p:cNvPr>
          <p:cNvSpPr/>
          <p:nvPr/>
        </p:nvSpPr>
        <p:spPr>
          <a:xfrm>
            <a:off x="4033919" y="2416042"/>
            <a:ext cx="7023439" cy="905355"/>
          </a:xfrm>
          <a:prstGeom prst="roundRect">
            <a:avLst/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5FAA32-32C7-2FE5-349A-4E0EA8BC82AA}"/>
              </a:ext>
            </a:extLst>
          </p:cNvPr>
          <p:cNvSpPr/>
          <p:nvPr/>
        </p:nvSpPr>
        <p:spPr>
          <a:xfrm>
            <a:off x="1585149" y="3917381"/>
            <a:ext cx="3161765" cy="8189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욕설은 특정 단어를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식별하여 구분할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51D14E-1F06-EDC3-F4EC-DA7B521FF588}"/>
              </a:ext>
            </a:extLst>
          </p:cNvPr>
          <p:cNvSpPr/>
          <p:nvPr/>
        </p:nvSpPr>
        <p:spPr>
          <a:xfrm>
            <a:off x="1585149" y="5311022"/>
            <a:ext cx="3161765" cy="8189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비하나 혐오 발언은 문맥을 파악하여 구분할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2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실험방법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A92B156-9D84-DD75-9CD9-4F1931645C73}"/>
              </a:ext>
            </a:extLst>
          </p:cNvPr>
          <p:cNvSpPr/>
          <p:nvPr/>
        </p:nvSpPr>
        <p:spPr>
          <a:xfrm>
            <a:off x="709945" y="1881933"/>
            <a:ext cx="2962141" cy="4670268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F2D3F04-F133-D64E-9C46-E799AD55574E}"/>
              </a:ext>
            </a:extLst>
          </p:cNvPr>
          <p:cNvSpPr/>
          <p:nvPr/>
        </p:nvSpPr>
        <p:spPr>
          <a:xfrm>
            <a:off x="1111015" y="2728599"/>
            <a:ext cx="2160000" cy="21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1D33CA-4317-ADF9-B78C-3B7AAA9AFF3F}"/>
              </a:ext>
            </a:extLst>
          </p:cNvPr>
          <p:cNvSpPr txBox="1"/>
          <p:nvPr/>
        </p:nvSpPr>
        <p:spPr>
          <a:xfrm>
            <a:off x="1450479" y="2003933"/>
            <a:ext cx="1481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</a:rPr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99F0F63-6349-4F83-D034-44C124A0F030}"/>
              </a:ext>
            </a:extLst>
          </p:cNvPr>
          <p:cNvSpPr/>
          <p:nvPr/>
        </p:nvSpPr>
        <p:spPr>
          <a:xfrm>
            <a:off x="4412624" y="1874018"/>
            <a:ext cx="2962141" cy="46702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B7CC99-28A0-BCF1-8751-56CB16B2934A}"/>
              </a:ext>
            </a:extLst>
          </p:cNvPr>
          <p:cNvSpPr/>
          <p:nvPr/>
        </p:nvSpPr>
        <p:spPr>
          <a:xfrm>
            <a:off x="4813694" y="2720684"/>
            <a:ext cx="2160000" cy="21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C05E81-4422-2F86-9F5E-0A3C9B0D91AB}"/>
              </a:ext>
            </a:extLst>
          </p:cNvPr>
          <p:cNvSpPr txBox="1"/>
          <p:nvPr/>
        </p:nvSpPr>
        <p:spPr>
          <a:xfrm>
            <a:off x="5153158" y="1996018"/>
            <a:ext cx="1481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</a:rPr>
              <a:t>학습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B04A7E8-4C3E-1210-E589-A6D8E804495F}"/>
              </a:ext>
            </a:extLst>
          </p:cNvPr>
          <p:cNvSpPr/>
          <p:nvPr/>
        </p:nvSpPr>
        <p:spPr>
          <a:xfrm>
            <a:off x="8115299" y="1881933"/>
            <a:ext cx="2962141" cy="46702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2898CC5-D929-09D4-2015-F6486B82590C}"/>
              </a:ext>
            </a:extLst>
          </p:cNvPr>
          <p:cNvSpPr/>
          <p:nvPr/>
        </p:nvSpPr>
        <p:spPr>
          <a:xfrm>
            <a:off x="8516369" y="2728599"/>
            <a:ext cx="2160000" cy="21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BBB710-51C4-675D-57EA-93525853A8DF}"/>
              </a:ext>
            </a:extLst>
          </p:cNvPr>
          <p:cNvSpPr txBox="1"/>
          <p:nvPr/>
        </p:nvSpPr>
        <p:spPr>
          <a:xfrm>
            <a:off x="8855833" y="2003933"/>
            <a:ext cx="1481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평가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546653-0149-B974-8F5A-6D800E16843C}"/>
              </a:ext>
            </a:extLst>
          </p:cNvPr>
          <p:cNvSpPr txBox="1"/>
          <p:nvPr/>
        </p:nvSpPr>
        <p:spPr>
          <a:xfrm>
            <a:off x="1017217" y="5116869"/>
            <a:ext cx="233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데이터 수집 및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전처리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E780E6-FCA9-3F5C-5AB8-2EF482906BAE}"/>
              </a:ext>
            </a:extLst>
          </p:cNvPr>
          <p:cNvSpPr txBox="1"/>
          <p:nvPr/>
        </p:nvSpPr>
        <p:spPr>
          <a:xfrm>
            <a:off x="4725737" y="5074067"/>
            <a:ext cx="233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CNN, </a:t>
            </a:r>
            <a:r>
              <a:rPr lang="en-US" altLang="ko-KR" dirty="0" err="1">
                <a:solidFill>
                  <a:schemeClr val="bg1"/>
                </a:solidFill>
              </a:rPr>
              <a:t>BiLSTM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CNN-</a:t>
            </a:r>
            <a:r>
              <a:rPr lang="en-US" altLang="ko-KR" dirty="0" err="1">
                <a:solidFill>
                  <a:schemeClr val="bg1"/>
                </a:solidFill>
              </a:rPr>
              <a:t>BiLSTM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학습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0C634-3092-3DE5-A1BA-4B7DEC7339FF}"/>
              </a:ext>
            </a:extLst>
          </p:cNvPr>
          <p:cNvSpPr txBox="1"/>
          <p:nvPr/>
        </p:nvSpPr>
        <p:spPr>
          <a:xfrm>
            <a:off x="8428412" y="5074066"/>
            <a:ext cx="233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학습된 각 모델</a:t>
            </a:r>
            <a:endParaRPr lang="en-US" altLang="ko-KR" dirty="0"/>
          </a:p>
          <a:p>
            <a:pPr algn="ctr"/>
            <a:r>
              <a:rPr lang="ko-KR" altLang="en-US" dirty="0"/>
              <a:t> 비교 평가</a:t>
            </a:r>
          </a:p>
        </p:txBody>
      </p:sp>
      <p:pic>
        <p:nvPicPr>
          <p:cNvPr id="54" name="그림 53" descr="스크린샷, 도표, 원, 그래픽이(가) 표시된 사진&#10;&#10;자동 생성된 설명">
            <a:extLst>
              <a:ext uri="{FF2B5EF4-FFF2-40B4-BE49-F238E27FC236}">
                <a16:creationId xmlns:a16="http://schemas.microsoft.com/office/drawing/2014/main" id="{0C08D612-B502-B2BA-1C3F-86E2A695D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30" y="3064057"/>
            <a:ext cx="1138318" cy="1473253"/>
          </a:xfrm>
          <a:prstGeom prst="rect">
            <a:avLst/>
          </a:prstGeom>
        </p:spPr>
      </p:pic>
      <p:pic>
        <p:nvPicPr>
          <p:cNvPr id="56" name="그림 55" descr="스크린샷, 디자인, 직사각형이(가) 표시된 사진&#10;&#10;자동 생성된 설명">
            <a:extLst>
              <a:ext uri="{FF2B5EF4-FFF2-40B4-BE49-F238E27FC236}">
                <a16:creationId xmlns:a16="http://schemas.microsoft.com/office/drawing/2014/main" id="{BB76D6FC-284A-FB26-5E64-8981DBB7B3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40" y="3148556"/>
            <a:ext cx="1095258" cy="1320085"/>
          </a:xfrm>
          <a:prstGeom prst="rect">
            <a:avLst/>
          </a:prstGeom>
        </p:spPr>
      </p:pic>
      <p:pic>
        <p:nvPicPr>
          <p:cNvPr id="58" name="그림 57" descr="도표, 그림, 스케치이(가) 표시된 사진&#10;&#10;자동 생성된 설명">
            <a:extLst>
              <a:ext uri="{FF2B5EF4-FFF2-40B4-BE49-F238E27FC236}">
                <a16:creationId xmlns:a16="http://schemas.microsoft.com/office/drawing/2014/main" id="{4588AFD2-04CE-778B-D607-9C5E60891C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25" y="3123672"/>
            <a:ext cx="1801471" cy="140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5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데이터 수집 및 전처리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graphicFrame>
        <p:nvGraphicFramePr>
          <p:cNvPr id="55" name="내용 개체 틀 2">
            <a:extLst>
              <a:ext uri="{FF2B5EF4-FFF2-40B4-BE49-F238E27FC236}">
                <a16:creationId xmlns:a16="http://schemas.microsoft.com/office/drawing/2014/main" id="{A2C79B0E-C917-8F19-E4C2-F99C3088C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900592"/>
              </p:ext>
            </p:extLst>
          </p:nvPr>
        </p:nvGraphicFramePr>
        <p:xfrm>
          <a:off x="655210" y="1825625"/>
          <a:ext cx="10881575" cy="2170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4" name="그림 33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E9A3FB27-E19D-E754-DA9D-E01355F303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29" y="3987636"/>
            <a:ext cx="8291341" cy="257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2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데이터 수집 및 전처리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37411482-4F6E-CD05-B79C-66A6C0670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21" y="2446204"/>
            <a:ext cx="5120650" cy="373075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ED46189-595C-7914-F9E2-909D298C92A9}"/>
              </a:ext>
            </a:extLst>
          </p:cNvPr>
          <p:cNvSpPr/>
          <p:nvPr/>
        </p:nvSpPr>
        <p:spPr>
          <a:xfrm>
            <a:off x="611830" y="3151238"/>
            <a:ext cx="3676392" cy="69515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18900000" sx="106000" sy="106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총 </a:t>
            </a:r>
            <a:r>
              <a:rPr lang="en-US" altLang="ko-KR" sz="1800" dirty="0">
                <a:solidFill>
                  <a:schemeClr val="tx1"/>
                </a:solidFill>
              </a:rPr>
              <a:t>10940</a:t>
            </a:r>
            <a:r>
              <a:rPr lang="ko-KR" altLang="en-US" sz="1800" dirty="0">
                <a:solidFill>
                  <a:schemeClr val="tx1"/>
                </a:solidFill>
              </a:rPr>
              <a:t>개의 댓글 데이터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519026B-D644-7B32-18AC-3A96992B1F05}"/>
              </a:ext>
            </a:extLst>
          </p:cNvPr>
          <p:cNvSpPr/>
          <p:nvPr/>
        </p:nvSpPr>
        <p:spPr>
          <a:xfrm>
            <a:off x="611830" y="4083004"/>
            <a:ext cx="3676392" cy="69515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18900000" sx="106000" sy="106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형태소 분석기로 </a:t>
            </a:r>
            <a:r>
              <a:rPr lang="en-US" altLang="ko-KR" sz="1800" dirty="0" err="1">
                <a:solidFill>
                  <a:schemeClr val="tx1"/>
                </a:solidFill>
              </a:rPr>
              <a:t>Mecab</a:t>
            </a:r>
            <a:r>
              <a:rPr lang="ko-KR" altLang="en-US" sz="1800" dirty="0">
                <a:solidFill>
                  <a:schemeClr val="tx1"/>
                </a:solidFill>
              </a:rPr>
              <a:t>을 사용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354FC0E-84D6-780A-EAE4-74D89ACE1CD3}"/>
              </a:ext>
            </a:extLst>
          </p:cNvPr>
          <p:cNvSpPr/>
          <p:nvPr/>
        </p:nvSpPr>
        <p:spPr>
          <a:xfrm>
            <a:off x="611829" y="5014770"/>
            <a:ext cx="3676393" cy="69515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18900000" sx="106000" sy="106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문장 길이 </a:t>
            </a:r>
            <a:r>
              <a:rPr lang="en-US" altLang="ko-KR" sz="1800" dirty="0">
                <a:solidFill>
                  <a:schemeClr val="tx1"/>
                </a:solidFill>
              </a:rPr>
              <a:t>50</a:t>
            </a:r>
            <a:r>
              <a:rPr lang="ko-KR" altLang="en-US" sz="1800" dirty="0">
                <a:solidFill>
                  <a:schemeClr val="tx1"/>
                </a:solidFill>
              </a:rPr>
              <a:t>으로 설정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4E5EE-4FEF-DDE9-01A0-803566EC732A}"/>
              </a:ext>
            </a:extLst>
          </p:cNvPr>
          <p:cNvSpPr txBox="1"/>
          <p:nvPr/>
        </p:nvSpPr>
        <p:spPr>
          <a:xfrm>
            <a:off x="8115298" y="6088450"/>
            <a:ext cx="254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데이터의 비율</a:t>
            </a:r>
          </a:p>
        </p:txBody>
      </p:sp>
    </p:spTree>
    <p:extLst>
      <p:ext uri="{BB962C8B-B14F-4D97-AF65-F5344CB8AC3E}">
        <p14:creationId xmlns:p14="http://schemas.microsoft.com/office/powerpoint/2010/main" val="82040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 </a:t>
            </a:r>
            <a:r>
              <a:rPr lang="ko-KR" altLang="en-US" sz="4000" dirty="0">
                <a:solidFill>
                  <a:srgbClr val="FFFFFF"/>
                </a:solidFill>
              </a:rPr>
              <a:t>구성도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EEDA09-C670-C4DA-CF8A-9A315CB20B12}"/>
              </a:ext>
            </a:extLst>
          </p:cNvPr>
          <p:cNvSpPr/>
          <p:nvPr/>
        </p:nvSpPr>
        <p:spPr>
          <a:xfrm>
            <a:off x="459350" y="2302323"/>
            <a:ext cx="1521843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Embedding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3DE4C6-0038-EC03-5592-7A2BF9C04CBD}"/>
              </a:ext>
            </a:extLst>
          </p:cNvPr>
          <p:cNvSpPr/>
          <p:nvPr/>
        </p:nvSpPr>
        <p:spPr>
          <a:xfrm>
            <a:off x="2513701" y="2302323"/>
            <a:ext cx="1218683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A2A56A1-F2DF-F6FC-62C4-0D67BBD92E5D}"/>
              </a:ext>
            </a:extLst>
          </p:cNvPr>
          <p:cNvSpPr/>
          <p:nvPr/>
        </p:nvSpPr>
        <p:spPr>
          <a:xfrm>
            <a:off x="4352187" y="2302323"/>
            <a:ext cx="1117632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Conv1D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BE3A62-56D3-EAA0-8DA1-A197A996BB9B}"/>
              </a:ext>
            </a:extLst>
          </p:cNvPr>
          <p:cNvSpPr/>
          <p:nvPr/>
        </p:nvSpPr>
        <p:spPr>
          <a:xfrm>
            <a:off x="6099059" y="2302323"/>
            <a:ext cx="1444582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GlobalMax</a:t>
            </a:r>
            <a:endParaRPr lang="en-US" altLang="ko-KR" dirty="0"/>
          </a:p>
          <a:p>
            <a:pPr algn="ctr"/>
            <a:r>
              <a:rPr lang="en-US" altLang="ko-KR" dirty="0"/>
              <a:t>Pooling1D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65ADDD4-C125-6BA7-4D11-889E81B5AEC2}"/>
              </a:ext>
            </a:extLst>
          </p:cNvPr>
          <p:cNvSpPr/>
          <p:nvPr/>
        </p:nvSpPr>
        <p:spPr>
          <a:xfrm>
            <a:off x="8295184" y="2375385"/>
            <a:ext cx="1049933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Dense1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E81A4AF-5428-16DA-1085-FB848220F632}"/>
              </a:ext>
            </a:extLst>
          </p:cNvPr>
          <p:cNvSpPr/>
          <p:nvPr/>
        </p:nvSpPr>
        <p:spPr>
          <a:xfrm>
            <a:off x="10073796" y="2375384"/>
            <a:ext cx="1049933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Dense2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5CB33E1-1B2B-75FD-4D4D-D731AC080058}"/>
              </a:ext>
            </a:extLst>
          </p:cNvPr>
          <p:cNvSpPr/>
          <p:nvPr/>
        </p:nvSpPr>
        <p:spPr>
          <a:xfrm>
            <a:off x="2135740" y="3506273"/>
            <a:ext cx="238609" cy="15974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BBDACAB-D04C-95D7-90CF-C2C216B79836}"/>
              </a:ext>
            </a:extLst>
          </p:cNvPr>
          <p:cNvSpPr/>
          <p:nvPr/>
        </p:nvSpPr>
        <p:spPr>
          <a:xfrm>
            <a:off x="3977419" y="3506273"/>
            <a:ext cx="238609" cy="15974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EEC64DF-2C5D-2FAF-13AE-787AAAF5E68A}"/>
              </a:ext>
            </a:extLst>
          </p:cNvPr>
          <p:cNvSpPr/>
          <p:nvPr/>
        </p:nvSpPr>
        <p:spPr>
          <a:xfrm>
            <a:off x="5713568" y="3506273"/>
            <a:ext cx="238609" cy="15974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F34FD51-E649-C8EB-5E11-C61F584BD6A2}"/>
              </a:ext>
            </a:extLst>
          </p:cNvPr>
          <p:cNvSpPr/>
          <p:nvPr/>
        </p:nvSpPr>
        <p:spPr>
          <a:xfrm>
            <a:off x="7850823" y="3579331"/>
            <a:ext cx="238609" cy="15974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2C9E416-84E0-44F4-3859-E2CB7F58F634}"/>
              </a:ext>
            </a:extLst>
          </p:cNvPr>
          <p:cNvSpPr/>
          <p:nvPr/>
        </p:nvSpPr>
        <p:spPr>
          <a:xfrm>
            <a:off x="9689485" y="3579331"/>
            <a:ext cx="238609" cy="15974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72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LSTM </a:t>
            </a:r>
            <a:r>
              <a:rPr lang="ko-KR" altLang="en-US" sz="4000" dirty="0">
                <a:solidFill>
                  <a:srgbClr val="FFFFFF"/>
                </a:solidFill>
              </a:rPr>
              <a:t>구성도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EEDA09-C670-C4DA-CF8A-9A315CB20B12}"/>
              </a:ext>
            </a:extLst>
          </p:cNvPr>
          <p:cNvSpPr/>
          <p:nvPr/>
        </p:nvSpPr>
        <p:spPr>
          <a:xfrm>
            <a:off x="641274" y="2225051"/>
            <a:ext cx="1521843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Embedding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65ADDD4-C125-6BA7-4D11-889E81B5AEC2}"/>
              </a:ext>
            </a:extLst>
          </p:cNvPr>
          <p:cNvSpPr/>
          <p:nvPr/>
        </p:nvSpPr>
        <p:spPr>
          <a:xfrm>
            <a:off x="5047765" y="2298111"/>
            <a:ext cx="2096465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E81A4AF-5428-16DA-1085-FB848220F632}"/>
              </a:ext>
            </a:extLst>
          </p:cNvPr>
          <p:cNvSpPr/>
          <p:nvPr/>
        </p:nvSpPr>
        <p:spPr>
          <a:xfrm>
            <a:off x="10122795" y="2298111"/>
            <a:ext cx="1144756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5CB33E1-1B2B-75FD-4D4D-D731AC080058}"/>
              </a:ext>
            </a:extLst>
          </p:cNvPr>
          <p:cNvSpPr/>
          <p:nvPr/>
        </p:nvSpPr>
        <p:spPr>
          <a:xfrm>
            <a:off x="2804390" y="3422308"/>
            <a:ext cx="1521843" cy="15974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2C9E416-84E0-44F4-3859-E2CB7F58F634}"/>
              </a:ext>
            </a:extLst>
          </p:cNvPr>
          <p:cNvSpPr/>
          <p:nvPr/>
        </p:nvSpPr>
        <p:spPr>
          <a:xfrm>
            <a:off x="7865762" y="3502058"/>
            <a:ext cx="1855194" cy="15974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3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514</Words>
  <Application>Microsoft Office PowerPoint</Application>
  <PresentationFormat>와이드스크린</PresentationFormat>
  <Paragraphs>204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Apple SD Gothic Neo</vt:lpstr>
      <vt:lpstr>맑은 고딕</vt:lpstr>
      <vt:lpstr>Arial</vt:lpstr>
      <vt:lpstr>Consolas</vt:lpstr>
      <vt:lpstr>Courier New</vt:lpstr>
      <vt:lpstr>Office 테마</vt:lpstr>
      <vt:lpstr>CNN-LSTM 결합 모델</vt:lpstr>
      <vt:lpstr>목차</vt:lpstr>
      <vt:lpstr>프로젝트 개요</vt:lpstr>
      <vt:lpstr>프로젝트 개요</vt:lpstr>
      <vt:lpstr>실험방법</vt:lpstr>
      <vt:lpstr>데이터 수집 및 전처리</vt:lpstr>
      <vt:lpstr>데이터 수집 및 전처리</vt:lpstr>
      <vt:lpstr>CNN 구성도</vt:lpstr>
      <vt:lpstr>LSTM 구성도</vt:lpstr>
      <vt:lpstr>CNN-LSTM 구성도</vt:lpstr>
      <vt:lpstr>CNN-LSTM 구성도</vt:lpstr>
      <vt:lpstr>CNN 학습 결과</vt:lpstr>
      <vt:lpstr>CNN 학습 결과</vt:lpstr>
      <vt:lpstr>LSTM 학습 결과</vt:lpstr>
      <vt:lpstr>LSTM 학습 결과</vt:lpstr>
      <vt:lpstr>CNN-LSTM 학습 결과</vt:lpstr>
      <vt:lpstr>CNN-LSTM 학습 결과</vt:lpstr>
      <vt:lpstr>각 모델 성능평가</vt:lpstr>
      <vt:lpstr>결론</vt:lpstr>
      <vt:lpstr>수정사항 및 개선점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홍영범</cp:lastModifiedBy>
  <cp:revision>134</cp:revision>
  <dcterms:modified xsi:type="dcterms:W3CDTF">2023-06-04T06:50:52Z</dcterms:modified>
</cp:coreProperties>
</file>