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4"/>
  </p:sldMasterIdLst>
  <p:notesMasterIdLst>
    <p:notesMasterId r:id="rId19"/>
  </p:notesMasterIdLst>
  <p:handoutMasterIdLst>
    <p:handoutMasterId r:id="rId20"/>
  </p:handoutMasterIdLst>
  <p:sldIdLst>
    <p:sldId id="273" r:id="rId5"/>
    <p:sldId id="276" r:id="rId6"/>
    <p:sldId id="288" r:id="rId7"/>
    <p:sldId id="290" r:id="rId8"/>
    <p:sldId id="295" r:id="rId9"/>
    <p:sldId id="291" r:id="rId10"/>
    <p:sldId id="292" r:id="rId11"/>
    <p:sldId id="294" r:id="rId12"/>
    <p:sldId id="296" r:id="rId13"/>
    <p:sldId id="297" r:id="rId14"/>
    <p:sldId id="284" r:id="rId15"/>
    <p:sldId id="298" r:id="rId16"/>
    <p:sldId id="299"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312005-C8B3-2B44-D989-D735583AA811}" v="545" dt="2022-12-19T13:31:05.125"/>
    <p1510:client id="{9594B638-A545-48DB-B10B-477D7D04B7D6}" v="1245" dt="2022-12-19T10:24:57.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9" autoAdjust="0"/>
  </p:normalViewPr>
  <p:slideViewPr>
    <p:cSldViewPr snapToGrid="0">
      <p:cViewPr varScale="1">
        <p:scale>
          <a:sx n="60" d="100"/>
          <a:sy n="60" d="100"/>
        </p:scale>
        <p:origin x="88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5/20/2025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dirty="0">
              <a:solidFill>
                <a:srgbClr val="404040"/>
              </a:solidFill>
              <a:effectLst/>
            </a:endParaRPr>
          </a:p>
        </p:txBody>
      </p:sp>
      <p:sp>
        <p:nvSpPr>
          <p:cNvPr id="4" name="Espace réservé du numéro de diapositive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46325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29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39904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543325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363728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41301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4180507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043424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048876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7005031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68809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423690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6382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39795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78546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5586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15829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smtClean="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a:t>
            </a:fld>
            <a:endParaRPr lang="en-US" dirty="0"/>
          </a:p>
        </p:txBody>
      </p:sp>
    </p:spTree>
    <p:extLst>
      <p:ext uri="{BB962C8B-B14F-4D97-AF65-F5344CB8AC3E}">
        <p14:creationId xmlns:p14="http://schemas.microsoft.com/office/powerpoint/2010/main" val="29793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764DE79-268F-4C1A-8933-263129D2AF90}" type="datetimeFigureOut">
              <a:rPr lang="en-US" smtClean="0"/>
              <a:t>5/20/2025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8F63A3B-78C7-47BE-AE5E-E10140E04643}" type="slidenum">
              <a:rPr lang="en-US" smtClean="0"/>
              <a:t>‹N°›</a:t>
            </a:fld>
            <a:endParaRPr lang="en-US" dirty="0"/>
          </a:p>
        </p:txBody>
      </p:sp>
    </p:spTree>
    <p:extLst>
      <p:ext uri="{BB962C8B-B14F-4D97-AF65-F5344CB8AC3E}">
        <p14:creationId xmlns:p14="http://schemas.microsoft.com/office/powerpoint/2010/main" val="2823622161"/>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9C56-D6C6-96A8-71B8-B3D29468538B}"/>
              </a:ext>
            </a:extLst>
          </p:cNvPr>
          <p:cNvSpPr>
            <a:spLocks noGrp="1"/>
          </p:cNvSpPr>
          <p:nvPr>
            <p:ph type="title"/>
          </p:nvPr>
        </p:nvSpPr>
        <p:spPr>
          <a:xfrm>
            <a:off x="2312719" y="1520164"/>
            <a:ext cx="7566562" cy="1345355"/>
          </a:xfrm>
        </p:spPr>
        <p:txBody>
          <a:bodyPr/>
          <a:lstStyle/>
          <a:p>
            <a:r>
              <a:rPr lang="en-US" sz="3500" cap="none" dirty="0">
                <a:latin typeface="Calibri"/>
                <a:ea typeface="+mj-lt"/>
                <a:cs typeface="+mj-lt"/>
              </a:rPr>
              <a:t>SIGN LANGUAGE TO TEXT</a:t>
            </a:r>
          </a:p>
          <a:p>
            <a:endParaRPr lang="en-US" sz="3500" dirty="0">
              <a:latin typeface="Calibri"/>
              <a:cs typeface="Calibri"/>
            </a:endParaRPr>
          </a:p>
        </p:txBody>
      </p:sp>
      <p:sp>
        <p:nvSpPr>
          <p:cNvPr id="5" name="Slide Number Placeholder 4">
            <a:extLst>
              <a:ext uri="{FF2B5EF4-FFF2-40B4-BE49-F238E27FC236}">
                <a16:creationId xmlns:a16="http://schemas.microsoft.com/office/drawing/2014/main" id="{75FFD0D1-1AFF-696E-5540-C2C0EBA65B80}"/>
              </a:ext>
            </a:extLst>
          </p:cNvPr>
          <p:cNvSpPr>
            <a:spLocks noGrp="1"/>
          </p:cNvSpPr>
          <p:nvPr>
            <p:ph type="sldNum" sz="quarter" idx="12"/>
          </p:nvPr>
        </p:nvSpPr>
        <p:spPr/>
        <p:txBody>
          <a:bodyPr/>
          <a:lstStyle/>
          <a:p>
            <a:fld id="{A49DFD55-3C28-40EF-9E31-A92D2E4017FF}" type="slidenum">
              <a:rPr lang="en-US" dirty="0" smtClean="0"/>
              <a:pPr/>
              <a:t>1</a:t>
            </a:fld>
            <a:endParaRPr lang="en-US" dirty="0"/>
          </a:p>
        </p:txBody>
      </p:sp>
      <p:pic>
        <p:nvPicPr>
          <p:cNvPr id="7" name="Picture 4">
            <a:extLst>
              <a:ext uri="{FF2B5EF4-FFF2-40B4-BE49-F238E27FC236}">
                <a16:creationId xmlns:a16="http://schemas.microsoft.com/office/drawing/2014/main" id="{EDF4B43B-AEBD-694E-74AA-585B613B04D8}"/>
              </a:ext>
            </a:extLst>
          </p:cNvPr>
          <p:cNvPicPr>
            <a:picLocks noChangeAspect="1"/>
          </p:cNvPicPr>
          <p:nvPr/>
        </p:nvPicPr>
        <p:blipFill>
          <a:blip r:embed="rId2"/>
          <a:stretch>
            <a:fillRect/>
          </a:stretch>
        </p:blipFill>
        <p:spPr>
          <a:xfrm>
            <a:off x="3913688" y="2681175"/>
            <a:ext cx="4364624" cy="1954330"/>
          </a:xfrm>
          <a:prstGeom prst="rect">
            <a:avLst/>
          </a:prstGeom>
        </p:spPr>
      </p:pic>
      <p:sp>
        <p:nvSpPr>
          <p:cNvPr id="9" name="Subtitle 2">
            <a:extLst>
              <a:ext uri="{FF2B5EF4-FFF2-40B4-BE49-F238E27FC236}">
                <a16:creationId xmlns:a16="http://schemas.microsoft.com/office/drawing/2014/main" id="{0CCB89B4-4D5F-2DBF-1A82-50B7683FBA89}"/>
              </a:ext>
            </a:extLst>
          </p:cNvPr>
          <p:cNvSpPr txBox="1">
            <a:spLocks/>
          </p:cNvSpPr>
          <p:nvPr/>
        </p:nvSpPr>
        <p:spPr>
          <a:xfrm>
            <a:off x="7923577" y="5264689"/>
            <a:ext cx="4117246" cy="155749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err="1"/>
              <a:t>Encadré</a:t>
            </a:r>
            <a:r>
              <a:rPr lang="en-US" sz="2200" dirty="0"/>
              <a:t> par: </a:t>
            </a:r>
          </a:p>
          <a:p>
            <a:pPr lvl="1"/>
            <a:r>
              <a:rPr lang="en-US" sz="1800" dirty="0" err="1"/>
              <a:t>Mme</a:t>
            </a:r>
            <a:r>
              <a:rPr lang="en-US" sz="1800" dirty="0"/>
              <a:t> Amina </a:t>
            </a:r>
            <a:r>
              <a:rPr lang="en-US" sz="1800" dirty="0" err="1"/>
              <a:t>Ouatiq</a:t>
            </a:r>
            <a:endParaRPr lang="en-US" sz="1800" dirty="0"/>
          </a:p>
        </p:txBody>
      </p:sp>
      <p:sp>
        <p:nvSpPr>
          <p:cNvPr id="6" name="Subtitle 2">
            <a:extLst>
              <a:ext uri="{FF2B5EF4-FFF2-40B4-BE49-F238E27FC236}">
                <a16:creationId xmlns:a16="http://schemas.microsoft.com/office/drawing/2014/main" id="{586B37CC-DEDC-1402-C612-E755904D7376}"/>
              </a:ext>
            </a:extLst>
          </p:cNvPr>
          <p:cNvSpPr txBox="1">
            <a:spLocks/>
          </p:cNvSpPr>
          <p:nvPr/>
        </p:nvSpPr>
        <p:spPr>
          <a:xfrm>
            <a:off x="179668" y="5264689"/>
            <a:ext cx="4117246" cy="155749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a:ea typeface="+mn-lt"/>
                <a:cs typeface="+mn-lt"/>
              </a:rPr>
              <a:t>Présenté</a:t>
            </a:r>
            <a:r>
              <a:rPr lang="en-US" sz="2200" dirty="0">
                <a:ea typeface="+mn-lt"/>
                <a:cs typeface="+mn-lt"/>
              </a:rPr>
              <a:t> par:</a:t>
            </a:r>
          </a:p>
          <a:p>
            <a:pPr lvl="1"/>
            <a:r>
              <a:rPr lang="en-US" sz="1800" dirty="0" err="1"/>
              <a:t>Othmane</a:t>
            </a:r>
            <a:r>
              <a:rPr lang="en-US" sz="1800" dirty="0"/>
              <a:t> </a:t>
            </a:r>
            <a:r>
              <a:rPr lang="en-US" sz="1800" dirty="0" err="1"/>
              <a:t>Aitmbarek</a:t>
            </a:r>
            <a:endParaRPr lang="en-US" sz="1800" dirty="0"/>
          </a:p>
          <a:p>
            <a:pPr lvl="1"/>
            <a:r>
              <a:rPr lang="en-US" sz="1800" dirty="0"/>
              <a:t>Hamza </a:t>
            </a:r>
            <a:r>
              <a:rPr lang="en-US" sz="1800" dirty="0" err="1"/>
              <a:t>Bardich</a:t>
            </a:r>
            <a:endParaRPr lang="en-US" sz="1800" dirty="0"/>
          </a:p>
        </p:txBody>
      </p:sp>
      <p:pic>
        <p:nvPicPr>
          <p:cNvPr id="1026" name="Picture 2" descr="HOME | EMSI">
            <a:extLst>
              <a:ext uri="{FF2B5EF4-FFF2-40B4-BE49-F238E27FC236}">
                <a16:creationId xmlns:a16="http://schemas.microsoft.com/office/drawing/2014/main" id="{0008990E-E1D7-4E39-B668-8C0FB67A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689" y="26219"/>
            <a:ext cx="4124325" cy="11049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81DC6961-547E-4B54-BB17-60C670A236D8}"/>
              </a:ext>
            </a:extLst>
          </p:cNvPr>
          <p:cNvSpPr txBox="1"/>
          <p:nvPr/>
        </p:nvSpPr>
        <p:spPr>
          <a:xfrm>
            <a:off x="4327161" y="6352143"/>
            <a:ext cx="3537678" cy="369332"/>
          </a:xfrm>
          <a:prstGeom prst="rect">
            <a:avLst/>
          </a:prstGeom>
          <a:noFill/>
        </p:spPr>
        <p:txBody>
          <a:bodyPr wrap="square" rtlCol="0">
            <a:spAutoFit/>
          </a:bodyPr>
          <a:lstStyle/>
          <a:p>
            <a:pPr algn="ctr"/>
            <a:r>
              <a:rPr lang="fr-FR" dirty="0"/>
              <a:t>Année universitaire: 2024-2025</a:t>
            </a:r>
          </a:p>
        </p:txBody>
      </p:sp>
    </p:spTree>
    <p:extLst>
      <p:ext uri="{BB962C8B-B14F-4D97-AF65-F5344CB8AC3E}">
        <p14:creationId xmlns:p14="http://schemas.microsoft.com/office/powerpoint/2010/main" val="319832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2156637" y="3069434"/>
            <a:ext cx="7878726" cy="719132"/>
          </a:xfrm>
        </p:spPr>
        <p:txBody>
          <a:bodyPr vert="horz" lIns="91440" tIns="45720" rIns="91440" bIns="45720" rtlCol="0" anchor="b">
            <a:noAutofit/>
          </a:bodyPr>
          <a:lstStyle/>
          <a:p>
            <a:r>
              <a:rPr lang="en-US" sz="5400" dirty="0">
                <a:latin typeface="+mn-lt"/>
              </a:rPr>
              <a:t>IMPLÉMENTATION</a:t>
            </a:r>
            <a:endParaRPr lang="en-US" sz="5400" b="1" dirty="0">
              <a:latin typeface="+mn-lt"/>
              <a:cs typeface="Calibri Light"/>
            </a:endParaRP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10</a:t>
            </a:fld>
            <a:endParaRPr lang="en-US" sz="1200">
              <a:solidFill>
                <a:schemeClr val="bg1"/>
              </a:solidFill>
              <a:latin typeface="Calibri" panose="020F0502020204030204"/>
            </a:endParaRPr>
          </a:p>
        </p:txBody>
      </p:sp>
    </p:spTree>
    <p:extLst>
      <p:ext uri="{BB962C8B-B14F-4D97-AF65-F5344CB8AC3E}">
        <p14:creationId xmlns:p14="http://schemas.microsoft.com/office/powerpoint/2010/main" val="257382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584A-3537-39F9-3948-1088451E362F}"/>
              </a:ext>
            </a:extLst>
          </p:cNvPr>
          <p:cNvSpPr>
            <a:spLocks noGrp="1"/>
          </p:cNvSpPr>
          <p:nvPr>
            <p:ph type="title"/>
          </p:nvPr>
        </p:nvSpPr>
        <p:spPr>
          <a:xfrm>
            <a:off x="566056" y="42641"/>
            <a:ext cx="10515600" cy="809542"/>
          </a:xfrm>
        </p:spPr>
        <p:txBody>
          <a:bodyPr>
            <a:normAutofit/>
          </a:bodyPr>
          <a:lstStyle/>
          <a:p>
            <a:r>
              <a:rPr lang="en-US" sz="3600" dirty="0">
                <a:ea typeface="+mj-lt"/>
                <a:cs typeface="+mj-lt"/>
              </a:rPr>
              <a:t>PROBLÈMES RENCONTRÉS</a:t>
            </a:r>
            <a:endParaRPr lang="en-US" sz="3600" dirty="0">
              <a:cs typeface="Calibri"/>
            </a:endParaRPr>
          </a:p>
        </p:txBody>
      </p:sp>
      <p:sp>
        <p:nvSpPr>
          <p:cNvPr id="5" name="Slide Number Placeholder 4">
            <a:extLst>
              <a:ext uri="{FF2B5EF4-FFF2-40B4-BE49-F238E27FC236}">
                <a16:creationId xmlns:a16="http://schemas.microsoft.com/office/drawing/2014/main" id="{0304C87E-C1FE-A1DC-BA8A-002BFC3CEBE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6" name="TextBox 5">
            <a:extLst>
              <a:ext uri="{FF2B5EF4-FFF2-40B4-BE49-F238E27FC236}">
                <a16:creationId xmlns:a16="http://schemas.microsoft.com/office/drawing/2014/main" id="{F58166E1-F2C5-73B7-8C2C-476B4AD78704}"/>
              </a:ext>
            </a:extLst>
          </p:cNvPr>
          <p:cNvSpPr txBox="1"/>
          <p:nvPr/>
        </p:nvSpPr>
        <p:spPr>
          <a:xfrm>
            <a:off x="944088" y="944088"/>
            <a:ext cx="97595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Avant de créer notre propre </a:t>
            </a:r>
            <a:r>
              <a:rPr lang="fr-FR" dirty="0" err="1"/>
              <a:t>dataset</a:t>
            </a:r>
            <a:r>
              <a:rPr lang="fr-FR" dirty="0"/>
              <a:t>, nous avons rencontré des difficultés liées à la disponibilité de données adaptées. Les </a:t>
            </a:r>
            <a:r>
              <a:rPr lang="fr-FR" dirty="0" err="1"/>
              <a:t>datasets</a:t>
            </a:r>
            <a:r>
              <a:rPr lang="fr-FR" dirty="0"/>
              <a:t> existants étaient soit incomplets, soit mal étiquetés, ou encore ne correspondaient pas à notre environnement de capture (qualité d’image, fond, éclairage, etc.). Cela a limité la précision de nos premiers tests.</a:t>
            </a:r>
            <a:endParaRPr lang="en-US" dirty="0">
              <a:latin typeface="Calibri Light"/>
              <a:cs typeface="Calibri Light"/>
            </a:endParaRPr>
          </a:p>
        </p:txBody>
      </p:sp>
      <p:pic>
        <p:nvPicPr>
          <p:cNvPr id="4" name="Image 3">
            <a:extLst>
              <a:ext uri="{FF2B5EF4-FFF2-40B4-BE49-F238E27FC236}">
                <a16:creationId xmlns:a16="http://schemas.microsoft.com/office/drawing/2014/main" id="{BD4C1EB6-A03A-4DE3-9242-94BA9B511DE3}"/>
              </a:ext>
            </a:extLst>
          </p:cNvPr>
          <p:cNvPicPr>
            <a:picLocks noChangeAspect="1"/>
          </p:cNvPicPr>
          <p:nvPr/>
        </p:nvPicPr>
        <p:blipFill>
          <a:blip r:embed="rId2"/>
          <a:stretch>
            <a:fillRect/>
          </a:stretch>
        </p:blipFill>
        <p:spPr>
          <a:xfrm>
            <a:off x="4620469" y="2462002"/>
            <a:ext cx="2406774" cy="4076910"/>
          </a:xfrm>
          <a:prstGeom prst="rect">
            <a:avLst/>
          </a:prstGeom>
        </p:spPr>
      </p:pic>
      <p:pic>
        <p:nvPicPr>
          <p:cNvPr id="12" name="Image 11">
            <a:extLst>
              <a:ext uri="{FF2B5EF4-FFF2-40B4-BE49-F238E27FC236}">
                <a16:creationId xmlns:a16="http://schemas.microsoft.com/office/drawing/2014/main" id="{A2224059-5883-45F1-A8DD-0AD6DF5E7602}"/>
              </a:ext>
            </a:extLst>
          </p:cNvPr>
          <p:cNvPicPr>
            <a:picLocks noChangeAspect="1"/>
          </p:cNvPicPr>
          <p:nvPr/>
        </p:nvPicPr>
        <p:blipFill>
          <a:blip r:embed="rId3"/>
          <a:stretch>
            <a:fillRect/>
          </a:stretch>
        </p:blipFill>
        <p:spPr>
          <a:xfrm>
            <a:off x="944088" y="2462002"/>
            <a:ext cx="2406774" cy="4076910"/>
          </a:xfrm>
          <a:prstGeom prst="rect">
            <a:avLst/>
          </a:prstGeom>
        </p:spPr>
      </p:pic>
      <p:pic>
        <p:nvPicPr>
          <p:cNvPr id="14" name="Image 13">
            <a:extLst>
              <a:ext uri="{FF2B5EF4-FFF2-40B4-BE49-F238E27FC236}">
                <a16:creationId xmlns:a16="http://schemas.microsoft.com/office/drawing/2014/main" id="{6BA01F5A-B740-43D7-AF6B-65E7A6D313E4}"/>
              </a:ext>
            </a:extLst>
          </p:cNvPr>
          <p:cNvPicPr>
            <a:picLocks noChangeAspect="1"/>
          </p:cNvPicPr>
          <p:nvPr/>
        </p:nvPicPr>
        <p:blipFill>
          <a:blip r:embed="rId4"/>
          <a:stretch>
            <a:fillRect/>
          </a:stretch>
        </p:blipFill>
        <p:spPr>
          <a:xfrm>
            <a:off x="8296850" y="2462002"/>
            <a:ext cx="2406774" cy="4076910"/>
          </a:xfrm>
          <a:prstGeom prst="rect">
            <a:avLst/>
          </a:prstGeom>
        </p:spPr>
      </p:pic>
    </p:spTree>
    <p:extLst>
      <p:ext uri="{BB962C8B-B14F-4D97-AF65-F5344CB8AC3E}">
        <p14:creationId xmlns:p14="http://schemas.microsoft.com/office/powerpoint/2010/main" val="7000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584A-3537-39F9-3948-1088451E362F}"/>
              </a:ext>
            </a:extLst>
          </p:cNvPr>
          <p:cNvSpPr>
            <a:spLocks noGrp="1"/>
          </p:cNvSpPr>
          <p:nvPr>
            <p:ph type="title"/>
          </p:nvPr>
        </p:nvSpPr>
        <p:spPr>
          <a:xfrm>
            <a:off x="566056" y="42641"/>
            <a:ext cx="10515600" cy="809542"/>
          </a:xfrm>
        </p:spPr>
        <p:txBody>
          <a:bodyPr>
            <a:normAutofit/>
          </a:bodyPr>
          <a:lstStyle/>
          <a:p>
            <a:r>
              <a:rPr lang="en-US" sz="3600" dirty="0">
                <a:ea typeface="+mj-lt"/>
                <a:cs typeface="+mj-lt"/>
              </a:rPr>
              <a:t>PROBLÈMES RENCONTRÉS</a:t>
            </a:r>
            <a:endParaRPr lang="en-US" sz="3600" dirty="0">
              <a:cs typeface="Calibri"/>
            </a:endParaRPr>
          </a:p>
        </p:txBody>
      </p:sp>
      <p:sp>
        <p:nvSpPr>
          <p:cNvPr id="5" name="Slide Number Placeholder 4">
            <a:extLst>
              <a:ext uri="{FF2B5EF4-FFF2-40B4-BE49-F238E27FC236}">
                <a16:creationId xmlns:a16="http://schemas.microsoft.com/office/drawing/2014/main" id="{0304C87E-C1FE-A1DC-BA8A-002BFC3CEBE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6" name="TextBox 5">
            <a:extLst>
              <a:ext uri="{FF2B5EF4-FFF2-40B4-BE49-F238E27FC236}">
                <a16:creationId xmlns:a16="http://schemas.microsoft.com/office/drawing/2014/main" id="{F58166E1-F2C5-73B7-8C2C-476B4AD78704}"/>
              </a:ext>
            </a:extLst>
          </p:cNvPr>
          <p:cNvSpPr txBox="1"/>
          <p:nvPr/>
        </p:nvSpPr>
        <p:spPr>
          <a:xfrm>
            <a:off x="944087" y="779333"/>
            <a:ext cx="97595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Pour surmonter ce problème, nous avons décidé de créer notre propre </a:t>
            </a:r>
            <a:r>
              <a:rPr lang="fr-FR" dirty="0" err="1"/>
              <a:t>dataset</a:t>
            </a:r>
            <a:r>
              <a:rPr lang="fr-FR" dirty="0"/>
              <a:t> en capturant manuellement des images de chaque lettre de la langue des signes américaine, ce qui nous a permis d’obtenir des données cohérentes et bien adaptées à notre modèle.</a:t>
            </a:r>
            <a:endParaRPr lang="en-US" dirty="0">
              <a:latin typeface="Calibri Light"/>
              <a:cs typeface="Calibri Light"/>
            </a:endParaRPr>
          </a:p>
        </p:txBody>
      </p:sp>
      <p:pic>
        <p:nvPicPr>
          <p:cNvPr id="15" name="Image 14">
            <a:extLst>
              <a:ext uri="{FF2B5EF4-FFF2-40B4-BE49-F238E27FC236}">
                <a16:creationId xmlns:a16="http://schemas.microsoft.com/office/drawing/2014/main" id="{9C2FC604-2A7B-4390-90DB-CDE67DD62B8B}"/>
              </a:ext>
            </a:extLst>
          </p:cNvPr>
          <p:cNvPicPr>
            <a:picLocks noChangeAspect="1"/>
          </p:cNvPicPr>
          <p:nvPr/>
        </p:nvPicPr>
        <p:blipFill rotWithShape="1">
          <a:blip r:embed="rId2"/>
          <a:srcRect r="25042"/>
          <a:stretch/>
        </p:blipFill>
        <p:spPr>
          <a:xfrm>
            <a:off x="783553" y="2169157"/>
            <a:ext cx="4813632" cy="4370993"/>
          </a:xfrm>
          <a:prstGeom prst="rect">
            <a:avLst/>
          </a:prstGeom>
        </p:spPr>
      </p:pic>
      <p:pic>
        <p:nvPicPr>
          <p:cNvPr id="17" name="Image 16">
            <a:extLst>
              <a:ext uri="{FF2B5EF4-FFF2-40B4-BE49-F238E27FC236}">
                <a16:creationId xmlns:a16="http://schemas.microsoft.com/office/drawing/2014/main" id="{A4FF813C-EA0D-47F6-8FF5-54D670C76065}"/>
              </a:ext>
            </a:extLst>
          </p:cNvPr>
          <p:cNvPicPr>
            <a:picLocks noChangeAspect="1"/>
          </p:cNvPicPr>
          <p:nvPr/>
        </p:nvPicPr>
        <p:blipFill rotWithShape="1">
          <a:blip r:embed="rId3"/>
          <a:srcRect r="21861"/>
          <a:stretch/>
        </p:blipFill>
        <p:spPr>
          <a:xfrm>
            <a:off x="6594816" y="2111967"/>
            <a:ext cx="4486840" cy="4428183"/>
          </a:xfrm>
          <a:prstGeom prst="rect">
            <a:avLst/>
          </a:prstGeom>
        </p:spPr>
      </p:pic>
    </p:spTree>
    <p:extLst>
      <p:ext uri="{BB962C8B-B14F-4D97-AF65-F5344CB8AC3E}">
        <p14:creationId xmlns:p14="http://schemas.microsoft.com/office/powerpoint/2010/main" val="220003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669851" y="584903"/>
            <a:ext cx="7878726" cy="719132"/>
          </a:xfrm>
        </p:spPr>
        <p:txBody>
          <a:bodyPr vert="horz" lIns="91440" tIns="45720" rIns="91440" bIns="45720" rtlCol="0" anchor="b">
            <a:noAutofit/>
          </a:bodyPr>
          <a:lstStyle/>
          <a:p>
            <a:pPr algn="l"/>
            <a:r>
              <a:rPr lang="en-US" sz="5400" dirty="0">
                <a:latin typeface="+mn-lt"/>
              </a:rPr>
              <a:t>CONCLUSION</a:t>
            </a:r>
            <a:endParaRPr lang="en-US" sz="5400" b="1" dirty="0">
              <a:latin typeface="+mn-lt"/>
              <a:cs typeface="Calibri Light"/>
            </a:endParaRP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13</a:t>
            </a:fld>
            <a:endParaRPr lang="en-US" sz="1200">
              <a:solidFill>
                <a:schemeClr val="bg1"/>
              </a:solidFill>
              <a:latin typeface="Calibri" panose="020F0502020204030204"/>
            </a:endParaRPr>
          </a:p>
        </p:txBody>
      </p:sp>
      <p:sp>
        <p:nvSpPr>
          <p:cNvPr id="6" name="TextBox 5">
            <a:extLst>
              <a:ext uri="{FF2B5EF4-FFF2-40B4-BE49-F238E27FC236}">
                <a16:creationId xmlns:a16="http://schemas.microsoft.com/office/drawing/2014/main" id="{FCDAE807-2373-7164-F968-B2AD99B3609D}"/>
              </a:ext>
            </a:extLst>
          </p:cNvPr>
          <p:cNvSpPr txBox="1"/>
          <p:nvPr/>
        </p:nvSpPr>
        <p:spPr>
          <a:xfrm>
            <a:off x="669851" y="1956391"/>
            <a:ext cx="10852298" cy="38488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r>
              <a:rPr lang="fr-FR" sz="3200" dirty="0"/>
              <a:t>Ce projet de traduction de la langue des signes vise à faciliter la communication entre les personnes sourdes/muettes et celles qui ne maîtrisent pas la langue des signes. Grâce à l’intelligence artificielle et à la vision par ordinateur, nous avons pu développer un système accessible, interactif et utile au quotidien. Ce travail représente une étape vers plus d’inclusion et d’accessibilité dans notre société.</a:t>
            </a:r>
          </a:p>
        </p:txBody>
      </p:sp>
    </p:spTree>
    <p:extLst>
      <p:ext uri="{BB962C8B-B14F-4D97-AF65-F5344CB8AC3E}">
        <p14:creationId xmlns:p14="http://schemas.microsoft.com/office/powerpoint/2010/main" val="985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D900-2F78-80E1-D75D-83B09EA2281B}"/>
              </a:ext>
            </a:extLst>
          </p:cNvPr>
          <p:cNvSpPr>
            <a:spLocks noGrp="1"/>
          </p:cNvSpPr>
          <p:nvPr>
            <p:ph type="title"/>
          </p:nvPr>
        </p:nvSpPr>
        <p:spPr>
          <a:xfrm>
            <a:off x="481073" y="1276855"/>
            <a:ext cx="11229854" cy="4304290"/>
          </a:xfrm>
        </p:spPr>
        <p:txBody>
          <a:bodyPr>
            <a:noAutofit/>
          </a:bodyPr>
          <a:lstStyle/>
          <a:p>
            <a:r>
              <a:rPr lang="en-US" sz="7000" dirty="0"/>
              <a:t>MERCI </a:t>
            </a:r>
            <a:br>
              <a:rPr lang="en-US" sz="7000" dirty="0"/>
            </a:br>
            <a:r>
              <a:rPr lang="en-US" sz="7000" dirty="0"/>
              <a:t>POUR VOTRE ATTENTION</a:t>
            </a:r>
          </a:p>
        </p:txBody>
      </p:sp>
      <p:sp>
        <p:nvSpPr>
          <p:cNvPr id="5" name="Slide Number Placeholder 4">
            <a:extLst>
              <a:ext uri="{FF2B5EF4-FFF2-40B4-BE49-F238E27FC236}">
                <a16:creationId xmlns:a16="http://schemas.microsoft.com/office/drawing/2014/main" id="{98590C30-A47E-9894-2476-5BC7C6C2BE97}"/>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59991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71AD-F834-E5CD-8FE7-5C523906948A}"/>
              </a:ext>
            </a:extLst>
          </p:cNvPr>
          <p:cNvSpPr>
            <a:spLocks noGrp="1"/>
          </p:cNvSpPr>
          <p:nvPr>
            <p:ph type="title"/>
          </p:nvPr>
        </p:nvSpPr>
        <p:spPr>
          <a:xfrm>
            <a:off x="3233874" y="313262"/>
            <a:ext cx="5465248" cy="707466"/>
          </a:xfrm>
        </p:spPr>
        <p:txBody>
          <a:bodyPr>
            <a:normAutofit/>
          </a:bodyPr>
          <a:lstStyle/>
          <a:p>
            <a:r>
              <a:rPr lang="en-US" sz="4000" dirty="0">
                <a:latin typeface="Calibri"/>
                <a:cs typeface="Calibri"/>
              </a:rPr>
              <a:t>PLAN</a:t>
            </a:r>
          </a:p>
        </p:txBody>
      </p:sp>
      <p:sp>
        <p:nvSpPr>
          <p:cNvPr id="5" name="Slide Number Placeholder 4">
            <a:extLst>
              <a:ext uri="{FF2B5EF4-FFF2-40B4-BE49-F238E27FC236}">
                <a16:creationId xmlns:a16="http://schemas.microsoft.com/office/drawing/2014/main" id="{DDAB9484-87DE-F81F-08ED-29CC3FDACC3D}"/>
              </a:ext>
            </a:extLst>
          </p:cNvPr>
          <p:cNvSpPr>
            <a:spLocks noGrp="1"/>
          </p:cNvSpPr>
          <p:nvPr>
            <p:ph type="sldNum" sz="quarter" idx="12"/>
          </p:nvPr>
        </p:nvSpPr>
        <p:spPr/>
        <p:txBody>
          <a:bodyPr/>
          <a:lstStyle/>
          <a:p>
            <a:fld id="{A49DFD55-3C28-40EF-9E31-A92D2E4017FF}" type="slidenum">
              <a:rPr lang="en-US" dirty="0" smtClean="0"/>
              <a:pPr/>
              <a:t>2</a:t>
            </a:fld>
            <a:endParaRPr lang="en-US" dirty="0"/>
          </a:p>
        </p:txBody>
      </p:sp>
      <p:sp>
        <p:nvSpPr>
          <p:cNvPr id="7" name="Title 1">
            <a:extLst>
              <a:ext uri="{FF2B5EF4-FFF2-40B4-BE49-F238E27FC236}">
                <a16:creationId xmlns:a16="http://schemas.microsoft.com/office/drawing/2014/main" id="{0001E6D4-BDB6-0EAB-23B1-205C7B6FCC46}"/>
              </a:ext>
            </a:extLst>
          </p:cNvPr>
          <p:cNvSpPr txBox="1">
            <a:spLocks/>
          </p:cNvSpPr>
          <p:nvPr/>
        </p:nvSpPr>
        <p:spPr>
          <a:xfrm>
            <a:off x="1317905" y="1573619"/>
            <a:ext cx="9297185" cy="460197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1.  Introduction</a:t>
            </a:r>
          </a:p>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2.  Cadre du </a:t>
            </a:r>
            <a:r>
              <a:rPr lang="en-US" dirty="0" err="1">
                <a:latin typeface="Calibri Light" panose="020F0302020204030204" pitchFamily="34" charset="0"/>
                <a:cs typeface="Calibri Light" panose="020F0302020204030204" pitchFamily="34" charset="0"/>
              </a:rPr>
              <a:t>projet</a:t>
            </a:r>
            <a:endParaRPr lang="en-US" dirty="0">
              <a:latin typeface="Calibri Light" panose="020F0302020204030204" pitchFamily="34" charset="0"/>
              <a:cs typeface="Calibri Light" panose="020F0302020204030204" pitchFamily="34" charset="0"/>
            </a:endParaRPr>
          </a:p>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3.  </a:t>
            </a:r>
            <a:r>
              <a:rPr lang="fr-FR" dirty="0">
                <a:latin typeface="Calibri Light" panose="020F0302020204030204" pitchFamily="34" charset="0"/>
                <a:cs typeface="Calibri Light" panose="020F0302020204030204" pitchFamily="34" charset="0"/>
              </a:rPr>
              <a:t>Conception</a:t>
            </a:r>
          </a:p>
          <a:p>
            <a:pPr algn="just"/>
            <a:endParaRPr lang="fr-FR"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4.  Technologies </a:t>
            </a:r>
            <a:r>
              <a:rPr lang="en-US" dirty="0" err="1">
                <a:latin typeface="Calibri Light" panose="020F0302020204030204" pitchFamily="34" charset="0"/>
                <a:cs typeface="Calibri Light" panose="020F0302020204030204" pitchFamily="34" charset="0"/>
              </a:rPr>
              <a:t>utilisées</a:t>
            </a:r>
            <a:r>
              <a:rPr lang="en-US" dirty="0">
                <a:latin typeface="Calibri Light" panose="020F0302020204030204" pitchFamily="34" charset="0"/>
                <a:cs typeface="Calibri Light" panose="020F0302020204030204" pitchFamily="34" charset="0"/>
              </a:rPr>
              <a:t> </a:t>
            </a:r>
          </a:p>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5.  </a:t>
            </a:r>
            <a:r>
              <a:rPr lang="en-US" dirty="0" err="1">
                <a:latin typeface="Calibri Light" panose="020F0302020204030204" pitchFamily="34" charset="0"/>
                <a:cs typeface="Calibri Light" panose="020F0302020204030204" pitchFamily="34" charset="0"/>
              </a:rPr>
              <a:t>Implémentation</a:t>
            </a:r>
            <a:endParaRPr lang="en-US" dirty="0">
              <a:latin typeface="Calibri Light" panose="020F0302020204030204" pitchFamily="34" charset="0"/>
              <a:cs typeface="Calibri Light" panose="020F0302020204030204" pitchFamily="34" charset="0"/>
            </a:endParaRPr>
          </a:p>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6.  PROBLÈMES RENCONTRÉS</a:t>
            </a:r>
          </a:p>
          <a:p>
            <a:pPr algn="just"/>
            <a:endParaRPr lang="en-US" dirty="0">
              <a:latin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cs typeface="Calibri Light" panose="020F0302020204030204" pitchFamily="34" charset="0"/>
              </a:rPr>
              <a:t>7.  </a:t>
            </a:r>
            <a:r>
              <a:rPr lang="en-US" dirty="0" err="1">
                <a:latin typeface="Calibri Light" panose="020F0302020204030204" pitchFamily="34" charset="0"/>
                <a:cs typeface="Calibri Light" panose="020F0302020204030204" pitchFamily="34" charset="0"/>
              </a:rPr>
              <a:t>ConcLUSION</a:t>
            </a:r>
            <a:endParaRPr lang="en-US" dirty="0">
              <a:latin typeface="Calibri Light" panose="020F0302020204030204" pitchFamily="34" charset="0"/>
              <a:cs typeface="Calibri Light" panose="020F0302020204030204" pitchFamily="34" charset="0"/>
            </a:endParaRPr>
          </a:p>
          <a:p>
            <a:pPr algn="just"/>
            <a:endParaRPr lang="en-US" dirty="0">
              <a:latin typeface="Calibri Light" panose="020F0302020204030204" pitchFamily="34" charset="0"/>
              <a:cs typeface="Calibri Light" panose="020F0302020204030204" pitchFamily="34" charset="0"/>
            </a:endParaRPr>
          </a:p>
          <a:p>
            <a:pPr algn="just"/>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6277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572493" y="238540"/>
            <a:ext cx="11018520" cy="920410"/>
          </a:xfrm>
        </p:spPr>
        <p:txBody>
          <a:bodyPr vert="horz" lIns="91440" tIns="45720" rIns="91440" bIns="45720" rtlCol="0" anchor="b">
            <a:normAutofit/>
          </a:bodyPr>
          <a:lstStyle/>
          <a:p>
            <a:pPr algn="l"/>
            <a:r>
              <a:rPr lang="en-US" sz="5400" dirty="0">
                <a:latin typeface="Calibri"/>
                <a:cs typeface="Calibri"/>
              </a:rPr>
              <a:t>INTRODUCTION</a:t>
            </a: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A49DFD55-3C28-40EF-9E31-A92D2E4017FF}" type="slidenum">
              <a:rPr lang="en-US" sz="1200" dirty="0" smtClean="0">
                <a:solidFill>
                  <a:prstClr val="black">
                    <a:tint val="75000"/>
                  </a:prstClr>
                </a:solidFill>
                <a:latin typeface="Calibri" panose="020F0502020204030204"/>
              </a:rPr>
              <a:pPr>
                <a:spcAft>
                  <a:spcPts val="600"/>
                </a:spcAft>
                <a:defRPr/>
              </a:pPr>
              <a:t>3</a:t>
            </a:fld>
            <a:endParaRPr lang="en-US" sz="1200" dirty="0">
              <a:solidFill>
                <a:prstClr val="black">
                  <a:tint val="75000"/>
                </a:prstClr>
              </a:solidFill>
              <a:latin typeface="Calibri" panose="020F0502020204030204"/>
            </a:endParaRPr>
          </a:p>
        </p:txBody>
      </p:sp>
      <p:sp>
        <p:nvSpPr>
          <p:cNvPr id="6" name="TextBox 5">
            <a:extLst>
              <a:ext uri="{FF2B5EF4-FFF2-40B4-BE49-F238E27FC236}">
                <a16:creationId xmlns:a16="http://schemas.microsoft.com/office/drawing/2014/main" id="{FCDAE807-2373-7164-F968-B2AD99B3609D}"/>
              </a:ext>
            </a:extLst>
          </p:cNvPr>
          <p:cNvSpPr txBox="1"/>
          <p:nvPr/>
        </p:nvSpPr>
        <p:spPr>
          <a:xfrm>
            <a:off x="416091" y="1335333"/>
            <a:ext cx="7503396" cy="52035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r>
              <a:rPr lang="fr-FR" sz="2400" dirty="0"/>
              <a:t>La langue des signes américaine est une langue des signes prédominante, car le seul handicap que rencontrent les personnes sourdes et muettes est lié à la communication, et ils ne peuvent pas utiliser les langues parlées. Ainsi, la seule façon pour eux de communiquer est à travers la langue des signes. </a:t>
            </a:r>
          </a:p>
          <a:p>
            <a:r>
              <a:rPr lang="fr-FR" sz="2400" dirty="0"/>
              <a:t>Les personnes sourdes et muettes utilisent leurs mains pour exprimer différents gestes afin de transmettre leurs idées aux autres. Les gestes sont des messages échangés de manière non verbale, et ces gestes sont compris par la vision. Cette communication non verbale chez les personnes sourdes et muettes est appelée </a:t>
            </a:r>
            <a:r>
              <a:rPr lang="fr-FR" sz="2400" b="1" dirty="0"/>
              <a:t>langue des signes</a:t>
            </a:r>
            <a:r>
              <a:rPr lang="fr-FR" sz="2400" dirty="0"/>
              <a:t>.</a:t>
            </a:r>
          </a:p>
          <a:p>
            <a:r>
              <a:rPr lang="fr-FR" sz="2400" dirty="0"/>
              <a:t>Dans notre projet, nous nous concentrons principalement sur la création d’un modèle capable de reconnaître les gestes de la main liés à l’</a:t>
            </a:r>
            <a:r>
              <a:rPr lang="fr-FR" sz="2400" b="1" dirty="0"/>
              <a:t>alphabet manuel (</a:t>
            </a:r>
            <a:r>
              <a:rPr lang="fr-FR" sz="2400" b="1" dirty="0" err="1"/>
              <a:t>fingerspelling</a:t>
            </a:r>
            <a:r>
              <a:rPr lang="fr-FR" sz="2400" b="1" dirty="0"/>
              <a:t>)</a:t>
            </a:r>
            <a:r>
              <a:rPr lang="fr-FR" sz="2400" dirty="0"/>
              <a:t>, afin de former un mot complet en combinant chaque geste. Les gestes que nous cherchons à entraîner sont présentés dans l’image suivante.</a:t>
            </a:r>
          </a:p>
        </p:txBody>
      </p:sp>
      <p:pic>
        <p:nvPicPr>
          <p:cNvPr id="1026" name="Picture 2">
            <a:extLst>
              <a:ext uri="{FF2B5EF4-FFF2-40B4-BE49-F238E27FC236}">
                <a16:creationId xmlns:a16="http://schemas.microsoft.com/office/drawing/2014/main" id="{D33E3857-57C0-41E5-B522-205AFE1AA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487" y="2245486"/>
            <a:ext cx="4147886" cy="336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669851" y="404149"/>
            <a:ext cx="7421526" cy="719132"/>
          </a:xfrm>
        </p:spPr>
        <p:txBody>
          <a:bodyPr vert="horz" lIns="91440" tIns="45720" rIns="91440" bIns="45720" rtlCol="0" anchor="b">
            <a:noAutofit/>
          </a:bodyPr>
          <a:lstStyle/>
          <a:p>
            <a:pPr algn="l"/>
            <a:r>
              <a:rPr lang="en-US" sz="5400" dirty="0">
                <a:latin typeface="+mn-lt"/>
              </a:rPr>
              <a:t>CADRE DU PROJET</a:t>
            </a:r>
            <a:endParaRPr lang="en-US" sz="5400" b="1" dirty="0">
              <a:latin typeface="+mn-lt"/>
              <a:cs typeface="Calibri Light"/>
            </a:endParaRP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4</a:t>
            </a:fld>
            <a:endParaRPr lang="en-US" sz="1200">
              <a:solidFill>
                <a:schemeClr val="bg1"/>
              </a:solidFill>
              <a:latin typeface="Calibri" panose="020F0502020204030204"/>
            </a:endParaRPr>
          </a:p>
        </p:txBody>
      </p:sp>
      <p:sp>
        <p:nvSpPr>
          <p:cNvPr id="6" name="TextBox 5">
            <a:extLst>
              <a:ext uri="{FF2B5EF4-FFF2-40B4-BE49-F238E27FC236}">
                <a16:creationId xmlns:a16="http://schemas.microsoft.com/office/drawing/2014/main" id="{FCDAE807-2373-7164-F968-B2AD99B3609D}"/>
              </a:ext>
            </a:extLst>
          </p:cNvPr>
          <p:cNvSpPr txBox="1"/>
          <p:nvPr/>
        </p:nvSpPr>
        <p:spPr>
          <a:xfrm>
            <a:off x="669851" y="1497008"/>
            <a:ext cx="10852298" cy="48187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r>
              <a:rPr lang="fr-FR" dirty="0"/>
              <a:t>Plus de 70 millions de personnes sourdes dans le monde utilisent les langues des signes pour communiquer. La langue des signes leur permet d’apprendre, de travailler, d’accéder aux services et d’être intégrées dans les communautés.</a:t>
            </a:r>
          </a:p>
          <a:p>
            <a:r>
              <a:rPr lang="fr-FR" dirty="0"/>
              <a:t>Il est difficile de faire apprendre la langue des signes à tout le monde afin de garantir que les personnes en situation de handicap puissent jouir de leurs droits sur un pied d’égalité avec les autres.</a:t>
            </a:r>
          </a:p>
          <a:p>
            <a:r>
              <a:rPr lang="fr-FR" dirty="0"/>
              <a:t>Ainsi, l’objectif est de développer une interface homme-machine (IHM) conviviale où l’ordinateur comprend la langue des signes américaine. Ce projet aidera les personnes sourdes et muettes en facilitant leur quotidien.</a:t>
            </a:r>
          </a:p>
          <a:p>
            <a:endParaRPr lang="fr-FR" dirty="0"/>
          </a:p>
          <a:p>
            <a:r>
              <a:rPr lang="fr-FR" b="1" dirty="0"/>
              <a:t>Objectif :</a:t>
            </a:r>
            <a:r>
              <a:rPr lang="fr-FR" dirty="0"/>
              <a:t> Créer un logiciel informatique et entraîner un modèle qui prend en entrée une image en temps réel d’un geste de la langue des signes américaine et affiche en sortie la traduction en texte.</a:t>
            </a:r>
          </a:p>
          <a:p>
            <a:endParaRPr lang="fr-FR" dirty="0"/>
          </a:p>
          <a:p>
            <a:r>
              <a:rPr lang="fr-FR" b="1" dirty="0"/>
              <a:t>Scope :</a:t>
            </a:r>
            <a:r>
              <a:rPr lang="fr-FR" dirty="0"/>
              <a:t> Ce système sera bénéfique à la fois pour les personnes sourdes/muettes et pour celles qui ne comprennent pas la langue des signes. Il suffit de réaliser les gestes de la langue des signes, et ce système identifiera ce que la personne essaie de dire, puis fournira la sortie sous forme de texte.</a:t>
            </a:r>
          </a:p>
        </p:txBody>
      </p:sp>
    </p:spTree>
    <p:extLst>
      <p:ext uri="{BB962C8B-B14F-4D97-AF65-F5344CB8AC3E}">
        <p14:creationId xmlns:p14="http://schemas.microsoft.com/office/powerpoint/2010/main" val="6580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538575" y="436046"/>
            <a:ext cx="5947286" cy="719132"/>
          </a:xfrm>
        </p:spPr>
        <p:txBody>
          <a:bodyPr vert="horz" lIns="91440" tIns="45720" rIns="91440" bIns="45720" rtlCol="0" anchor="b">
            <a:noAutofit/>
          </a:bodyPr>
          <a:lstStyle/>
          <a:p>
            <a:pPr algn="l"/>
            <a:r>
              <a:rPr lang="en-US" sz="5400" dirty="0">
                <a:latin typeface="+mn-lt"/>
              </a:rPr>
              <a:t>CONCEPTION</a:t>
            </a: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5</a:t>
            </a:fld>
            <a:endParaRPr lang="en-US" sz="1200">
              <a:solidFill>
                <a:schemeClr val="bg1"/>
              </a:solidFill>
              <a:latin typeface="Calibri" panose="020F0502020204030204"/>
            </a:endParaRPr>
          </a:p>
        </p:txBody>
      </p:sp>
      <p:pic>
        <p:nvPicPr>
          <p:cNvPr id="8" name="Image 7">
            <a:extLst>
              <a:ext uri="{FF2B5EF4-FFF2-40B4-BE49-F238E27FC236}">
                <a16:creationId xmlns:a16="http://schemas.microsoft.com/office/drawing/2014/main" id="{4FEC929E-0ACB-43D2-8BA0-F302649E6C61}"/>
              </a:ext>
            </a:extLst>
          </p:cNvPr>
          <p:cNvPicPr>
            <a:picLocks noChangeAspect="1"/>
          </p:cNvPicPr>
          <p:nvPr/>
        </p:nvPicPr>
        <p:blipFill>
          <a:blip r:embed="rId2"/>
          <a:stretch>
            <a:fillRect/>
          </a:stretch>
        </p:blipFill>
        <p:spPr>
          <a:xfrm>
            <a:off x="2461659" y="1155178"/>
            <a:ext cx="7097011" cy="5458565"/>
          </a:xfrm>
          <a:prstGeom prst="rect">
            <a:avLst/>
          </a:prstGeom>
        </p:spPr>
      </p:pic>
    </p:spTree>
    <p:extLst>
      <p:ext uri="{BB962C8B-B14F-4D97-AF65-F5344CB8AC3E}">
        <p14:creationId xmlns:p14="http://schemas.microsoft.com/office/powerpoint/2010/main" val="157488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0280-CA20-9D0B-4DAF-D7DD7FA7BE4D}"/>
              </a:ext>
            </a:extLst>
          </p:cNvPr>
          <p:cNvSpPr>
            <a:spLocks noGrp="1"/>
          </p:cNvSpPr>
          <p:nvPr>
            <p:ph type="title"/>
          </p:nvPr>
        </p:nvSpPr>
        <p:spPr>
          <a:xfrm>
            <a:off x="838200" y="211756"/>
            <a:ext cx="10515600" cy="902191"/>
          </a:xfrm>
        </p:spPr>
        <p:txBody>
          <a:bodyPr/>
          <a:lstStyle/>
          <a:p>
            <a:r>
              <a:rPr lang="en-US" dirty="0" err="1">
                <a:latin typeface="Calibri"/>
                <a:cs typeface="Calibri"/>
              </a:rPr>
              <a:t>Diagramme</a:t>
            </a:r>
            <a:r>
              <a:rPr lang="en-US" dirty="0">
                <a:latin typeface="Calibri"/>
                <a:cs typeface="Calibri"/>
              </a:rPr>
              <a:t> </a:t>
            </a:r>
            <a:r>
              <a:rPr lang="en-US" dirty="0" err="1">
                <a:latin typeface="Calibri"/>
                <a:cs typeface="Calibri"/>
              </a:rPr>
              <a:t>d’Architecture</a:t>
            </a:r>
            <a:r>
              <a:rPr lang="en-US" dirty="0">
                <a:latin typeface="Calibri"/>
                <a:cs typeface="Calibri"/>
              </a:rPr>
              <a:t> du </a:t>
            </a:r>
            <a:r>
              <a:rPr lang="en-US" dirty="0" err="1">
                <a:latin typeface="Calibri"/>
                <a:cs typeface="Calibri"/>
              </a:rPr>
              <a:t>Système</a:t>
            </a:r>
            <a:endParaRPr lang="en-US" dirty="0">
              <a:latin typeface="Calibri"/>
              <a:cs typeface="Calibri"/>
            </a:endParaRPr>
          </a:p>
        </p:txBody>
      </p:sp>
      <p:sp>
        <p:nvSpPr>
          <p:cNvPr id="5" name="Slide Number Placeholder 4">
            <a:extLst>
              <a:ext uri="{FF2B5EF4-FFF2-40B4-BE49-F238E27FC236}">
                <a16:creationId xmlns:a16="http://schemas.microsoft.com/office/drawing/2014/main" id="{9EB0FE3F-638E-BCC1-7C19-03C8DD7683CE}"/>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4" name="Image 3">
            <a:extLst>
              <a:ext uri="{FF2B5EF4-FFF2-40B4-BE49-F238E27FC236}">
                <a16:creationId xmlns:a16="http://schemas.microsoft.com/office/drawing/2014/main" id="{EF7AD247-769D-4FC2-AB96-B2357CF57F54}"/>
              </a:ext>
            </a:extLst>
          </p:cNvPr>
          <p:cNvPicPr>
            <a:picLocks noChangeAspect="1"/>
          </p:cNvPicPr>
          <p:nvPr/>
        </p:nvPicPr>
        <p:blipFill>
          <a:blip r:embed="rId2"/>
          <a:stretch>
            <a:fillRect/>
          </a:stretch>
        </p:blipFill>
        <p:spPr>
          <a:xfrm>
            <a:off x="2689512" y="941793"/>
            <a:ext cx="6812975" cy="5704451"/>
          </a:xfrm>
          <a:prstGeom prst="rect">
            <a:avLst/>
          </a:prstGeom>
        </p:spPr>
      </p:pic>
    </p:spTree>
    <p:extLst>
      <p:ext uri="{BB962C8B-B14F-4D97-AF65-F5344CB8AC3E}">
        <p14:creationId xmlns:p14="http://schemas.microsoft.com/office/powerpoint/2010/main" val="412933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82A3-CC3E-E4FB-5EDE-9A632A494F32}"/>
              </a:ext>
            </a:extLst>
          </p:cNvPr>
          <p:cNvSpPr>
            <a:spLocks noGrp="1"/>
          </p:cNvSpPr>
          <p:nvPr>
            <p:ph type="title"/>
          </p:nvPr>
        </p:nvSpPr>
        <p:spPr>
          <a:xfrm>
            <a:off x="838200" y="166986"/>
            <a:ext cx="10515600" cy="825051"/>
          </a:xfrm>
        </p:spPr>
        <p:txBody>
          <a:bodyPr/>
          <a:lstStyle/>
          <a:p>
            <a:r>
              <a:rPr lang="en-US" dirty="0" err="1">
                <a:latin typeface="Calibri"/>
                <a:cs typeface="Calibri"/>
              </a:rPr>
              <a:t>Diagramme</a:t>
            </a:r>
            <a:r>
              <a:rPr lang="en-US" dirty="0">
                <a:latin typeface="Calibri"/>
                <a:cs typeface="Calibri"/>
              </a:rPr>
              <a:t> </a:t>
            </a:r>
            <a:r>
              <a:rPr lang="en-US" dirty="0" err="1">
                <a:latin typeface="Calibri"/>
                <a:cs typeface="Calibri"/>
              </a:rPr>
              <a:t>d’Architecture</a:t>
            </a:r>
            <a:r>
              <a:rPr lang="en-US" dirty="0">
                <a:latin typeface="Calibri"/>
                <a:cs typeface="Calibri"/>
              </a:rPr>
              <a:t> Technique</a:t>
            </a:r>
          </a:p>
        </p:txBody>
      </p:sp>
      <p:sp>
        <p:nvSpPr>
          <p:cNvPr id="5" name="Slide Number Placeholder 4">
            <a:extLst>
              <a:ext uri="{FF2B5EF4-FFF2-40B4-BE49-F238E27FC236}">
                <a16:creationId xmlns:a16="http://schemas.microsoft.com/office/drawing/2014/main" id="{E72EBB6A-7626-AC0A-0181-12F7F465F5B8}"/>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0" name="Image 9">
            <a:extLst>
              <a:ext uri="{FF2B5EF4-FFF2-40B4-BE49-F238E27FC236}">
                <a16:creationId xmlns:a16="http://schemas.microsoft.com/office/drawing/2014/main" id="{223BE057-E254-4D78-AF97-F6DFD37F445A}"/>
              </a:ext>
            </a:extLst>
          </p:cNvPr>
          <p:cNvPicPr>
            <a:picLocks noChangeAspect="1"/>
          </p:cNvPicPr>
          <p:nvPr/>
        </p:nvPicPr>
        <p:blipFill rotWithShape="1">
          <a:blip r:embed="rId2"/>
          <a:srcRect l="2223" t="12465" r="4831" b="8070"/>
          <a:stretch/>
        </p:blipFill>
        <p:spPr>
          <a:xfrm>
            <a:off x="2264734" y="992037"/>
            <a:ext cx="7581015" cy="5364313"/>
          </a:xfrm>
          <a:prstGeom prst="rect">
            <a:avLst/>
          </a:prstGeom>
        </p:spPr>
      </p:pic>
    </p:spTree>
    <p:extLst>
      <p:ext uri="{BB962C8B-B14F-4D97-AF65-F5344CB8AC3E}">
        <p14:creationId xmlns:p14="http://schemas.microsoft.com/office/powerpoint/2010/main" val="23949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27E8-4854-761F-533B-55A8FAFAA287}"/>
              </a:ext>
            </a:extLst>
          </p:cNvPr>
          <p:cNvSpPr>
            <a:spLocks noGrp="1"/>
          </p:cNvSpPr>
          <p:nvPr>
            <p:ph type="title"/>
          </p:nvPr>
        </p:nvSpPr>
        <p:spPr>
          <a:xfrm>
            <a:off x="838199" y="136525"/>
            <a:ext cx="10515600" cy="784367"/>
          </a:xfrm>
        </p:spPr>
        <p:txBody>
          <a:bodyPr/>
          <a:lstStyle/>
          <a:p>
            <a:r>
              <a:rPr lang="en-US" dirty="0" err="1">
                <a:latin typeface="Calibri"/>
                <a:cs typeface="Calibri"/>
              </a:rPr>
              <a:t>Diagramme</a:t>
            </a:r>
            <a:r>
              <a:rPr lang="en-US" dirty="0">
                <a:latin typeface="Calibri"/>
                <a:cs typeface="Calibri"/>
              </a:rPr>
              <a:t> de </a:t>
            </a:r>
            <a:r>
              <a:rPr lang="en-US" dirty="0" err="1">
                <a:latin typeface="Calibri"/>
                <a:cs typeface="Calibri"/>
              </a:rPr>
              <a:t>Séquence</a:t>
            </a:r>
            <a:endParaRPr lang="en-US" dirty="0">
              <a:latin typeface="Calibri"/>
              <a:cs typeface="Calibri"/>
            </a:endParaRPr>
          </a:p>
        </p:txBody>
      </p:sp>
      <p:sp>
        <p:nvSpPr>
          <p:cNvPr id="5" name="Slide Number Placeholder 4">
            <a:extLst>
              <a:ext uri="{FF2B5EF4-FFF2-40B4-BE49-F238E27FC236}">
                <a16:creationId xmlns:a16="http://schemas.microsoft.com/office/drawing/2014/main" id="{699C8A4F-E112-5A0F-CB85-562DF198A90D}"/>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4" name="Image 3">
            <a:extLst>
              <a:ext uri="{FF2B5EF4-FFF2-40B4-BE49-F238E27FC236}">
                <a16:creationId xmlns:a16="http://schemas.microsoft.com/office/drawing/2014/main" id="{CC5E2DD1-024C-430E-9FC6-A33604EB95D9}"/>
              </a:ext>
            </a:extLst>
          </p:cNvPr>
          <p:cNvPicPr>
            <a:picLocks noChangeAspect="1"/>
          </p:cNvPicPr>
          <p:nvPr/>
        </p:nvPicPr>
        <p:blipFill>
          <a:blip r:embed="rId2"/>
          <a:stretch>
            <a:fillRect/>
          </a:stretch>
        </p:blipFill>
        <p:spPr>
          <a:xfrm>
            <a:off x="2901540" y="1033056"/>
            <a:ext cx="6388917" cy="5688419"/>
          </a:xfrm>
          <a:prstGeom prst="rect">
            <a:avLst/>
          </a:prstGeom>
        </p:spPr>
      </p:pic>
    </p:spTree>
    <p:extLst>
      <p:ext uri="{BB962C8B-B14F-4D97-AF65-F5344CB8AC3E}">
        <p14:creationId xmlns:p14="http://schemas.microsoft.com/office/powerpoint/2010/main" val="181000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5D26-129B-AD7A-01FB-9A7B3755768E}"/>
              </a:ext>
            </a:extLst>
          </p:cNvPr>
          <p:cNvSpPr>
            <a:spLocks noGrp="1"/>
          </p:cNvSpPr>
          <p:nvPr>
            <p:ph type="title"/>
          </p:nvPr>
        </p:nvSpPr>
        <p:spPr>
          <a:xfrm>
            <a:off x="669850" y="138335"/>
            <a:ext cx="9271591" cy="719132"/>
          </a:xfrm>
        </p:spPr>
        <p:txBody>
          <a:bodyPr vert="horz" lIns="91440" tIns="45720" rIns="91440" bIns="45720" rtlCol="0" anchor="b">
            <a:noAutofit/>
          </a:bodyPr>
          <a:lstStyle/>
          <a:p>
            <a:pPr algn="l"/>
            <a:r>
              <a:rPr lang="en-US" sz="5400" dirty="0">
                <a:latin typeface="+mn-lt"/>
              </a:rPr>
              <a:t>TECHNOLOGIES UTILISÉES </a:t>
            </a:r>
            <a:endParaRPr lang="en-US" sz="5400" b="1" dirty="0">
              <a:latin typeface="+mn-lt"/>
              <a:cs typeface="Calibri Light"/>
            </a:endParaRPr>
          </a:p>
        </p:txBody>
      </p:sp>
      <p:sp>
        <p:nvSpPr>
          <p:cNvPr id="5" name="Slide Number Placeholder 4">
            <a:extLst>
              <a:ext uri="{FF2B5EF4-FFF2-40B4-BE49-F238E27FC236}">
                <a16:creationId xmlns:a16="http://schemas.microsoft.com/office/drawing/2014/main" id="{182258BC-B75A-60C9-102E-E244AAE3339F}"/>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9</a:t>
            </a:fld>
            <a:endParaRPr lang="en-US" sz="1200">
              <a:solidFill>
                <a:schemeClr val="bg1"/>
              </a:solidFill>
              <a:latin typeface="Calibri" panose="020F0502020204030204"/>
            </a:endParaRPr>
          </a:p>
        </p:txBody>
      </p:sp>
      <p:sp>
        <p:nvSpPr>
          <p:cNvPr id="6" name="TextBox 5">
            <a:extLst>
              <a:ext uri="{FF2B5EF4-FFF2-40B4-BE49-F238E27FC236}">
                <a16:creationId xmlns:a16="http://schemas.microsoft.com/office/drawing/2014/main" id="{FCDAE807-2373-7164-F968-B2AD99B3609D}"/>
              </a:ext>
            </a:extLst>
          </p:cNvPr>
          <p:cNvSpPr txBox="1"/>
          <p:nvPr/>
        </p:nvSpPr>
        <p:spPr>
          <a:xfrm>
            <a:off x="669851" y="1103603"/>
            <a:ext cx="10852298" cy="56160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r>
              <a:rPr lang="fr-FR" sz="1600" b="1" dirty="0"/>
              <a:t>Python</a:t>
            </a:r>
            <a:r>
              <a:rPr lang="fr-FR" sz="1600" dirty="0"/>
              <a:t> :</a:t>
            </a:r>
            <a:br>
              <a:rPr lang="fr-FR" sz="1600" dirty="0"/>
            </a:br>
            <a:r>
              <a:rPr lang="fr-FR" sz="1600" dirty="0"/>
              <a:t>Langage principal pour le développement de notre projet, facile à utiliser et riche en bibliothèques pour l’IA et </a:t>
            </a:r>
            <a:r>
              <a:rPr lang="fr-FR" sz="1600" dirty="0" err="1"/>
              <a:t>deep</a:t>
            </a:r>
            <a:r>
              <a:rPr lang="fr-FR" sz="1600" dirty="0"/>
              <a:t> </a:t>
            </a:r>
            <a:r>
              <a:rPr lang="fr-FR" sz="1600" dirty="0" err="1"/>
              <a:t>learning</a:t>
            </a:r>
            <a:r>
              <a:rPr lang="fr-FR" sz="1600" dirty="0"/>
              <a:t>.</a:t>
            </a:r>
          </a:p>
          <a:p>
            <a:endParaRPr lang="fr-FR" sz="1600" dirty="0"/>
          </a:p>
          <a:p>
            <a:r>
              <a:rPr lang="fr-FR" sz="1600" b="1" dirty="0" err="1"/>
              <a:t>OpenCV</a:t>
            </a:r>
            <a:r>
              <a:rPr lang="fr-FR" sz="1600" dirty="0"/>
              <a:t> :</a:t>
            </a:r>
            <a:br>
              <a:rPr lang="fr-FR" sz="1600" dirty="0"/>
            </a:br>
            <a:r>
              <a:rPr lang="fr-FR" sz="1600" dirty="0"/>
              <a:t>Utilisé pour le traitement d’image : détection de la main, filtrage, découpage de la zone d’intérêt.</a:t>
            </a:r>
          </a:p>
          <a:p>
            <a:endParaRPr lang="fr-FR" sz="1600" dirty="0"/>
          </a:p>
          <a:p>
            <a:r>
              <a:rPr lang="fr-FR" sz="1600" b="1" dirty="0" err="1"/>
              <a:t>MediaPipe</a:t>
            </a:r>
            <a:r>
              <a:rPr lang="fr-FR" sz="1600" dirty="0"/>
              <a:t> :</a:t>
            </a:r>
            <a:br>
              <a:rPr lang="fr-FR" sz="1600" dirty="0"/>
            </a:br>
            <a:r>
              <a:rPr lang="fr-FR" sz="1600" dirty="0"/>
              <a:t>Librairie de Google pour détecter </a:t>
            </a:r>
            <a:r>
              <a:rPr lang="fr-FR" sz="1600" b="1" dirty="0"/>
              <a:t>les points clés (</a:t>
            </a:r>
            <a:r>
              <a:rPr lang="fr-FR" sz="1600" b="1" dirty="0" err="1"/>
              <a:t>landmarks</a:t>
            </a:r>
            <a:r>
              <a:rPr lang="fr-FR" sz="1600" b="1" dirty="0"/>
              <a:t>)</a:t>
            </a:r>
            <a:r>
              <a:rPr lang="fr-FR" sz="1600" dirty="0"/>
              <a:t> de la main en temps réel, très efficace pour capter la position des doigts.</a:t>
            </a:r>
          </a:p>
          <a:p>
            <a:endParaRPr lang="fr-FR" sz="1600" dirty="0"/>
          </a:p>
          <a:p>
            <a:r>
              <a:rPr lang="fr-FR" sz="1600" b="1" dirty="0" err="1"/>
              <a:t>TensorFlow</a:t>
            </a:r>
            <a:r>
              <a:rPr lang="fr-FR" sz="1600" dirty="0"/>
              <a:t> :</a:t>
            </a:r>
            <a:br>
              <a:rPr lang="fr-FR" sz="1600" dirty="0"/>
            </a:br>
            <a:r>
              <a:rPr lang="fr-FR" sz="1600" dirty="0"/>
              <a:t>Framework de </a:t>
            </a:r>
            <a:r>
              <a:rPr lang="fr-FR" sz="1600" dirty="0" err="1"/>
              <a:t>deep</a:t>
            </a:r>
            <a:r>
              <a:rPr lang="fr-FR" sz="1600" dirty="0"/>
              <a:t> </a:t>
            </a:r>
            <a:r>
              <a:rPr lang="fr-FR" sz="1600" dirty="0" err="1"/>
              <a:t>learning</a:t>
            </a:r>
            <a:r>
              <a:rPr lang="fr-FR" sz="1600" dirty="0"/>
              <a:t> utilisé pour entraîner et exécuter les modèles de reconnaissance d’images (gestes).</a:t>
            </a:r>
          </a:p>
          <a:p>
            <a:endParaRPr lang="fr-FR" sz="1600" dirty="0"/>
          </a:p>
          <a:p>
            <a:r>
              <a:rPr lang="fr-FR" sz="1600" b="1" dirty="0" err="1"/>
              <a:t>Teachable</a:t>
            </a:r>
            <a:r>
              <a:rPr lang="fr-FR" sz="1600" b="1" dirty="0"/>
              <a:t> Machine (</a:t>
            </a:r>
            <a:r>
              <a:rPr lang="fr-FR" sz="1600" b="1" dirty="0" err="1"/>
              <a:t>Keras</a:t>
            </a:r>
            <a:r>
              <a:rPr lang="fr-FR" sz="1600" b="1" dirty="0"/>
              <a:t>)</a:t>
            </a:r>
            <a:r>
              <a:rPr lang="fr-FR" sz="1600" dirty="0"/>
              <a:t> :</a:t>
            </a:r>
            <a:br>
              <a:rPr lang="fr-FR" sz="1600" dirty="0"/>
            </a:br>
            <a:r>
              <a:rPr lang="fr-FR" sz="1600" dirty="0"/>
              <a:t>Plateforme simple de Google permettant de créer un modèle de classification par apprentissage supervisé (basé sur </a:t>
            </a:r>
            <a:r>
              <a:rPr lang="fr-FR" sz="1600" dirty="0" err="1"/>
              <a:t>Keras</a:t>
            </a:r>
            <a:r>
              <a:rPr lang="fr-FR" sz="1600" dirty="0"/>
              <a:t>).</a:t>
            </a:r>
          </a:p>
          <a:p>
            <a:endParaRPr lang="fr-FR" sz="1600" dirty="0"/>
          </a:p>
          <a:p>
            <a:r>
              <a:rPr lang="fr-FR" sz="1600" b="1" dirty="0" err="1"/>
              <a:t>Tkinter</a:t>
            </a:r>
            <a:r>
              <a:rPr lang="fr-FR" sz="1600" dirty="0"/>
              <a:t> :</a:t>
            </a:r>
            <a:br>
              <a:rPr lang="fr-FR" sz="1600" dirty="0"/>
            </a:br>
            <a:r>
              <a:rPr lang="fr-FR" sz="1600" dirty="0"/>
              <a:t>Bibliothèque Python pour créer l’</a:t>
            </a:r>
            <a:r>
              <a:rPr lang="fr-FR" sz="1600" b="1" dirty="0"/>
              <a:t>interface graphique</a:t>
            </a:r>
            <a:r>
              <a:rPr lang="fr-FR" sz="1600" dirty="0"/>
              <a:t> (GUI) de l’application de manière simple et rapide.</a:t>
            </a:r>
          </a:p>
        </p:txBody>
      </p:sp>
    </p:spTree>
    <p:extLst>
      <p:ext uri="{BB962C8B-B14F-4D97-AF65-F5344CB8AC3E}">
        <p14:creationId xmlns:p14="http://schemas.microsoft.com/office/powerpoint/2010/main" val="1711874093"/>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230e9df3-be65-4c73-a93b-d1236ebd677e"/>
    <ds:schemaRef ds:uri="http://schemas.microsoft.com/sharepoint/v3"/>
    <ds:schemaRef ds:uri="http://purl.org/dc/dcmitype/"/>
    <ds:schemaRef ds:uri="http://www.w3.org/XML/1998/namespace"/>
    <ds:schemaRef ds:uri="71af3243-3dd4-4a8d-8c0d-dd76da1f02a5"/>
    <ds:schemaRef ds:uri="http://purl.org/dc/terms/"/>
    <ds:schemaRef ds:uri="http://schemas.microsoft.com/office/2006/documentManagement/types"/>
    <ds:schemaRef ds:uri="http://schemas.openxmlformats.org/package/2006/metadata/core-properties"/>
    <ds:schemaRef ds:uri="16c05727-aa75-4e4a-9b5f-8a80a1165891"/>
    <ds:schemaRef ds:uri="http://purl.org/dc/elements/1.1/"/>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Slice</Template>
  <TotalTime>1161</TotalTime>
  <Words>779</Words>
  <Application>Microsoft Office PowerPoint</Application>
  <PresentationFormat>Grand écran</PresentationFormat>
  <Paragraphs>73</Paragraphs>
  <Slides>14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Century Gothic</vt:lpstr>
      <vt:lpstr>Wingdings 3</vt:lpstr>
      <vt:lpstr>Secteur</vt:lpstr>
      <vt:lpstr>SIGN LANGUAGE TO TEXT </vt:lpstr>
      <vt:lpstr>PLAN</vt:lpstr>
      <vt:lpstr>INTRODUCTION</vt:lpstr>
      <vt:lpstr>CADRE DU PROJET</vt:lpstr>
      <vt:lpstr>CONCEPTION</vt:lpstr>
      <vt:lpstr>Diagramme d’Architecture du Système</vt:lpstr>
      <vt:lpstr>Diagramme d’Architecture Technique</vt:lpstr>
      <vt:lpstr>Diagramme de Séquence</vt:lpstr>
      <vt:lpstr>TECHNOLOGIES UTILISÉES </vt:lpstr>
      <vt:lpstr>IMPLÉMENTATION</vt:lpstr>
      <vt:lpstr>PROBLÈMES RENCONTRÉS</vt:lpstr>
      <vt:lpstr>PROBLÈMES RENCONTRÉS</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hp</cp:lastModifiedBy>
  <cp:revision>816</cp:revision>
  <dcterms:created xsi:type="dcterms:W3CDTF">2022-12-19T08:41:41Z</dcterms:created>
  <dcterms:modified xsi:type="dcterms:W3CDTF">2025-05-21T13:30:23Z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