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5" r:id="rId10"/>
    <p:sldId id="264"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84" autoAdjust="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C0CB0862-CCA8-410F-9C98-F9372B45A7B2}" type="datetimeFigureOut">
              <a:rPr lang="fr-FR" smtClean="0"/>
              <a:pPr/>
              <a:t>04/03/2023</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118441E4-484C-459E-B8A6-2CF4D0FFD7E7}"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0CB0862-CCA8-410F-9C98-F9372B45A7B2}" type="datetimeFigureOut">
              <a:rPr lang="fr-FR" smtClean="0"/>
              <a:pPr/>
              <a:t>04/03/2023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8441E4-484C-459E-B8A6-2CF4D0FFD7E7}"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0CB0862-CCA8-410F-9C98-F9372B45A7B2}" type="datetimeFigureOut">
              <a:rPr lang="fr-FR" smtClean="0"/>
              <a:pPr/>
              <a:t>04/03/2023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8441E4-484C-459E-B8A6-2CF4D0FFD7E7}"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0CB0862-CCA8-410F-9C98-F9372B45A7B2}" type="datetimeFigureOut">
              <a:rPr lang="fr-FR" smtClean="0"/>
              <a:pPr/>
              <a:t>04/03/2023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8441E4-484C-459E-B8A6-2CF4D0FFD7E7}"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C0CB0862-CCA8-410F-9C98-F9372B45A7B2}" type="datetimeFigureOut">
              <a:rPr lang="fr-FR" smtClean="0"/>
              <a:pPr/>
              <a:t>04/03/2023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8441E4-484C-459E-B8A6-2CF4D0FFD7E7}"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0CB0862-CCA8-410F-9C98-F9372B45A7B2}" type="datetimeFigureOut">
              <a:rPr lang="fr-FR" smtClean="0"/>
              <a:pPr/>
              <a:t>04/03/2023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18441E4-484C-459E-B8A6-2CF4D0FFD7E7}"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C0CB0862-CCA8-410F-9C98-F9372B45A7B2}" type="datetimeFigureOut">
              <a:rPr lang="fr-FR" smtClean="0"/>
              <a:pPr/>
              <a:t>04/03/2023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18441E4-484C-459E-B8A6-2CF4D0FFD7E7}"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0CB0862-CCA8-410F-9C98-F9372B45A7B2}" type="datetimeFigureOut">
              <a:rPr lang="fr-FR" smtClean="0"/>
              <a:pPr/>
              <a:t>04/03/2023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18441E4-484C-459E-B8A6-2CF4D0FFD7E7}"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0CB0862-CCA8-410F-9C98-F9372B45A7B2}" type="datetimeFigureOut">
              <a:rPr lang="fr-FR" smtClean="0"/>
              <a:pPr/>
              <a:t>04/03/2023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18441E4-484C-459E-B8A6-2CF4D0FFD7E7}"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0CB0862-CCA8-410F-9C98-F9372B45A7B2}" type="datetimeFigureOut">
              <a:rPr lang="fr-FR" smtClean="0"/>
              <a:pPr/>
              <a:t>04/03/2023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18441E4-484C-459E-B8A6-2CF4D0FFD7E7}"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0CB0862-CCA8-410F-9C98-F9372B45A7B2}" type="datetimeFigureOut">
              <a:rPr lang="fr-FR" smtClean="0"/>
              <a:pPr/>
              <a:t>04/03/2023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118441E4-484C-459E-B8A6-2CF4D0FFD7E7}"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0CB0862-CCA8-410F-9C98-F9372B45A7B2}" type="datetimeFigureOut">
              <a:rPr lang="fr-FR" smtClean="0"/>
              <a:pPr/>
              <a:t>04/03/2023</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18441E4-484C-459E-B8A6-2CF4D0FFD7E7}"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r.wikipedia.org/wiki/Marguerite_Yourcenar" TargetMode="External"/><Relationship Id="rId2" Type="http://schemas.openxmlformats.org/officeDocument/2006/relationships/hyperlink" Target="https://fr.wikipedia.org/wiki/Blaise_Pascal" TargetMode="External"/><Relationship Id="rId1" Type="http://schemas.openxmlformats.org/officeDocument/2006/relationships/slideLayout" Target="../slideLayouts/slideLayout2.xml"/><Relationship Id="rId5" Type="http://schemas.openxmlformats.org/officeDocument/2006/relationships/hyperlink" Target="https://fr.wikipedia.org/wiki/Anatole_France" TargetMode="External"/><Relationship Id="rId4" Type="http://schemas.openxmlformats.org/officeDocument/2006/relationships/hyperlink" Target="https://fr.wikipedia.org/wiki/Connaissance_de_so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smtClean="0">
                <a:solidFill>
                  <a:srgbClr val="FF0000"/>
                </a:solidFill>
              </a:rPr>
              <a:t>Connaissance de soi</a:t>
            </a:r>
            <a:endParaRPr lang="fr-FR" b="1" dirty="0">
              <a:solidFill>
                <a:srgbClr val="FF0000"/>
              </a:solidFill>
            </a:endParaRPr>
          </a:p>
        </p:txBody>
      </p:sp>
      <p:sp>
        <p:nvSpPr>
          <p:cNvPr id="3" name="Sous-titre 2"/>
          <p:cNvSpPr>
            <a:spLocks noGrp="1"/>
          </p:cNvSpPr>
          <p:nvPr>
            <p:ph type="subTitle" idx="1"/>
          </p:nvPr>
        </p:nvSpPr>
        <p:spPr/>
        <p:txBody>
          <a:bodyPr/>
          <a:lstStyle/>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rPr>
              <a:t>Conclusion </a:t>
            </a:r>
            <a:endParaRPr lang="fr-FR" b="1" dirty="0">
              <a:solidFill>
                <a:srgbClr val="FF0000"/>
              </a:solidFill>
            </a:endParaRPr>
          </a:p>
        </p:txBody>
      </p:sp>
      <p:sp>
        <p:nvSpPr>
          <p:cNvPr id="3" name="Espace réservé du contenu 2"/>
          <p:cNvSpPr>
            <a:spLocks noGrp="1"/>
          </p:cNvSpPr>
          <p:nvPr>
            <p:ph idx="1"/>
          </p:nvPr>
        </p:nvSpPr>
        <p:spPr/>
        <p:txBody>
          <a:bodyPr>
            <a:normAutofit/>
          </a:bodyPr>
          <a:lstStyle/>
          <a:p>
            <a:r>
              <a:rPr lang="fr-FR" dirty="0" smtClean="0"/>
              <a:t>«</a:t>
            </a:r>
            <a:r>
              <a:rPr lang="fr-FR" i="1" dirty="0" smtClean="0"/>
              <a:t>Connais toi, toi-même</a:t>
            </a:r>
            <a:r>
              <a:rPr lang="fr-FR" smtClean="0"/>
              <a:t>» </a:t>
            </a:r>
            <a:r>
              <a:rPr lang="fr-FR" smtClean="0"/>
              <a:t>Socrate. </a:t>
            </a:r>
            <a:r>
              <a:rPr lang="fr-FR" dirty="0" smtClean="0"/>
              <a:t> </a:t>
            </a:r>
            <a:br>
              <a:rPr lang="fr-FR" dirty="0" smtClean="0"/>
            </a:br>
            <a:r>
              <a:rPr lang="fr-FR" dirty="0" smtClean="0"/>
              <a:t>La connaissance de soi est un pilier de l’intelligence émotionnelle, voire, elle est la base de l’efficacité professionnelle. Elle se définit par la potentialité à prendre conscience de ses capacités à réaliser une tâche plutôt qu’une autre. De connaître ses limites et ses besoins. Mais elle est aussi un vecteur de confiance en soi. </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a:bodyPr>
          <a:lstStyle/>
          <a:p>
            <a:endParaRPr lang="fr-FR" sz="4000" b="1" dirty="0" smtClean="0"/>
          </a:p>
          <a:p>
            <a:pPr>
              <a:buNone/>
            </a:pPr>
            <a:endParaRPr lang="fr-FR" sz="4000" b="1" dirty="0" smtClean="0"/>
          </a:p>
          <a:p>
            <a:pPr>
              <a:buNone/>
            </a:pPr>
            <a:r>
              <a:rPr lang="fr-FR" sz="4000" b="1" dirty="0" smtClean="0"/>
              <a:t>     « Connais-toi toi-même » Socrate</a:t>
            </a:r>
          </a:p>
          <a:p>
            <a:endParaRPr lang="fr-FR"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solidFill>
                  <a:srgbClr val="FF0000"/>
                </a:solidFill>
              </a:rPr>
              <a:t>Qu’est-ce qu’une connaissance de soi?</a:t>
            </a:r>
            <a:endParaRPr lang="fr-FR" dirty="0">
              <a:solidFill>
                <a:srgbClr val="FF0000"/>
              </a:solidFill>
            </a:endParaRPr>
          </a:p>
        </p:txBody>
      </p:sp>
      <p:sp>
        <p:nvSpPr>
          <p:cNvPr id="3" name="Espace réservé du contenu 2"/>
          <p:cNvSpPr>
            <a:spLocks noGrp="1"/>
          </p:cNvSpPr>
          <p:nvPr>
            <p:ph idx="1"/>
          </p:nvPr>
        </p:nvSpPr>
        <p:spPr/>
        <p:txBody>
          <a:bodyPr>
            <a:noAutofit/>
          </a:bodyPr>
          <a:lstStyle/>
          <a:p>
            <a:r>
              <a:rPr lang="fr-FR" sz="2000" dirty="0"/>
              <a:t>La </a:t>
            </a:r>
            <a:r>
              <a:rPr lang="fr-FR" sz="2000" b="1" dirty="0"/>
              <a:t>connaissance de soi</a:t>
            </a:r>
            <a:r>
              <a:rPr lang="fr-FR" sz="2000" dirty="0"/>
              <a:t> est le savoir qu'une personne acquiert sur elle-même, en termes psychologiques ou spirituels, au cours de sa vie à l'occasion de ses expériences</a:t>
            </a:r>
            <a:r>
              <a:rPr lang="fr-FR" sz="2000" dirty="0" smtClean="0"/>
              <a:t>.</a:t>
            </a:r>
            <a:endParaRPr lang="fr-FR" sz="2000" dirty="0"/>
          </a:p>
          <a:p>
            <a:r>
              <a:rPr lang="fr-FR" sz="2000" dirty="0"/>
              <a:t>La connaissance de soi-même est un ordre particulier de connaissance dans la mesure où, à son foyer même, le sujet connaissant et l'objet à connaître sont confondus, il est « juge et partie ». Cette difficulté centrale rend impérative une recherche exigeante de l'objectivité si cette connaissance doit être de quelque conséquence.</a:t>
            </a:r>
          </a:p>
          <a:p>
            <a:r>
              <a:rPr lang="fr-FR" sz="2000" dirty="0"/>
              <a:t>La connaissance de soi sollicite la rectitude de la pensée, </a:t>
            </a:r>
            <a:r>
              <a:rPr lang="fr-FR" sz="2000" dirty="0" smtClean="0"/>
              <a:t>l'esprit </a:t>
            </a:r>
            <a:r>
              <a:rPr lang="fr-FR" sz="2000" dirty="0"/>
              <a:t>critique et une certaine considération pour le « regard » extérieur des autres. Par sa nature subjective, elle sollicite pour se consolider les exigences métacognitives et en retour, le gain de lucidité sur les caractéristiques personnelles rend possible un savoir plus consistant.</a:t>
            </a:r>
          </a:p>
          <a:p>
            <a:endParaRPr lang="fr-FR" sz="20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rPr>
              <a:t>L’utilité?</a:t>
            </a:r>
            <a:endParaRPr lang="fr-FR" b="1" dirty="0">
              <a:solidFill>
                <a:srgbClr val="FF0000"/>
              </a:solidFill>
            </a:endParaRPr>
          </a:p>
        </p:txBody>
      </p:sp>
      <p:sp>
        <p:nvSpPr>
          <p:cNvPr id="3" name="Espace réservé du contenu 2"/>
          <p:cNvSpPr>
            <a:spLocks noGrp="1"/>
          </p:cNvSpPr>
          <p:nvPr>
            <p:ph idx="1"/>
          </p:nvPr>
        </p:nvSpPr>
        <p:spPr/>
        <p:txBody>
          <a:bodyPr>
            <a:normAutofit fontScale="85000" lnSpcReduction="20000"/>
          </a:bodyPr>
          <a:lstStyle/>
          <a:p>
            <a:r>
              <a:rPr lang="fr-FR" dirty="0"/>
              <a:t>À en croire de grands auteurs, la connaissance de soi a des avantages variables et peut même être repoussée comme nuisible à celui qui s'y </a:t>
            </a:r>
            <a:r>
              <a:rPr lang="fr-FR" dirty="0" smtClean="0"/>
              <a:t>engage.</a:t>
            </a:r>
          </a:p>
          <a:p>
            <a:r>
              <a:rPr lang="fr-FR" dirty="0">
                <a:hlinkClick r:id="rId2" tooltip="Blaise Pascal"/>
              </a:rPr>
              <a:t>Pascal</a:t>
            </a:r>
            <a:r>
              <a:rPr lang="fr-FR" dirty="0"/>
              <a:t> en fait une priorité : « Il faut se connaître soi-même ; quand cela ne servirait pas à trouver le vrai, cela sert au moins à régler sa vie : il n'y a rien de plus juste. »</a:t>
            </a:r>
          </a:p>
          <a:p>
            <a:r>
              <a:rPr lang="fr-FR" dirty="0">
                <a:hlinkClick r:id="rId3" tooltip="Marguerite Yourcenar"/>
              </a:rPr>
              <a:t>Marguerite Yourcenar</a:t>
            </a:r>
            <a:r>
              <a:rPr lang="fr-FR" dirty="0"/>
              <a:t> en parle comme d'une expérience essentielle : « Le véritable lieu de naissance est celui où l'on a porté pour la première fois un coup d'œil intelligent sur soi-même : mes premières patries ont été les livres. »</a:t>
            </a:r>
            <a:r>
              <a:rPr lang="fr-FR" baseline="30000" dirty="0">
                <a:hlinkClick r:id="rId4"/>
              </a:rPr>
              <a:t>1</a:t>
            </a:r>
            <a:endParaRPr lang="fr-FR" dirty="0"/>
          </a:p>
          <a:p>
            <a:r>
              <a:rPr lang="fr-FR" dirty="0"/>
              <a:t>On peut cependant penser le contraire, tel </a:t>
            </a:r>
            <a:r>
              <a:rPr lang="fr-FR" dirty="0">
                <a:hlinkClick r:id="rId5" tooltip="Anatole France"/>
              </a:rPr>
              <a:t>Anatole France</a:t>
            </a:r>
            <a:r>
              <a:rPr lang="fr-FR" dirty="0"/>
              <a:t> confiant : « Je tiens la connaissance de soi comme une source de soucis, d'inquiétudes et de tourments. Je me suis fréquenté le moins possible.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rPr>
              <a:t>Quel est soi à connaître?</a:t>
            </a:r>
            <a:endParaRPr lang="fr-FR" b="1" dirty="0">
              <a:solidFill>
                <a:srgbClr val="FF0000"/>
              </a:solidFill>
            </a:endParaRPr>
          </a:p>
        </p:txBody>
      </p:sp>
      <p:sp>
        <p:nvSpPr>
          <p:cNvPr id="3" name="Espace réservé du contenu 2"/>
          <p:cNvSpPr>
            <a:spLocks noGrp="1"/>
          </p:cNvSpPr>
          <p:nvPr>
            <p:ph idx="1"/>
          </p:nvPr>
        </p:nvSpPr>
        <p:spPr/>
        <p:txBody>
          <a:bodyPr>
            <a:normAutofit fontScale="70000" lnSpcReduction="20000"/>
          </a:bodyPr>
          <a:lstStyle/>
          <a:p>
            <a:r>
              <a:rPr lang="fr-FR" dirty="0"/>
              <a:t>La question de la connaissance de soi renvoie avant tout à l'interrogation sur ce qu'il faut considérer comme le "soi".</a:t>
            </a:r>
          </a:p>
          <a:p>
            <a:r>
              <a:rPr lang="fr-FR" dirty="0"/>
              <a:t>Cette connaissance peut donc avoir tout ou partie des formulations suivantes :</a:t>
            </a:r>
          </a:p>
          <a:p>
            <a:r>
              <a:rPr lang="fr-FR" dirty="0"/>
              <a:t>Que suis-je en tant qu'humain ?… dans le cosmos ou dans la biosphère ?</a:t>
            </a:r>
          </a:p>
          <a:p>
            <a:r>
              <a:rPr lang="fr-FR" dirty="0"/>
              <a:t>Que suis-je en tant qu'être humain inscrit dans une histoire ?… en tant qu'homme ou femme... : en tant que membre de telle culture à telle époque ?… en tant qu'enfant de tel couple ? etc.</a:t>
            </a:r>
          </a:p>
          <a:p>
            <a:r>
              <a:rPr lang="fr-FR" dirty="0"/>
              <a:t>Qu'en est-il de mon caractère ? ma personnalité ?</a:t>
            </a:r>
          </a:p>
          <a:p>
            <a:r>
              <a:rPr lang="fr-FR" dirty="0"/>
              <a:t>Que suis-je comme être singulier (quelle est mon </a:t>
            </a:r>
            <a:r>
              <a:rPr lang="fr-FR" dirty="0" smtClean="0"/>
              <a:t>ipséité ?)</a:t>
            </a:r>
            <a:r>
              <a:rPr lang="fr-FR" dirty="0"/>
              <a:t> ?</a:t>
            </a:r>
          </a:p>
          <a:p>
            <a:r>
              <a:rPr lang="fr-FR" dirty="0"/>
              <a:t>Que suis-je de plus que la résultante de mes déterminations et de mes conditionnements ? Suis-je un être libre ?</a:t>
            </a:r>
          </a:p>
          <a:p>
            <a:r>
              <a:rPr lang="fr-FR" dirty="0"/>
              <a:t>Suis-je conscient ou puis-je devenir conscient de tout ce qui me détermine </a:t>
            </a:r>
            <a:r>
              <a:rPr lang="fr-FR" dirty="0" smtClean="0"/>
              <a:t>?</a:t>
            </a:r>
            <a:r>
              <a:rPr lang="fr-FR" dirty="0"/>
              <a:t> Une grande partie de la difficulté de cette quête provient de l'intrication de ces questions : comment se situer personnellement sans un début de réponse d'ordre cosmologique ? Comment cerner la place de l'humain sans avoir arpenté son propre univers intérieur ? C'est là la question</a:t>
            </a:r>
            <a:r>
              <a:rPr lang="fr-FR" dirty="0" smtClean="0"/>
              <a:t>.</a:t>
            </a:r>
            <a:endParaRPr lang="fr-FR" dirty="0"/>
          </a:p>
          <a:p>
            <a:endParaRPr lang="fr-FR" dirty="0"/>
          </a:p>
          <a:p>
            <a:endParaRPr lang="fr-FR"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100" b="1" dirty="0" smtClean="0">
                <a:solidFill>
                  <a:srgbClr val="FF0000"/>
                </a:solidFill>
              </a:rPr>
              <a:t>Les multiples déclinaisons de la connaissance de soi</a:t>
            </a:r>
            <a:r>
              <a:rPr lang="fr-FR" b="1" dirty="0" smtClean="0">
                <a:solidFill>
                  <a:srgbClr val="FF0000"/>
                </a:solidFill>
              </a:rPr>
              <a:t/>
            </a:r>
            <a:br>
              <a:rPr lang="fr-FR" b="1" dirty="0" smtClean="0">
                <a:solidFill>
                  <a:srgbClr val="FF0000"/>
                </a:solidFill>
              </a:rPr>
            </a:br>
            <a:endParaRPr lang="fr-FR" dirty="0">
              <a:solidFill>
                <a:srgbClr val="FF0000"/>
              </a:solidFill>
            </a:endParaRPr>
          </a:p>
        </p:txBody>
      </p:sp>
      <p:sp>
        <p:nvSpPr>
          <p:cNvPr id="3" name="Espace réservé du contenu 2"/>
          <p:cNvSpPr>
            <a:spLocks noGrp="1"/>
          </p:cNvSpPr>
          <p:nvPr>
            <p:ph idx="1"/>
          </p:nvPr>
        </p:nvSpPr>
        <p:spPr/>
        <p:txBody>
          <a:bodyPr>
            <a:normAutofit fontScale="85000" lnSpcReduction="20000"/>
          </a:bodyPr>
          <a:lstStyle/>
          <a:p>
            <a:r>
              <a:rPr lang="fr-FR" dirty="0" smtClean="0"/>
              <a:t>connaissance de soi possède une influence dans tous les aspects de la vie quotidienne :</a:t>
            </a:r>
            <a:br>
              <a:rPr lang="fr-FR" dirty="0" smtClean="0"/>
            </a:br>
            <a:r>
              <a:rPr lang="fr-FR" dirty="0" smtClean="0"/>
              <a:t>«</a:t>
            </a:r>
            <a:r>
              <a:rPr lang="fr-FR" i="1" dirty="0" smtClean="0"/>
              <a:t>La connaissance de soi en psychologie est une donnée réelle et concrète qu’un individu connaît à propos de lui-même. Cela inclut des données sur l’état émotionnel, les traits de personnalité, les relations, les routines comportementales, les croyances, les valeurs, les envies, les buts, les goûts et l’identité sociale</a:t>
            </a:r>
            <a:r>
              <a:rPr lang="fr-FR" dirty="0" smtClean="0"/>
              <a:t>».</a:t>
            </a:r>
            <a:br>
              <a:rPr lang="fr-FR" dirty="0" smtClean="0"/>
            </a:br>
            <a:r>
              <a:rPr lang="fr-FR" dirty="0" smtClean="0"/>
              <a:t>Elle joue un rôle essentiel dans la santé mentale.</a:t>
            </a:r>
          </a:p>
          <a:p>
            <a:r>
              <a:rPr lang="fr-FR" dirty="0" smtClean="0"/>
              <a:t>Selon l’étude de </a:t>
            </a:r>
            <a:r>
              <a:rPr lang="fr-FR" dirty="0" err="1" smtClean="0"/>
              <a:t>Schaffner</a:t>
            </a:r>
            <a:r>
              <a:rPr lang="fr-FR" dirty="0" smtClean="0"/>
              <a:t> (2020), «</a:t>
            </a:r>
            <a:r>
              <a:rPr lang="fr-FR" i="1" dirty="0" smtClean="0"/>
              <a:t>la connaissance de soi développe notre capacité à vivre des vies cohérentes et enrichissantes. De plus, cela nous permet de connaître nos craintes et motivations et cela développe le contrôle de nos émotions</a:t>
            </a:r>
            <a:r>
              <a:rPr lang="fr-FR" dirty="0" smtClean="0"/>
              <a:t>».</a:t>
            </a:r>
            <a:br>
              <a:rPr lang="fr-FR" dirty="0" smtClean="0"/>
            </a:br>
            <a:r>
              <a:rPr lang="fr-FR" dirty="0" smtClean="0"/>
              <a:t>La connaissance de soi se vit donc au quotidien et ce dans toutes les sphères. Elle participe à la construction de l’individu. </a:t>
            </a:r>
          </a:p>
          <a:p>
            <a:endParaRPr lang="fr-FR"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b="1" dirty="0" smtClean="0">
                <a:solidFill>
                  <a:srgbClr val="FF0000"/>
                </a:solidFill>
              </a:rPr>
              <a:t>Quelle importance dans la sphère professionnelle ?</a:t>
            </a:r>
            <a:br>
              <a:rPr lang="fr-FR" sz="2400" b="1" dirty="0" smtClean="0">
                <a:solidFill>
                  <a:srgbClr val="FF0000"/>
                </a:solidFill>
              </a:rPr>
            </a:br>
            <a:endParaRPr lang="fr-FR" sz="2400" dirty="0">
              <a:solidFill>
                <a:srgbClr val="FF0000"/>
              </a:solidFill>
            </a:endParaRPr>
          </a:p>
        </p:txBody>
      </p:sp>
      <p:sp>
        <p:nvSpPr>
          <p:cNvPr id="3" name="Espace réservé du contenu 2"/>
          <p:cNvSpPr>
            <a:spLocks noGrp="1"/>
          </p:cNvSpPr>
          <p:nvPr>
            <p:ph idx="1"/>
          </p:nvPr>
        </p:nvSpPr>
        <p:spPr/>
        <p:txBody>
          <a:bodyPr>
            <a:normAutofit fontScale="92500" lnSpcReduction="10000"/>
          </a:bodyPr>
          <a:lstStyle/>
          <a:p>
            <a:r>
              <a:rPr lang="fr-FR" dirty="0" smtClean="0"/>
              <a:t>La connaissance de soi est une soft-</a:t>
            </a:r>
            <a:r>
              <a:rPr lang="fr-FR" dirty="0" err="1" smtClean="0"/>
              <a:t>skill</a:t>
            </a:r>
            <a:r>
              <a:rPr lang="fr-FR" dirty="0" smtClean="0"/>
              <a:t> essentielle pour tout collaborateur. </a:t>
            </a:r>
            <a:br>
              <a:rPr lang="fr-FR" dirty="0" smtClean="0"/>
            </a:br>
            <a:r>
              <a:rPr lang="fr-FR" dirty="0" smtClean="0"/>
              <a:t>Car il doit être en mesure de prendre des décisions seul, être sûr de ses actions, c’est en cela que réside son efficacité professionnelle.  En effet, de la connaissance de soi découle la confiance en soi, la motivation ou bien encore la persévérance.</a:t>
            </a:r>
            <a:br>
              <a:rPr lang="fr-FR" dirty="0" smtClean="0"/>
            </a:br>
            <a:r>
              <a:rPr lang="fr-FR" dirty="0" smtClean="0"/>
              <a:t>Pour gagner en efficacité, le collaborateur doit avoir conscience de ses forces, ses faiblesses ainsi que de ses propres limites.. Et c’est en ce sens que la connaissance de soi est un atout essentiel dans l’efficacité professionnelle.</a:t>
            </a:r>
            <a:br>
              <a:rPr lang="fr-FR" dirty="0" smtClean="0"/>
            </a:br>
            <a:r>
              <a:rPr lang="fr-FR" dirty="0" smtClean="0"/>
              <a:t>Comme toutes les soft-</a:t>
            </a:r>
            <a:r>
              <a:rPr lang="fr-FR" dirty="0" err="1" smtClean="0"/>
              <a:t>skills</a:t>
            </a:r>
            <a:r>
              <a:rPr lang="fr-FR" dirty="0" smtClean="0"/>
              <a:t>, il est possible de l’exploiter…</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100" b="1" dirty="0" smtClean="0">
                <a:solidFill>
                  <a:srgbClr val="FF0000"/>
                </a:solidFill>
              </a:rPr>
              <a:t>Comment développer cette « Soft-</a:t>
            </a:r>
            <a:r>
              <a:rPr lang="fr-FR" sz="3100" b="1" dirty="0" err="1" smtClean="0">
                <a:solidFill>
                  <a:srgbClr val="FF0000"/>
                </a:solidFill>
              </a:rPr>
              <a:t>Skill</a:t>
            </a:r>
            <a:r>
              <a:rPr lang="fr-FR" sz="3100" b="1" dirty="0" smtClean="0">
                <a:solidFill>
                  <a:srgbClr val="FF0000"/>
                </a:solidFill>
              </a:rPr>
              <a:t> »?</a:t>
            </a:r>
            <a:r>
              <a:rPr lang="fr-FR" b="1" dirty="0" smtClean="0"/>
              <a:t/>
            </a:r>
            <a:br>
              <a:rPr lang="fr-FR" b="1" dirty="0" smtClean="0"/>
            </a:b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Que ce soit pour développer l’efficacité professionnelle ou dans une démarche de développement personnel, il est  essentiel de prendre du recul. </a:t>
            </a:r>
            <a:br>
              <a:rPr lang="fr-FR" dirty="0" smtClean="0"/>
            </a:br>
            <a:r>
              <a:rPr lang="fr-FR" dirty="0" smtClean="0"/>
              <a:t>Je vous propose quelques exercices pour commencer cette démarche  </a:t>
            </a:r>
            <a:br>
              <a:rPr lang="fr-FR" dirty="0" smtClean="0"/>
            </a:br>
            <a:r>
              <a:rPr lang="fr-FR" dirty="0" smtClean="0"/>
              <a:t>Vous pouvez commencer par vous poser la question «Qui suis-je intrinsèquement ?», dans un second temps répondre à la question «Comment je pense que les autres me perçoivent ?»</a:t>
            </a:r>
          </a:p>
          <a:p>
            <a:r>
              <a:rPr lang="fr-FR" dirty="0" smtClean="0"/>
              <a:t>Pour la seconde question, je vous invite à entrer en dialogue avec vos proches, vos pairs.. Des outils existent pour développer la connaissance de soi. Vous pouvez utiliser un test de personnalité qui permettra de développer cette «soft </a:t>
            </a:r>
            <a:r>
              <a:rPr lang="fr-FR" dirty="0" err="1" smtClean="0"/>
              <a:t>skill</a:t>
            </a:r>
            <a:r>
              <a:rPr lang="fr-FR" dirty="0" smtClean="0"/>
              <a:t>»; c’est une base intéressante pour en apprendre plus sur la personnalité et les prédispositions naturelles à développer certaines compétences.  </a:t>
            </a:r>
            <a:br>
              <a:rPr lang="fr-FR" dirty="0" smtClean="0"/>
            </a:br>
            <a:r>
              <a:rPr lang="fr-FR" dirty="0" smtClean="0"/>
              <a:t> </a:t>
            </a:r>
            <a:br>
              <a:rPr lang="fr-FR" dirty="0" smtClean="0"/>
            </a:b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dirty="0" smtClean="0">
                <a:solidFill>
                  <a:srgbClr val="FF0000"/>
                </a:solidFill>
              </a:rPr>
              <a:t>Comment développer cette « Soft-</a:t>
            </a:r>
            <a:r>
              <a:rPr lang="fr-FR" sz="2800" b="1" dirty="0" err="1" smtClean="0">
                <a:solidFill>
                  <a:srgbClr val="FF0000"/>
                </a:solidFill>
              </a:rPr>
              <a:t>Skill</a:t>
            </a:r>
            <a:r>
              <a:rPr lang="fr-FR" sz="2800" b="1" dirty="0" smtClean="0">
                <a:solidFill>
                  <a:srgbClr val="FF0000"/>
                </a:solidFill>
              </a:rPr>
              <a:t> »?</a:t>
            </a:r>
            <a:r>
              <a:rPr lang="fr-FR" sz="2800" b="1" dirty="0" smtClean="0"/>
              <a:t/>
            </a:r>
            <a:br>
              <a:rPr lang="fr-FR" sz="2800" b="1" dirty="0" smtClean="0"/>
            </a:br>
            <a:endParaRPr lang="fr-FR" sz="2800" dirty="0"/>
          </a:p>
        </p:txBody>
      </p:sp>
      <p:sp>
        <p:nvSpPr>
          <p:cNvPr id="3" name="Espace réservé du contenu 2"/>
          <p:cNvSpPr>
            <a:spLocks noGrp="1"/>
          </p:cNvSpPr>
          <p:nvPr>
            <p:ph idx="1"/>
          </p:nvPr>
        </p:nvSpPr>
        <p:spPr/>
        <p:txBody>
          <a:bodyPr/>
          <a:lstStyle/>
          <a:p>
            <a:r>
              <a:rPr lang="fr-FR" dirty="0" smtClean="0"/>
              <a:t>Les tests de personnalité sont d'excellents outils pour mesurer la connaissance de soi. De ces tests résultent des informations et des données nécessaires au développement d’une autre soft-</a:t>
            </a:r>
            <a:r>
              <a:rPr lang="fr-FR" dirty="0" err="1" smtClean="0"/>
              <a:t>skill</a:t>
            </a:r>
            <a:r>
              <a:rPr lang="fr-FR" dirty="0" smtClean="0"/>
              <a:t>, la confiance en soi. Et </a:t>
            </a:r>
            <a:r>
              <a:rPr lang="fr-FR" dirty="0" smtClean="0"/>
              <a:t>là </a:t>
            </a:r>
            <a:r>
              <a:rPr lang="fr-FR" dirty="0" smtClean="0"/>
              <a:t>aussi cette soft-</a:t>
            </a:r>
            <a:r>
              <a:rPr lang="fr-FR" dirty="0" err="1" smtClean="0"/>
              <a:t>skill</a:t>
            </a:r>
            <a:r>
              <a:rPr lang="fr-FR" dirty="0" smtClean="0"/>
              <a:t> vous sera d’autant utile dans la sphère personnelle que professionnelle.</a:t>
            </a:r>
          </a:p>
          <a:p>
            <a:endParaRPr lang="fr-FR" dirty="0"/>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174</TotalTime>
  <Words>217</Words>
  <Application>Microsoft Office PowerPoint</Application>
  <PresentationFormat>Affichage à l'écran (4:3)</PresentationFormat>
  <Paragraphs>34</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Débit</vt:lpstr>
      <vt:lpstr>Connaissance de soi</vt:lpstr>
      <vt:lpstr>Diapositive 2</vt:lpstr>
      <vt:lpstr>Qu’est-ce qu’une connaissance de soi?</vt:lpstr>
      <vt:lpstr>L’utilité?</vt:lpstr>
      <vt:lpstr>Quel est soi à connaître?</vt:lpstr>
      <vt:lpstr>Les multiples déclinaisons de la connaissance de soi </vt:lpstr>
      <vt:lpstr>Quelle importance dans la sphère professionnelle ? </vt:lpstr>
      <vt:lpstr>Comment développer cette « Soft-Skill »? </vt:lpstr>
      <vt:lpstr>Comment développer cette « Soft-Skill »?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Connaissance de soi</dc:title>
  <dc:creator>Windows User</dc:creator>
  <cp:lastModifiedBy>Windows User</cp:lastModifiedBy>
  <cp:revision>18</cp:revision>
  <dcterms:created xsi:type="dcterms:W3CDTF">2023-03-01T10:25:13Z</dcterms:created>
  <dcterms:modified xsi:type="dcterms:W3CDTF">2023-03-04T09:50:59Z</dcterms:modified>
</cp:coreProperties>
</file>