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135831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75370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66504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3161379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63852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2180759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9579427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1471832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1039772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D2D8DF-7278-4E4A-B0FF-DFF45EE28CAB}" type="datetimeFigureOut">
              <a:rPr lang="en-GB" smtClean="0"/>
              <a:t>15/09/2019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373107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D2D8DF-7278-4E4A-B0FF-DFF45EE28CAB}"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373474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D2D8DF-7278-4E4A-B0FF-DFF45EE28CAB}" type="datetimeFigureOut">
              <a:rPr lang="en-GB" smtClean="0"/>
              <a:t>15/09/2019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3542087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D2D8DF-7278-4E4A-B0FF-DFF45EE28CAB}" type="datetimeFigureOut">
              <a:rPr lang="en-GB" smtClean="0"/>
              <a:t>15/09/2019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2841772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D2D8DF-7278-4E4A-B0FF-DFF45EE28CAB}" type="datetimeFigureOut">
              <a:rPr lang="en-GB" smtClean="0"/>
              <a:t>15/09/2019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2969573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D2D8DF-7278-4E4A-B0FF-DFF45EE28CAB}"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22603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D2D8DF-7278-4E4A-B0FF-DFF45EE28CAB}" type="datetimeFigureOut">
              <a:rPr lang="en-GB" smtClean="0"/>
              <a:t>15/09/2019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F3DB2E-33BF-427A-A613-AA4AC0432A4F}" type="slidenum">
              <a:rPr lang="en-GB" smtClean="0"/>
              <a:t>‹#›</a:t>
            </a:fld>
            <a:endParaRPr lang="en-GB"/>
          </a:p>
        </p:txBody>
      </p:sp>
    </p:spTree>
    <p:extLst>
      <p:ext uri="{BB962C8B-B14F-4D97-AF65-F5344CB8AC3E}">
        <p14:creationId xmlns:p14="http://schemas.microsoft.com/office/powerpoint/2010/main" val="2221544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D2D8DF-7278-4E4A-B0FF-DFF45EE28CAB}" type="datetimeFigureOut">
              <a:rPr lang="en-GB" smtClean="0"/>
              <a:t>15/09/2019</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4F3DB2E-33BF-427A-A613-AA4AC0432A4F}" type="slidenum">
              <a:rPr lang="en-GB" smtClean="0"/>
              <a:t>‹#›</a:t>
            </a:fld>
            <a:endParaRPr lang="en-GB"/>
          </a:p>
        </p:txBody>
      </p:sp>
    </p:spTree>
    <p:extLst>
      <p:ext uri="{BB962C8B-B14F-4D97-AF65-F5344CB8AC3E}">
        <p14:creationId xmlns:p14="http://schemas.microsoft.com/office/powerpoint/2010/main" val="34474232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A7CEB-CBA4-4C41-ABBD-B83FB31CD6DE}"/>
              </a:ext>
            </a:extLst>
          </p:cNvPr>
          <p:cNvSpPr>
            <a:spLocks noGrp="1"/>
          </p:cNvSpPr>
          <p:nvPr>
            <p:ph type="ctrTitle"/>
          </p:nvPr>
        </p:nvSpPr>
        <p:spPr/>
        <p:txBody>
          <a:bodyPr/>
          <a:lstStyle/>
          <a:p>
            <a:pPr algn="ctr"/>
            <a:r>
              <a:rPr lang="en-GB" b="1" dirty="0"/>
              <a:t>The Battle of </a:t>
            </a:r>
            <a:r>
              <a:rPr lang="en-GB" b="1" dirty="0" err="1"/>
              <a:t>Neighborhood</a:t>
            </a:r>
            <a:r>
              <a:rPr lang="en-GB" b="1" dirty="0"/>
              <a:t> </a:t>
            </a:r>
            <a:endParaRPr lang="en-GB" dirty="0"/>
          </a:p>
        </p:txBody>
      </p:sp>
    </p:spTree>
    <p:extLst>
      <p:ext uri="{BB962C8B-B14F-4D97-AF65-F5344CB8AC3E}">
        <p14:creationId xmlns:p14="http://schemas.microsoft.com/office/powerpoint/2010/main" val="209492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BB6281B7-808D-4E8E-800A-0F7D64102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1882" y="1701009"/>
            <a:ext cx="6172735" cy="3589331"/>
          </a:xfrm>
          <a:prstGeom prst="rect">
            <a:avLst/>
          </a:prstGeom>
        </p:spPr>
      </p:pic>
    </p:spTree>
    <p:extLst>
      <p:ext uri="{BB962C8B-B14F-4D97-AF65-F5344CB8AC3E}">
        <p14:creationId xmlns:p14="http://schemas.microsoft.com/office/powerpoint/2010/main" val="4177946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ap&#10;&#10;Description automatically generated">
            <a:extLst>
              <a:ext uri="{FF2B5EF4-FFF2-40B4-BE49-F238E27FC236}">
                <a16:creationId xmlns:a16="http://schemas.microsoft.com/office/drawing/2014/main" id="{163749D4-8102-4E1E-807A-8C7E55B65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6721" y="1285675"/>
            <a:ext cx="5387807" cy="4610500"/>
          </a:xfrm>
          <a:prstGeom prst="rect">
            <a:avLst/>
          </a:prstGeom>
        </p:spPr>
      </p:pic>
    </p:spTree>
    <p:extLst>
      <p:ext uri="{BB962C8B-B14F-4D97-AF65-F5344CB8AC3E}">
        <p14:creationId xmlns:p14="http://schemas.microsoft.com/office/powerpoint/2010/main" val="1961866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0DEC065F-DF95-48DB-8340-0AD73F36C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87" y="664768"/>
            <a:ext cx="7728813" cy="2606098"/>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1D3E8140-F74A-4BC0-B410-65DAAC70F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187" y="3754675"/>
            <a:ext cx="7166838" cy="2672380"/>
          </a:xfrm>
          <a:prstGeom prst="rect">
            <a:avLst/>
          </a:prstGeom>
        </p:spPr>
      </p:pic>
    </p:spTree>
    <p:extLst>
      <p:ext uri="{BB962C8B-B14F-4D97-AF65-F5344CB8AC3E}">
        <p14:creationId xmlns:p14="http://schemas.microsoft.com/office/powerpoint/2010/main" val="397602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BA53E7A-1A52-4A0F-8601-254D028EF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34" y="2158242"/>
            <a:ext cx="9823031" cy="2827265"/>
          </a:xfrm>
          <a:prstGeom prst="rect">
            <a:avLst/>
          </a:prstGeom>
        </p:spPr>
      </p:pic>
    </p:spTree>
    <p:extLst>
      <p:ext uri="{BB962C8B-B14F-4D97-AF65-F5344CB8AC3E}">
        <p14:creationId xmlns:p14="http://schemas.microsoft.com/office/powerpoint/2010/main" val="3202805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Description automatically generated">
            <a:extLst>
              <a:ext uri="{FF2B5EF4-FFF2-40B4-BE49-F238E27FC236}">
                <a16:creationId xmlns:a16="http://schemas.microsoft.com/office/drawing/2014/main" id="{806A3742-8C7E-4F0A-887A-EBF641A9D4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830" y="2122056"/>
            <a:ext cx="9807790" cy="2613887"/>
          </a:xfrm>
          <a:prstGeom prst="rect">
            <a:avLst/>
          </a:prstGeom>
        </p:spPr>
      </p:pic>
    </p:spTree>
    <p:extLst>
      <p:ext uri="{BB962C8B-B14F-4D97-AF65-F5344CB8AC3E}">
        <p14:creationId xmlns:p14="http://schemas.microsoft.com/office/powerpoint/2010/main" val="2389423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8ED410F-8B01-428D-8E83-AD823C106B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91" y="1824844"/>
            <a:ext cx="9670618" cy="3360711"/>
          </a:xfrm>
          <a:prstGeom prst="rect">
            <a:avLst/>
          </a:prstGeom>
        </p:spPr>
      </p:pic>
    </p:spTree>
    <p:extLst>
      <p:ext uri="{BB962C8B-B14F-4D97-AF65-F5344CB8AC3E}">
        <p14:creationId xmlns:p14="http://schemas.microsoft.com/office/powerpoint/2010/main" val="420321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A75-ED70-4459-8198-8429543B92FD}"/>
              </a:ext>
            </a:extLst>
          </p:cNvPr>
          <p:cNvSpPr>
            <a:spLocks noGrp="1"/>
          </p:cNvSpPr>
          <p:nvPr>
            <p:ph type="title"/>
          </p:nvPr>
        </p:nvSpPr>
        <p:spPr/>
        <p:txBody>
          <a:bodyPr/>
          <a:lstStyle/>
          <a:p>
            <a:r>
              <a:rPr lang="en-GB" b="1" dirty="0"/>
              <a:t>Conclusion</a:t>
            </a:r>
            <a:br>
              <a:rPr lang="en-GB" dirty="0"/>
            </a:br>
            <a:endParaRPr lang="en-GB" dirty="0"/>
          </a:p>
        </p:txBody>
      </p:sp>
      <p:sp>
        <p:nvSpPr>
          <p:cNvPr id="4" name="TextBox 3">
            <a:extLst>
              <a:ext uri="{FF2B5EF4-FFF2-40B4-BE49-F238E27FC236}">
                <a16:creationId xmlns:a16="http://schemas.microsoft.com/office/drawing/2014/main" id="{5DC68C6C-8012-455A-AF65-3D44FD8DD17B}"/>
              </a:ext>
            </a:extLst>
          </p:cNvPr>
          <p:cNvSpPr txBox="1"/>
          <p:nvPr/>
        </p:nvSpPr>
        <p:spPr>
          <a:xfrm>
            <a:off x="895350" y="1847850"/>
            <a:ext cx="7391400" cy="3816429"/>
          </a:xfrm>
          <a:prstGeom prst="rect">
            <a:avLst/>
          </a:prstGeom>
          <a:noFill/>
        </p:spPr>
        <p:txBody>
          <a:bodyPr wrap="square" rtlCol="0">
            <a:spAutoFit/>
          </a:bodyPr>
          <a:lstStyle/>
          <a:p>
            <a:r>
              <a:rPr lang="en-GB" sz="1400" b="1" dirty="0"/>
              <a:t>Using Foursquare API, we can captured data of common places all around the world. Using it, we refer back to our main objectives, which is to determine;</a:t>
            </a:r>
            <a:endParaRPr lang="en-GB" sz="1400" dirty="0"/>
          </a:p>
          <a:p>
            <a:r>
              <a:rPr lang="en-GB" sz="1400" dirty="0"/>
              <a:t> </a:t>
            </a:r>
          </a:p>
          <a:p>
            <a:r>
              <a:rPr lang="en-GB" sz="1400" b="1" dirty="0"/>
              <a:t>the similarity or </a:t>
            </a:r>
            <a:r>
              <a:rPr lang="en-GB" sz="1400" b="1" dirty="0" err="1"/>
              <a:t>dissimilarirty</a:t>
            </a:r>
            <a:r>
              <a:rPr lang="en-GB" sz="1400" b="1" dirty="0"/>
              <a:t> of both cities</a:t>
            </a:r>
            <a:endParaRPr lang="en-GB" sz="1400" dirty="0"/>
          </a:p>
          <a:p>
            <a:r>
              <a:rPr lang="en-GB" sz="1400" dirty="0"/>
              <a:t> </a:t>
            </a:r>
          </a:p>
          <a:p>
            <a:r>
              <a:rPr lang="en-GB" sz="1400" b="1" dirty="0"/>
              <a:t>classification of area located inside the city whether it is residential, tourism places, or others</a:t>
            </a:r>
            <a:endParaRPr lang="en-GB" sz="1400" dirty="0"/>
          </a:p>
          <a:p>
            <a:r>
              <a:rPr lang="en-GB" sz="1400" dirty="0"/>
              <a:t> </a:t>
            </a:r>
          </a:p>
          <a:p>
            <a:r>
              <a:rPr lang="en-GB" sz="1400" b="1" dirty="0"/>
              <a:t>In conclusion, both cities Kuala Lumpur and Johor Bahru are the </a:t>
            </a:r>
            <a:r>
              <a:rPr lang="en-GB" sz="1400" b="1" dirty="0" err="1"/>
              <a:t>center</a:t>
            </a:r>
            <a:r>
              <a:rPr lang="en-GB" sz="1400" b="1" dirty="0"/>
              <a:t> of attraction among Malaysian. However, to declare both cities are similar or dissimilar base on common venues visited is quite difficult. Both cities is similar in some venues also dissimilar in certain venues. And for </a:t>
            </a:r>
            <a:r>
              <a:rPr lang="en-GB" sz="1400" b="1" dirty="0" err="1"/>
              <a:t>classitification</a:t>
            </a:r>
            <a:r>
              <a:rPr lang="en-GB" sz="1400" b="1" dirty="0"/>
              <a:t> based on common venues, again we must have more systematic or quantitative way to identify and declare this. Comparison can be made, but no such method or quantitative data to determine this. We hope in the future, a method to determine it can be establish and explore for references.</a:t>
            </a:r>
            <a:endParaRPr lang="en-GB" sz="1400" dirty="0"/>
          </a:p>
          <a:p>
            <a:endParaRPr lang="en-GB" dirty="0"/>
          </a:p>
        </p:txBody>
      </p:sp>
    </p:spTree>
    <p:extLst>
      <p:ext uri="{BB962C8B-B14F-4D97-AF65-F5344CB8AC3E}">
        <p14:creationId xmlns:p14="http://schemas.microsoft.com/office/powerpoint/2010/main" val="304247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FC9E-28EE-4C50-B298-3509F7348533}"/>
              </a:ext>
            </a:extLst>
          </p:cNvPr>
          <p:cNvSpPr>
            <a:spLocks noGrp="1"/>
          </p:cNvSpPr>
          <p:nvPr>
            <p:ph type="title"/>
          </p:nvPr>
        </p:nvSpPr>
        <p:spPr/>
        <p:txBody>
          <a:bodyPr/>
          <a:lstStyle/>
          <a:p>
            <a:r>
              <a:rPr lang="en-GB" b="1" dirty="0"/>
              <a:t>Introduction</a:t>
            </a:r>
            <a:endParaRPr lang="en-GB" dirty="0"/>
          </a:p>
        </p:txBody>
      </p:sp>
      <p:sp>
        <p:nvSpPr>
          <p:cNvPr id="3" name="Content Placeholder 2">
            <a:extLst>
              <a:ext uri="{FF2B5EF4-FFF2-40B4-BE49-F238E27FC236}">
                <a16:creationId xmlns:a16="http://schemas.microsoft.com/office/drawing/2014/main" id="{623DD462-D606-4794-877B-DA2D7AADC8DA}"/>
              </a:ext>
            </a:extLst>
          </p:cNvPr>
          <p:cNvSpPr>
            <a:spLocks noGrp="1"/>
          </p:cNvSpPr>
          <p:nvPr>
            <p:ph idx="1"/>
          </p:nvPr>
        </p:nvSpPr>
        <p:spPr>
          <a:xfrm>
            <a:off x="677334" y="2711566"/>
            <a:ext cx="8596668" cy="1434867"/>
          </a:xfrm>
        </p:spPr>
        <p:txBody>
          <a:bodyPr/>
          <a:lstStyle/>
          <a:p>
            <a:r>
              <a:rPr lang="en-GB" b="1" dirty="0"/>
              <a:t>Kuala Lumpur and Johor Bahru are two major cities in Malaysia. Both cities become a </a:t>
            </a:r>
            <a:r>
              <a:rPr lang="en-GB" b="1" dirty="0" err="1"/>
              <a:t>center</a:t>
            </a:r>
            <a:r>
              <a:rPr lang="en-GB" b="1" dirty="0"/>
              <a:t> of attention for residential, job employment, tourism, education, shopping and sports activity. Both cities are well known in Malaysia, and become the top choice for local and foreign communities.</a:t>
            </a:r>
            <a:endParaRPr lang="en-GB" dirty="0"/>
          </a:p>
          <a:p>
            <a:pPr marL="0" indent="0">
              <a:buNone/>
            </a:pPr>
            <a:endParaRPr lang="en-GB" dirty="0"/>
          </a:p>
        </p:txBody>
      </p:sp>
    </p:spTree>
    <p:extLst>
      <p:ext uri="{BB962C8B-B14F-4D97-AF65-F5344CB8AC3E}">
        <p14:creationId xmlns:p14="http://schemas.microsoft.com/office/powerpoint/2010/main" val="209114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EB83D2-05B1-4705-9692-43B1326AB37B}"/>
              </a:ext>
            </a:extLst>
          </p:cNvPr>
          <p:cNvSpPr txBox="1"/>
          <p:nvPr/>
        </p:nvSpPr>
        <p:spPr>
          <a:xfrm>
            <a:off x="834501" y="1535837"/>
            <a:ext cx="7981025" cy="1661993"/>
          </a:xfrm>
          <a:prstGeom prst="rect">
            <a:avLst/>
          </a:prstGeom>
          <a:noFill/>
        </p:spPr>
        <p:txBody>
          <a:bodyPr wrap="square" rtlCol="0">
            <a:spAutoFit/>
          </a:bodyPr>
          <a:lstStyle/>
          <a:p>
            <a:pPr algn="just"/>
            <a:r>
              <a:rPr lang="en-GB" sz="1400" b="1" dirty="0"/>
              <a:t>Kuala Lumpur: is the national capital of Malaysia as well as its largest city. The only global city in Malaysia, it covers an area of 243 km2 (94 </a:t>
            </a:r>
            <a:r>
              <a:rPr lang="en-GB" sz="1400" b="1" dirty="0" err="1"/>
              <a:t>sq</a:t>
            </a:r>
            <a:r>
              <a:rPr lang="en-GB" sz="1400" b="1" dirty="0"/>
              <a:t> mi) and has an estimated population of 1.73 million as of 2016. Greater Kuala Lumpur, also known as the </a:t>
            </a:r>
            <a:r>
              <a:rPr lang="en-GB" sz="1400" b="1" dirty="0" err="1"/>
              <a:t>Klang</a:t>
            </a:r>
            <a:r>
              <a:rPr lang="en-GB" sz="1400" b="1" dirty="0"/>
              <a:t> Valley, is an urban agglomeration of 7.25 million people as of 2017.It is among the fastest growing metropolitan regions in South-East Asia, in both population and economic development. (source: https://en.wikipedia.org/wiki/Kuala_Lumpur)</a:t>
            </a:r>
            <a:endParaRPr lang="en-GB" sz="1400" dirty="0"/>
          </a:p>
          <a:p>
            <a:r>
              <a:rPr lang="en-GB" dirty="0"/>
              <a:t> </a:t>
            </a:r>
          </a:p>
        </p:txBody>
      </p:sp>
      <p:sp>
        <p:nvSpPr>
          <p:cNvPr id="5" name="TextBox 4">
            <a:extLst>
              <a:ext uri="{FF2B5EF4-FFF2-40B4-BE49-F238E27FC236}">
                <a16:creationId xmlns:a16="http://schemas.microsoft.com/office/drawing/2014/main" id="{2729E7E3-7830-4520-BBF7-3201192D2978}"/>
              </a:ext>
            </a:extLst>
          </p:cNvPr>
          <p:cNvSpPr txBox="1"/>
          <p:nvPr/>
        </p:nvSpPr>
        <p:spPr>
          <a:xfrm>
            <a:off x="834501" y="4182862"/>
            <a:ext cx="7981025" cy="1169551"/>
          </a:xfrm>
          <a:prstGeom prst="rect">
            <a:avLst/>
          </a:prstGeom>
          <a:noFill/>
        </p:spPr>
        <p:txBody>
          <a:bodyPr wrap="square" rtlCol="0">
            <a:spAutoFit/>
          </a:bodyPr>
          <a:lstStyle/>
          <a:p>
            <a:pPr algn="just"/>
            <a:r>
              <a:rPr lang="en-GB" sz="1400" b="1" dirty="0"/>
              <a:t>Johor Bahru: formerly known as </a:t>
            </a:r>
            <a:r>
              <a:rPr lang="en-GB" sz="1400" b="1" dirty="0" err="1"/>
              <a:t>Tanjung</a:t>
            </a:r>
            <a:r>
              <a:rPr lang="en-GB" sz="1400" b="1" dirty="0"/>
              <a:t> </a:t>
            </a:r>
            <a:r>
              <a:rPr lang="en-GB" sz="1400" b="1" dirty="0" err="1"/>
              <a:t>Puteri</a:t>
            </a:r>
            <a:r>
              <a:rPr lang="en-GB" sz="1400" b="1" dirty="0"/>
              <a:t> or Iskandar </a:t>
            </a:r>
            <a:r>
              <a:rPr lang="en-GB" sz="1400" b="1" dirty="0" err="1"/>
              <a:t>Puteri</a:t>
            </a:r>
            <a:r>
              <a:rPr lang="en-GB" sz="1400" b="1" dirty="0"/>
              <a:t>, is the capital of the state of Johor, Malaysia. It is situated along the Straits of Johor at the southern end of Peninsular Malaysia. Johor Bahru has a population of 497,097, while its metropolitan area, with a population of 1,638,219, is the third largest in the country. (source: https://en.wikipedia.org/wiki/Johor_Bahru)</a:t>
            </a:r>
            <a:endParaRPr lang="en-GB" sz="1400" dirty="0"/>
          </a:p>
        </p:txBody>
      </p:sp>
    </p:spTree>
    <p:extLst>
      <p:ext uri="{BB962C8B-B14F-4D97-AF65-F5344CB8AC3E}">
        <p14:creationId xmlns:p14="http://schemas.microsoft.com/office/powerpoint/2010/main" val="2333053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214C-1B40-48E9-8E0A-3275AB354DF7}"/>
              </a:ext>
            </a:extLst>
          </p:cNvPr>
          <p:cNvSpPr>
            <a:spLocks noGrp="1"/>
          </p:cNvSpPr>
          <p:nvPr>
            <p:ph type="title"/>
          </p:nvPr>
        </p:nvSpPr>
        <p:spPr/>
        <p:txBody>
          <a:bodyPr/>
          <a:lstStyle/>
          <a:p>
            <a:r>
              <a:rPr lang="en-GB" b="1" dirty="0"/>
              <a:t>Objective</a:t>
            </a:r>
            <a:br>
              <a:rPr lang="en-GB" dirty="0"/>
            </a:br>
            <a:endParaRPr lang="en-GB" dirty="0"/>
          </a:p>
        </p:txBody>
      </p:sp>
      <p:sp>
        <p:nvSpPr>
          <p:cNvPr id="3" name="Content Placeholder 2">
            <a:extLst>
              <a:ext uri="{FF2B5EF4-FFF2-40B4-BE49-F238E27FC236}">
                <a16:creationId xmlns:a16="http://schemas.microsoft.com/office/drawing/2014/main" id="{FFE094F8-2B4D-44F8-B9C9-88953D7AFFD9}"/>
              </a:ext>
            </a:extLst>
          </p:cNvPr>
          <p:cNvSpPr>
            <a:spLocks noGrp="1"/>
          </p:cNvSpPr>
          <p:nvPr>
            <p:ph idx="1"/>
          </p:nvPr>
        </p:nvSpPr>
        <p:spPr/>
        <p:txBody>
          <a:bodyPr/>
          <a:lstStyle/>
          <a:p>
            <a:r>
              <a:rPr lang="en-GB" sz="1600" b="1" dirty="0"/>
              <a:t>In this project, we will study in details the area classification using Foursquare data and machine learning segmentation and clustering. The aim of this project is to segment areas of Kuala Lumpur and Johor Bahru based on the most common places captured from Foursquare.</a:t>
            </a:r>
            <a:endParaRPr lang="en-GB" sz="1600" dirty="0"/>
          </a:p>
          <a:p>
            <a:pPr marL="0" indent="0">
              <a:buNone/>
            </a:pPr>
            <a:endParaRPr lang="en-GB" sz="1600" dirty="0"/>
          </a:p>
          <a:p>
            <a:pPr>
              <a:buFont typeface="+mj-lt"/>
              <a:buAutoNum type="arabicPeriod"/>
            </a:pPr>
            <a:r>
              <a:rPr lang="en-GB" sz="1600" b="1" dirty="0"/>
              <a:t>Using segmentation and clustering, we hope we can determine:</a:t>
            </a:r>
            <a:endParaRPr lang="en-GB" sz="1600" dirty="0"/>
          </a:p>
          <a:p>
            <a:pPr>
              <a:buFont typeface="+mj-lt"/>
              <a:buAutoNum type="arabicPeriod"/>
            </a:pPr>
            <a:endParaRPr lang="en-GB" sz="1600" dirty="0"/>
          </a:p>
          <a:p>
            <a:pPr lvl="0">
              <a:buFont typeface="+mj-lt"/>
              <a:buAutoNum type="arabicPeriod"/>
            </a:pPr>
            <a:r>
              <a:rPr lang="en-GB" sz="1600" b="1" dirty="0"/>
              <a:t>the similarity or </a:t>
            </a:r>
            <a:r>
              <a:rPr lang="en-GB" sz="1600" b="1" dirty="0" err="1"/>
              <a:t>dissimilarirty</a:t>
            </a:r>
            <a:r>
              <a:rPr lang="en-GB" sz="1600" b="1" dirty="0"/>
              <a:t> of both cities</a:t>
            </a:r>
            <a:endParaRPr lang="en-GB" sz="1600" dirty="0"/>
          </a:p>
          <a:p>
            <a:pPr>
              <a:buFont typeface="+mj-lt"/>
              <a:buAutoNum type="arabicPeriod"/>
            </a:pPr>
            <a:endParaRPr lang="en-GB" sz="1600" dirty="0"/>
          </a:p>
          <a:p>
            <a:pPr lvl="0">
              <a:buFont typeface="+mj-lt"/>
              <a:buAutoNum type="arabicPeriod"/>
            </a:pPr>
            <a:r>
              <a:rPr lang="en-GB" sz="1600" b="1" dirty="0"/>
              <a:t>classification of area located inside the city whether it is residential, tourism places, or others</a:t>
            </a:r>
            <a:endParaRPr lang="en-GB" sz="1600" dirty="0"/>
          </a:p>
          <a:p>
            <a:endParaRPr lang="en-GB" dirty="0"/>
          </a:p>
        </p:txBody>
      </p:sp>
    </p:spTree>
    <p:extLst>
      <p:ext uri="{BB962C8B-B14F-4D97-AF65-F5344CB8AC3E}">
        <p14:creationId xmlns:p14="http://schemas.microsoft.com/office/powerpoint/2010/main" val="371775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D48E3-3A5F-4E80-AAAA-F80114F1BDDC}"/>
              </a:ext>
            </a:extLst>
          </p:cNvPr>
          <p:cNvSpPr>
            <a:spLocks noGrp="1"/>
          </p:cNvSpPr>
          <p:nvPr>
            <p:ph type="title"/>
          </p:nvPr>
        </p:nvSpPr>
        <p:spPr/>
        <p:txBody>
          <a:bodyPr/>
          <a:lstStyle/>
          <a:p>
            <a:r>
              <a:rPr lang="en-GB" b="1" dirty="0"/>
              <a:t>Data</a:t>
            </a:r>
            <a:br>
              <a:rPr lang="en-GB" dirty="0"/>
            </a:br>
            <a:endParaRPr lang="en-GB" dirty="0"/>
          </a:p>
        </p:txBody>
      </p:sp>
      <p:sp>
        <p:nvSpPr>
          <p:cNvPr id="3" name="Content Placeholder 2">
            <a:extLst>
              <a:ext uri="{FF2B5EF4-FFF2-40B4-BE49-F238E27FC236}">
                <a16:creationId xmlns:a16="http://schemas.microsoft.com/office/drawing/2014/main" id="{D4509CF0-B7C9-4EC1-8200-34C20B8EBFF6}"/>
              </a:ext>
            </a:extLst>
          </p:cNvPr>
          <p:cNvSpPr>
            <a:spLocks noGrp="1"/>
          </p:cNvSpPr>
          <p:nvPr>
            <p:ph idx="1"/>
          </p:nvPr>
        </p:nvSpPr>
        <p:spPr>
          <a:xfrm>
            <a:off x="677334" y="2160590"/>
            <a:ext cx="8596668" cy="2384778"/>
          </a:xfrm>
        </p:spPr>
        <p:txBody>
          <a:bodyPr/>
          <a:lstStyle/>
          <a:p>
            <a:r>
              <a:rPr lang="en-GB" sz="1600" b="1" dirty="0"/>
              <a:t>The data acquired from </a:t>
            </a:r>
            <a:r>
              <a:rPr lang="en-GB" sz="1600" b="1" dirty="0" err="1"/>
              <a:t>wikipedia</a:t>
            </a:r>
            <a:r>
              <a:rPr lang="en-GB" sz="1600" b="1" dirty="0"/>
              <a:t> pages and restructure to csv file for easier manipulation and </a:t>
            </a:r>
            <a:r>
              <a:rPr lang="en-GB" sz="1600" b="1" dirty="0" err="1"/>
              <a:t>reading.Another</a:t>
            </a:r>
            <a:r>
              <a:rPr lang="en-GB" sz="1600" b="1" dirty="0"/>
              <a:t> aspect to consider for this project is the Foursquare data. I believe that the data as good as provided, meaning although we are using Foursquare data for segmentation and clustering, the amount and accuracy of data captured can't 100% determine correct classification in real </a:t>
            </a:r>
            <a:r>
              <a:rPr lang="en-GB" sz="1600" b="1" dirty="0" err="1"/>
              <a:t>world.To</a:t>
            </a:r>
            <a:r>
              <a:rPr lang="en-GB" sz="1600" b="1" dirty="0"/>
              <a:t> start, let's get and look at the data. I've already downloaded it, so let's read it (from local drive) and load it to </a:t>
            </a:r>
            <a:r>
              <a:rPr lang="en-GB" sz="1600" b="1" dirty="0" err="1"/>
              <a:t>dataframe</a:t>
            </a:r>
            <a:r>
              <a:rPr lang="en-GB" sz="1600" b="1" dirty="0"/>
              <a:t>.</a:t>
            </a:r>
            <a:endParaRPr lang="en-GB" sz="1600" dirty="0"/>
          </a:p>
          <a:p>
            <a:endParaRPr lang="en-GB" dirty="0"/>
          </a:p>
        </p:txBody>
      </p:sp>
    </p:spTree>
    <p:extLst>
      <p:ext uri="{BB962C8B-B14F-4D97-AF65-F5344CB8AC3E}">
        <p14:creationId xmlns:p14="http://schemas.microsoft.com/office/powerpoint/2010/main" val="715192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8011D-FD60-45BC-BCE5-015E2B88AAE8}"/>
              </a:ext>
            </a:extLst>
          </p:cNvPr>
          <p:cNvSpPr>
            <a:spLocks noGrp="1"/>
          </p:cNvSpPr>
          <p:nvPr>
            <p:ph type="title"/>
          </p:nvPr>
        </p:nvSpPr>
        <p:spPr/>
        <p:txBody>
          <a:bodyPr/>
          <a:lstStyle/>
          <a:p>
            <a:r>
              <a:rPr lang="en-GB" dirty="0" err="1"/>
              <a:t>Dataframes</a:t>
            </a:r>
            <a:endParaRPr lang="en-GB" dirty="0"/>
          </a:p>
        </p:txBody>
      </p:sp>
      <p:pic>
        <p:nvPicPr>
          <p:cNvPr id="5" name="Picture 4" descr="A screenshot of a cell phone&#10;&#10;Description automatically generated">
            <a:extLst>
              <a:ext uri="{FF2B5EF4-FFF2-40B4-BE49-F238E27FC236}">
                <a16:creationId xmlns:a16="http://schemas.microsoft.com/office/drawing/2014/main" id="{7E06A52E-495E-4B80-BA82-12B2D0AC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62" y="1785235"/>
            <a:ext cx="3766839" cy="2281940"/>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0DCA87CE-79FF-436E-BE11-88796B5F9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1496" y="1699110"/>
            <a:ext cx="2678529" cy="4080712"/>
          </a:xfrm>
          <a:prstGeom prst="rect">
            <a:avLst/>
          </a:prstGeom>
        </p:spPr>
      </p:pic>
    </p:spTree>
    <p:extLst>
      <p:ext uri="{BB962C8B-B14F-4D97-AF65-F5344CB8AC3E}">
        <p14:creationId xmlns:p14="http://schemas.microsoft.com/office/powerpoint/2010/main" val="295317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4605-D983-46F5-A19C-62B10886FA4C}"/>
              </a:ext>
            </a:extLst>
          </p:cNvPr>
          <p:cNvSpPr>
            <a:spLocks noGrp="1"/>
          </p:cNvSpPr>
          <p:nvPr>
            <p:ph type="title"/>
          </p:nvPr>
        </p:nvSpPr>
        <p:spPr/>
        <p:txBody>
          <a:bodyPr/>
          <a:lstStyle/>
          <a:p>
            <a:r>
              <a:rPr lang="en-GB" b="1" dirty="0"/>
              <a:t>Methodology</a:t>
            </a:r>
            <a:br>
              <a:rPr lang="en-GB" dirty="0"/>
            </a:br>
            <a:endParaRPr lang="en-GB" dirty="0"/>
          </a:p>
        </p:txBody>
      </p:sp>
      <p:sp>
        <p:nvSpPr>
          <p:cNvPr id="6" name="TextBox 5">
            <a:extLst>
              <a:ext uri="{FF2B5EF4-FFF2-40B4-BE49-F238E27FC236}">
                <a16:creationId xmlns:a16="http://schemas.microsoft.com/office/drawing/2014/main" id="{B9A08EF4-E7F6-478A-AF0C-D9A3E28C939B}"/>
              </a:ext>
            </a:extLst>
          </p:cNvPr>
          <p:cNvSpPr txBox="1"/>
          <p:nvPr/>
        </p:nvSpPr>
        <p:spPr>
          <a:xfrm>
            <a:off x="523875" y="1949986"/>
            <a:ext cx="8429625" cy="3600986"/>
          </a:xfrm>
          <a:prstGeom prst="rect">
            <a:avLst/>
          </a:prstGeom>
          <a:noFill/>
        </p:spPr>
        <p:txBody>
          <a:bodyPr wrap="square" rtlCol="0">
            <a:spAutoFit/>
          </a:bodyPr>
          <a:lstStyle/>
          <a:p>
            <a:r>
              <a:rPr lang="en-GB" sz="1400" b="1" dirty="0"/>
              <a:t>In this project, I will use the basic methodology as taught in Week 3 lab.</a:t>
            </a:r>
            <a:endParaRPr lang="en-GB" sz="1400" dirty="0"/>
          </a:p>
          <a:p>
            <a:r>
              <a:rPr lang="en-GB" sz="1400" dirty="0"/>
              <a:t> </a:t>
            </a:r>
          </a:p>
          <a:p>
            <a:r>
              <a:rPr lang="en-GB" sz="1400" b="1" dirty="0"/>
              <a:t>Above, we have done convert addresses into their equivalent latitude and longitude values.</a:t>
            </a:r>
            <a:endParaRPr lang="en-GB" sz="1400" dirty="0"/>
          </a:p>
          <a:p>
            <a:r>
              <a:rPr lang="en-GB" sz="1400" dirty="0"/>
              <a:t> </a:t>
            </a:r>
          </a:p>
          <a:p>
            <a:r>
              <a:rPr lang="en-GB" sz="1400" b="1" dirty="0"/>
              <a:t>Then we will use the Foursquare API to explore </a:t>
            </a:r>
            <a:r>
              <a:rPr lang="en-GB" sz="1400" b="1" dirty="0" err="1"/>
              <a:t>neighborhoods</a:t>
            </a:r>
            <a:r>
              <a:rPr lang="en-GB" sz="1400" b="1" dirty="0"/>
              <a:t> in both cities, Kuala Lumpur and Johor Bahru After that, explore function to get the most common venue categories in each </a:t>
            </a:r>
            <a:r>
              <a:rPr lang="en-GB" sz="1400" b="1" dirty="0" err="1"/>
              <a:t>neighborhood</a:t>
            </a:r>
            <a:r>
              <a:rPr lang="en-GB" sz="1400" b="1" dirty="0"/>
              <a:t>,</a:t>
            </a:r>
            <a:endParaRPr lang="en-GB" sz="1400" dirty="0"/>
          </a:p>
          <a:p>
            <a:r>
              <a:rPr lang="en-GB" sz="1400" dirty="0"/>
              <a:t> </a:t>
            </a:r>
          </a:p>
          <a:p>
            <a:r>
              <a:rPr lang="en-GB" sz="1400" b="1" dirty="0"/>
              <a:t>and then use this feature to group the </a:t>
            </a:r>
            <a:r>
              <a:rPr lang="en-GB" sz="1400" b="1" dirty="0" err="1"/>
              <a:t>neighborhoods</a:t>
            </a:r>
            <a:r>
              <a:rPr lang="en-GB" sz="1400" b="1" dirty="0"/>
              <a:t> into clusters</a:t>
            </a:r>
            <a:endParaRPr lang="en-GB" sz="1400" dirty="0"/>
          </a:p>
          <a:p>
            <a:r>
              <a:rPr lang="en-GB" sz="1400" dirty="0"/>
              <a:t> </a:t>
            </a:r>
          </a:p>
          <a:p>
            <a:r>
              <a:rPr lang="en-GB" sz="1400" b="1" dirty="0"/>
              <a:t>K-means clustering algorithm will be use to complete this task. And also, the Folium library to visualize the </a:t>
            </a:r>
            <a:r>
              <a:rPr lang="en-GB" sz="1400" b="1" dirty="0" err="1"/>
              <a:t>neighborhoods</a:t>
            </a:r>
            <a:r>
              <a:rPr lang="en-GB" sz="1400" b="1" dirty="0"/>
              <a:t> in Kuala Lumpur and Johor Bahru and their emerging clusters.</a:t>
            </a:r>
            <a:endParaRPr lang="en-GB" sz="1400" dirty="0"/>
          </a:p>
          <a:p>
            <a:r>
              <a:rPr lang="en-GB" sz="1400" dirty="0"/>
              <a:t> </a:t>
            </a:r>
          </a:p>
          <a:p>
            <a:r>
              <a:rPr lang="en-GB" sz="1400" b="1" dirty="0"/>
              <a:t>Based on </a:t>
            </a:r>
            <a:r>
              <a:rPr lang="en-GB" sz="1400" b="1" dirty="0" err="1"/>
              <a:t>dataframe</a:t>
            </a:r>
            <a:r>
              <a:rPr lang="en-GB" sz="1400" b="1" dirty="0"/>
              <a:t> analysis above, we found out that Bukit Bintang area in Kuala Lumpur and Johor Bahru area in Johor Bahru are both have the highest number of area within it those district.</a:t>
            </a:r>
            <a:endParaRPr lang="en-GB" sz="1400" dirty="0"/>
          </a:p>
          <a:p>
            <a:endParaRPr lang="en-GB" dirty="0"/>
          </a:p>
        </p:txBody>
      </p:sp>
    </p:spTree>
    <p:extLst>
      <p:ext uri="{BB962C8B-B14F-4D97-AF65-F5344CB8AC3E}">
        <p14:creationId xmlns:p14="http://schemas.microsoft.com/office/powerpoint/2010/main" val="3460377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50B3B1FF-D307-4EEB-9113-9A67E39A5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3476" y="582802"/>
            <a:ext cx="4351397" cy="2949196"/>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8FCF437B-A856-4742-B9C3-4E86DBC32C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5888" y="3754630"/>
            <a:ext cx="3955123" cy="2872989"/>
          </a:xfrm>
          <a:prstGeom prst="rect">
            <a:avLst/>
          </a:prstGeom>
        </p:spPr>
      </p:pic>
    </p:spTree>
    <p:extLst>
      <p:ext uri="{BB962C8B-B14F-4D97-AF65-F5344CB8AC3E}">
        <p14:creationId xmlns:p14="http://schemas.microsoft.com/office/powerpoint/2010/main" val="3916447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ap&#10;&#10;Description automatically generated">
            <a:extLst>
              <a:ext uri="{FF2B5EF4-FFF2-40B4-BE49-F238E27FC236}">
                <a16:creationId xmlns:a16="http://schemas.microsoft.com/office/drawing/2014/main" id="{C0A072EB-39F5-4623-A11F-57B56865D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565" y="1451438"/>
            <a:ext cx="5890770" cy="3955123"/>
          </a:xfrm>
          <a:prstGeom prst="rect">
            <a:avLst/>
          </a:prstGeom>
        </p:spPr>
      </p:pic>
    </p:spTree>
    <p:extLst>
      <p:ext uri="{BB962C8B-B14F-4D97-AF65-F5344CB8AC3E}">
        <p14:creationId xmlns:p14="http://schemas.microsoft.com/office/powerpoint/2010/main" val="1185515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482</Words>
  <Application>Microsoft Office PowerPoint</Application>
  <PresentationFormat>Widescreen</PresentationFormat>
  <Paragraphs>37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The Battle of Neighborhood </vt:lpstr>
      <vt:lpstr>Introduction</vt:lpstr>
      <vt:lpstr>PowerPoint Presentation</vt:lpstr>
      <vt:lpstr>Objective </vt:lpstr>
      <vt:lpstr>Data </vt:lpstr>
      <vt:lpstr>Dataframes</vt:lpstr>
      <vt:lpstr>Methodology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 </dc:title>
  <dc:creator>samiothmane94@gmail.com</dc:creator>
  <cp:lastModifiedBy>samiothmane94@gmail.com</cp:lastModifiedBy>
  <cp:revision>3</cp:revision>
  <dcterms:created xsi:type="dcterms:W3CDTF">2019-09-15T06:39:32Z</dcterms:created>
  <dcterms:modified xsi:type="dcterms:W3CDTF">2019-09-15T07:05:15Z</dcterms:modified>
</cp:coreProperties>
</file>