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F8AE-D6D7-47E6-8964-FC607BEF7541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17FB-1955-476A-9527-04C3BD16B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25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8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7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28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3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48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6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9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50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21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30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40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24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4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4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1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79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81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70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5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8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04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59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12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71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55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71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6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6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08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99894-6EEC-43FF-993E-0F0D0B04A6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8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E527-B355-48E7-A964-0D1362EBA48F}" type="datetimeFigureOut">
              <a:rPr lang="en-US" smtClean="0"/>
              <a:t>23-Oct-23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2CBAA-16DD-4BEE-931E-3D6828FE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du.edu.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ahoo.com/" TargetMode="External"/><Relationship Id="rId4" Type="http://schemas.openxmlformats.org/officeDocument/2006/relationships/hyperlink" Target="http://www.goo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1" y="762001"/>
            <a:ext cx="7960309" cy="24622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FOUR</a:t>
            </a:r>
            <a:b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NETWORKING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4191001"/>
            <a:ext cx="8378190" cy="2023631"/>
          </a:xfrm>
        </p:spPr>
        <p:txBody>
          <a:bodyPr/>
          <a:lstStyle/>
          <a:p>
            <a:pPr marL="1057275" indent="0" algn="ctr">
              <a:lnSpc>
                <a:spcPts val="3215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pc="-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Behayilu</a:t>
            </a:r>
            <a:r>
              <a:rPr lang="en-US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0" algn="ctr">
              <a:lnSpc>
                <a:spcPts val="3190"/>
              </a:lnSpc>
              <a:spcBef>
                <a:spcPts val="125"/>
              </a:spcBef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Computing and software Eng.(FCSE),  </a:t>
            </a:r>
          </a:p>
          <a:p>
            <a:pPr marL="12700" marR="5080" indent="0" algn="ctr">
              <a:lnSpc>
                <a:spcPts val="3190"/>
              </a:lnSpc>
              <a:spcBef>
                <a:spcPts val="125"/>
              </a:spcBef>
              <a:buNone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Minch Institute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Technology(</a:t>
            </a:r>
            <a:r>
              <a:rPr lang="en-US" spc="-35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AMiT</a:t>
            </a:r>
            <a:r>
              <a:rPr lang="en-US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165" indent="0" algn="ctr">
              <a:lnSpc>
                <a:spcPts val="3095"/>
              </a:lnSpc>
              <a:buNone/>
            </a:pPr>
            <a:r>
              <a:rPr lang="en-US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Arba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Minch</a:t>
            </a:r>
            <a:r>
              <a:rPr lang="en-US" spc="-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048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457200"/>
            <a:ext cx="11717383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contains many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the various parts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the URL being represented. Some of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URL class include the following: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35087"/>
              </p:ext>
            </p:extLst>
          </p:nvPr>
        </p:nvGraphicFramePr>
        <p:xfrm>
          <a:off x="1384662" y="1295400"/>
          <a:ext cx="9771018" cy="546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getPath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path of the URL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getQuery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query part of the URL.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getAuthority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authority of the URL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getPort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port of the URL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977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getDefaultPort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default port for the protocol</a:t>
                      </a:r>
                    </a:p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of the URL.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getProtocol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protocol of the URL.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getHost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host of the URL.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getFile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filename of the URL.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325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getRef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reference part of the URL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562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URLConnection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openConnection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 throws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Opens a connection to the URL,</a:t>
                      </a:r>
                    </a:p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allowing a client to communicate with</a:t>
                      </a:r>
                    </a:p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the resource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4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048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11815354" cy="6620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import </a:t>
            </a:r>
            <a:r>
              <a:rPr lang="en-US" sz="2000" dirty="0">
                <a:latin typeface="Times New Roman"/>
              </a:rPr>
              <a:t>java.net.*;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import java.io.*;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public class </a:t>
            </a:r>
            <a:r>
              <a:rPr lang="en-US" sz="2000" dirty="0" err="1">
                <a:latin typeface="Times New Roman"/>
              </a:rPr>
              <a:t>URLTest</a:t>
            </a:r>
            <a:r>
              <a:rPr lang="en-US" sz="2000" dirty="0">
                <a:latin typeface="Times New Roman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public static void main(String </a:t>
            </a:r>
            <a:r>
              <a:rPr lang="en-US" sz="2000" dirty="0" err="1">
                <a:latin typeface="Times New Roman"/>
              </a:rPr>
              <a:t>args</a:t>
            </a:r>
            <a:r>
              <a:rPr lang="en-US" sz="2000" dirty="0" smtClean="0">
                <a:latin typeface="Times New Roman"/>
              </a:rPr>
              <a:t>[])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{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  try{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URL </a:t>
            </a:r>
            <a:r>
              <a:rPr lang="en-US" sz="1600" dirty="0" err="1">
                <a:latin typeface="Times New Roman"/>
              </a:rPr>
              <a:t>url</a:t>
            </a:r>
            <a:r>
              <a:rPr lang="en-US" sz="1600" dirty="0">
                <a:latin typeface="Times New Roman"/>
              </a:rPr>
              <a:t>=new URL("</a:t>
            </a:r>
            <a:r>
              <a:rPr lang="en-US" sz="1600" b="1" dirty="0" smtClean="0"/>
              <a:t>http</a:t>
            </a:r>
            <a:r>
              <a:rPr lang="en-US" sz="1600" b="1" dirty="0"/>
              <a:t>://www.amrood.com/index.htm ?</a:t>
            </a:r>
            <a:r>
              <a:rPr lang="en-US" sz="1600" b="1" dirty="0" smtClean="0"/>
              <a:t>language=en#j2se</a:t>
            </a:r>
            <a:r>
              <a:rPr lang="en-US" sz="1600" dirty="0">
                <a:latin typeface="Times New Roman"/>
              </a:rPr>
              <a:t>");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("URL is "+ </a:t>
            </a:r>
            <a:r>
              <a:rPr lang="en-US" sz="1600" dirty="0" err="1">
                <a:latin typeface="Times New Roman"/>
              </a:rPr>
              <a:t>url.toString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("protocol is "+ </a:t>
            </a:r>
            <a:r>
              <a:rPr lang="en-US" sz="1600" dirty="0" err="1">
                <a:latin typeface="Times New Roman"/>
              </a:rPr>
              <a:t>url.getProtocol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("authority is "+ </a:t>
            </a:r>
            <a:r>
              <a:rPr lang="en-US" sz="1600" dirty="0" err="1">
                <a:latin typeface="Times New Roman"/>
              </a:rPr>
              <a:t>url.getAuthority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("file name is "+ </a:t>
            </a:r>
            <a:r>
              <a:rPr lang="en-US" sz="1600" dirty="0" err="1">
                <a:latin typeface="Times New Roman"/>
              </a:rPr>
              <a:t>url.getFile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("host is "+ </a:t>
            </a:r>
            <a:r>
              <a:rPr lang="en-US" sz="1600" dirty="0" err="1">
                <a:latin typeface="Times New Roman"/>
              </a:rPr>
              <a:t>url.getHost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("path is "+ </a:t>
            </a:r>
            <a:r>
              <a:rPr lang="en-US" sz="1600" dirty="0" err="1">
                <a:latin typeface="Times New Roman"/>
              </a:rPr>
              <a:t>url.getPath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("port is "+ </a:t>
            </a:r>
            <a:r>
              <a:rPr lang="en-US" sz="1600" dirty="0" err="1">
                <a:latin typeface="Times New Roman"/>
              </a:rPr>
              <a:t>url.getPort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("default port is "+ </a:t>
            </a:r>
            <a:r>
              <a:rPr lang="en-US" sz="1600" dirty="0" err="1">
                <a:latin typeface="Times New Roman"/>
              </a:rPr>
              <a:t>url.getDefaultPort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("query is "+ </a:t>
            </a:r>
            <a:r>
              <a:rPr lang="en-US" sz="1600" dirty="0" err="1">
                <a:latin typeface="Times New Roman"/>
              </a:rPr>
              <a:t>url.getQuery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  </a:t>
            </a:r>
            <a:r>
              <a:rPr lang="en-US" sz="1600" dirty="0" err="1" smtClean="0">
                <a:latin typeface="Times New Roman"/>
              </a:rPr>
              <a:t>System.out.println</a:t>
            </a:r>
            <a:r>
              <a:rPr lang="en-US" sz="1600" dirty="0">
                <a:latin typeface="Times New Roman"/>
              </a:rPr>
              <a:t>("ref is "+ </a:t>
            </a:r>
            <a:r>
              <a:rPr lang="en-US" sz="1600" dirty="0" err="1">
                <a:latin typeface="Times New Roman"/>
              </a:rPr>
              <a:t>url.getRef</a:t>
            </a:r>
            <a:r>
              <a:rPr lang="en-US" sz="1600" dirty="0">
                <a:latin typeface="Times New Roman"/>
              </a:rPr>
              <a:t>());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/>
              </a:rPr>
              <a:t>    }</a:t>
            </a:r>
            <a:r>
              <a:rPr lang="en-US" sz="1600" dirty="0">
                <a:latin typeface="Times New Roman"/>
              </a:rPr>
              <a:t>catch(</a:t>
            </a:r>
            <a:r>
              <a:rPr lang="en-US" sz="1600" dirty="0" err="1">
                <a:latin typeface="Times New Roman"/>
              </a:rPr>
              <a:t>IOException</a:t>
            </a:r>
            <a:r>
              <a:rPr lang="en-US" sz="1600" dirty="0">
                <a:latin typeface="Times New Roman"/>
              </a:rPr>
              <a:t> e){</a:t>
            </a:r>
            <a:r>
              <a:rPr lang="en-US" sz="1600" dirty="0" err="1">
                <a:latin typeface="Times New Roman"/>
              </a:rPr>
              <a:t>e.printStackTrace</a:t>
            </a:r>
            <a:r>
              <a:rPr lang="en-US" sz="1600" dirty="0" smtClean="0">
                <a:latin typeface="Times New Roman"/>
              </a:rPr>
              <a:t>();</a:t>
            </a:r>
            <a:endParaRPr lang="en-US" sz="16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  }}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0457" y="2816731"/>
            <a:ext cx="6753497" cy="3733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http://www.amrood.com/index.htm?language=en#j2se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www.amrood.com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index.htm?language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www.amrood.com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/index.htm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port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language=en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j2se</a:t>
            </a:r>
          </a:p>
        </p:txBody>
      </p:sp>
    </p:spTree>
    <p:extLst>
      <p:ext uri="{BB962C8B-B14F-4D97-AF65-F5344CB8AC3E}">
        <p14:creationId xmlns:p14="http://schemas.microsoft.com/office/powerpoint/2010/main" val="142835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3" y="533400"/>
            <a:ext cx="11808823" cy="6172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 general-purpose class for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attributes of a remote resource.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Once we make a connection to a remote server, we can use </a:t>
            </a:r>
            <a:r>
              <a:rPr lang="en-US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inspect the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the remote object before actually transporting it locally.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created using the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openConnection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 of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URL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object and can then use it to examine the document’s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content.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openConnection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method returns a </a:t>
            </a:r>
            <a:r>
              <a:rPr lang="en-US" sz="22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java.net.URLConnection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abstract class whose subclasses represent the various types of URL connections.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example: If you connect to a URL whose protocol is HTTP,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openConnection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method returns an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HttpURLConnection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object.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you connect to a URL that represents a JAR file,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openConnection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method returns a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JarURLConnection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object. etc...</a:t>
            </a:r>
          </a:p>
        </p:txBody>
      </p:sp>
    </p:spTree>
    <p:extLst>
      <p:ext uri="{BB962C8B-B14F-4D97-AF65-F5344CB8AC3E}">
        <p14:creationId xmlns:p14="http://schemas.microsoft.com/office/powerpoint/2010/main" val="177147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810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533400"/>
            <a:ext cx="11756571" cy="6019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URLConnection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class has many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setting or determining information about the connection, including the following: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54725"/>
              </p:ext>
            </p:extLst>
          </p:nvPr>
        </p:nvGraphicFramePr>
        <p:xfrm>
          <a:off x="733697" y="1781872"/>
          <a:ext cx="10724606" cy="4941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4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799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Object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getContent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Retrieves the contents of this URL connection.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getContentLength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value of the content-length header field.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String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getContentType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value of the content-type header field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067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InputStream</a:t>
                      </a:r>
                      <a:endParaRPr lang="en-US" sz="20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getInputStream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 throws</a:t>
                      </a:r>
                    </a:p>
                    <a:p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input stream of the URL connection for reading from the resource.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067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OutputStream</a:t>
                      </a:r>
                      <a:endParaRPr lang="en-US" sz="20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getOutputStream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 throws</a:t>
                      </a:r>
                    </a:p>
                    <a:p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IOException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output stream of the URL connection for writing to the resource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2067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URL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getURL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URL that this </a:t>
                      </a:r>
                      <a:r>
                        <a:rPr lang="en-US" sz="20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URLConnection</a:t>
                      </a:r>
                      <a:r>
                        <a:rPr lang="en-US" sz="20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object is connected to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40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3810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533400"/>
            <a:ext cx="11377748" cy="6233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</a:rPr>
              <a:t>import java.io.*;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</a:rPr>
              <a:t>public class </a:t>
            </a:r>
            <a:r>
              <a:rPr lang="en-US" sz="2400" dirty="0" err="1" smtClean="0">
                <a:latin typeface="Times New Roman"/>
              </a:rPr>
              <a:t>URLConnectionReader</a:t>
            </a:r>
            <a:endParaRPr lang="en-US" sz="24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</a:rPr>
              <a:t>{</a:t>
            </a:r>
            <a:endParaRPr lang="en-US" sz="2400" dirty="0">
              <a:latin typeface="Times New Roman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/>
              </a:rPr>
              <a:t>    public </a:t>
            </a:r>
            <a:r>
              <a:rPr lang="en-US" sz="2400" dirty="0">
                <a:latin typeface="Times New Roman"/>
              </a:rPr>
              <a:t>static void main(String[] </a:t>
            </a:r>
            <a:r>
              <a:rPr lang="en-US" sz="2400" dirty="0" err="1">
                <a:latin typeface="Times New Roman"/>
              </a:rPr>
              <a:t>args</a:t>
            </a:r>
            <a:r>
              <a:rPr lang="en-US" sz="2400" dirty="0">
                <a:latin typeface="Times New Roman"/>
              </a:rPr>
              <a:t>) throws Exception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/>
              </a:rPr>
              <a:t>   {</a:t>
            </a:r>
            <a:endParaRPr lang="en-US" sz="2400" dirty="0">
              <a:latin typeface="Times New Roman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Times New Roman"/>
              </a:rPr>
              <a:t>	</a:t>
            </a:r>
            <a:r>
              <a:rPr lang="en-US" sz="2200" dirty="0" smtClean="0">
                <a:latin typeface="Times New Roman"/>
              </a:rPr>
              <a:t>URL </a:t>
            </a:r>
            <a:r>
              <a:rPr lang="en-US" sz="2200" dirty="0" err="1">
                <a:latin typeface="Times New Roman"/>
              </a:rPr>
              <a:t>ur</a:t>
            </a:r>
            <a:r>
              <a:rPr lang="en-US" sz="2200" dirty="0">
                <a:latin typeface="Times New Roman"/>
              </a:rPr>
              <a:t> = new URL("http://www.amu.edu.et</a:t>
            </a:r>
            <a:r>
              <a:rPr lang="en-US" sz="2200" dirty="0" smtClean="0">
                <a:latin typeface="Times New Roman"/>
              </a:rPr>
              <a:t>"); </a:t>
            </a:r>
            <a:endParaRPr lang="en-US" sz="2200" dirty="0">
              <a:latin typeface="Times New Roman"/>
            </a:endParaRP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</a:t>
            </a:r>
            <a:r>
              <a:rPr lang="en-US" sz="2200" dirty="0" err="1" smtClean="0">
                <a:latin typeface="Times New Roman"/>
              </a:rPr>
              <a:t>URLConnection</a:t>
            </a:r>
            <a:r>
              <a:rPr lang="en-US" sz="2200" dirty="0" smtClean="0">
                <a:latin typeface="Times New Roman"/>
              </a:rPr>
              <a:t> </a:t>
            </a:r>
            <a:r>
              <a:rPr lang="en-US" sz="2200" dirty="0" err="1">
                <a:latin typeface="Times New Roman"/>
              </a:rPr>
              <a:t>uc</a:t>
            </a:r>
            <a:r>
              <a:rPr lang="en-US" sz="2200" dirty="0">
                <a:latin typeface="Times New Roman"/>
              </a:rPr>
              <a:t> = </a:t>
            </a:r>
            <a:r>
              <a:rPr lang="en-US" sz="2200" dirty="0" err="1">
                <a:latin typeface="Times New Roman"/>
              </a:rPr>
              <a:t>ur.openConnection</a:t>
            </a:r>
            <a:r>
              <a:rPr lang="en-US" sz="2200" dirty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200" b="1" dirty="0" smtClean="0">
                <a:latin typeface="Times New Roman"/>
              </a:rPr>
              <a:t>	</a:t>
            </a:r>
            <a:r>
              <a:rPr lang="en-US" sz="2200" dirty="0" err="1" smtClean="0">
                <a:latin typeface="Times New Roman"/>
              </a:rPr>
              <a:t>System.out.println</a:t>
            </a:r>
            <a:r>
              <a:rPr lang="en-US" sz="2200" dirty="0">
                <a:latin typeface="Times New Roman"/>
              </a:rPr>
              <a:t>("Content Type: " + </a:t>
            </a:r>
            <a:r>
              <a:rPr lang="en-US" sz="2200" b="1" dirty="0" err="1">
                <a:latin typeface="Times New Roman"/>
              </a:rPr>
              <a:t>uc.getContentType</a:t>
            </a:r>
            <a:r>
              <a:rPr lang="en-US" sz="2200" b="1" dirty="0">
                <a:latin typeface="Times New Roman"/>
              </a:rPr>
              <a:t>()</a:t>
            </a:r>
            <a:r>
              <a:rPr lang="en-US" sz="22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</a:t>
            </a:r>
            <a:r>
              <a:rPr lang="en-US" sz="2200" dirty="0" err="1" smtClean="0">
                <a:latin typeface="Times New Roman"/>
              </a:rPr>
              <a:t>BufferedReader</a:t>
            </a:r>
            <a:r>
              <a:rPr lang="en-US" sz="2200" dirty="0" smtClean="0">
                <a:latin typeface="Times New Roman"/>
              </a:rPr>
              <a:t> </a:t>
            </a:r>
            <a:r>
              <a:rPr lang="en-US" sz="2200" dirty="0">
                <a:latin typeface="Times New Roman"/>
              </a:rPr>
              <a:t>in = new </a:t>
            </a:r>
            <a:r>
              <a:rPr lang="en-US" sz="2200" dirty="0" err="1">
                <a:latin typeface="Times New Roman"/>
              </a:rPr>
              <a:t>BufferedReader</a:t>
            </a:r>
            <a:r>
              <a:rPr lang="en-US" sz="2200" dirty="0">
                <a:latin typeface="Times New Roman"/>
              </a:rPr>
              <a:t>(new </a:t>
            </a:r>
            <a:r>
              <a:rPr lang="en-US" sz="2200" dirty="0" err="1">
                <a:latin typeface="Times New Roman"/>
              </a:rPr>
              <a:t>InputStreamReader</a:t>
            </a:r>
            <a:r>
              <a:rPr lang="en-US" sz="2200" dirty="0">
                <a:latin typeface="Times New Roman"/>
              </a:rPr>
              <a:t>(</a:t>
            </a:r>
            <a:r>
              <a:rPr lang="en-US" sz="2200" b="1" dirty="0" err="1">
                <a:latin typeface="Times New Roman"/>
              </a:rPr>
              <a:t>uc.getInputStream</a:t>
            </a:r>
            <a:r>
              <a:rPr lang="en-US" sz="2200" dirty="0">
                <a:latin typeface="Times New Roman"/>
              </a:rPr>
              <a:t>()));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String </a:t>
            </a:r>
            <a:r>
              <a:rPr lang="en-US" sz="2200" dirty="0" err="1">
                <a:latin typeface="Times New Roman"/>
              </a:rPr>
              <a:t>inputLine</a:t>
            </a:r>
            <a:r>
              <a:rPr lang="en-US" sz="2200" dirty="0">
                <a:latin typeface="Times New Roman"/>
              </a:rPr>
              <a:t>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while </a:t>
            </a:r>
            <a:r>
              <a:rPr lang="en-US" sz="2200" dirty="0">
                <a:latin typeface="Times New Roman"/>
              </a:rPr>
              <a:t>((</a:t>
            </a:r>
            <a:r>
              <a:rPr lang="en-US" sz="2200" dirty="0" err="1">
                <a:latin typeface="Times New Roman"/>
              </a:rPr>
              <a:t>inputLine</a:t>
            </a:r>
            <a:r>
              <a:rPr lang="en-US" sz="2200" dirty="0">
                <a:latin typeface="Times New Roman"/>
              </a:rPr>
              <a:t> = </a:t>
            </a:r>
            <a:r>
              <a:rPr lang="en-US" sz="2200" dirty="0" err="1">
                <a:latin typeface="Times New Roman"/>
              </a:rPr>
              <a:t>in.readLine</a:t>
            </a:r>
            <a:r>
              <a:rPr lang="en-US" sz="2200" dirty="0">
                <a:latin typeface="Times New Roman"/>
              </a:rPr>
              <a:t>()) != null)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</a:t>
            </a:r>
            <a:r>
              <a:rPr lang="en-US" sz="2200" dirty="0" err="1" smtClean="0">
                <a:latin typeface="Times New Roman"/>
              </a:rPr>
              <a:t>System.out.println</a:t>
            </a:r>
            <a:r>
              <a:rPr lang="en-US" sz="2200" dirty="0" smtClean="0">
                <a:latin typeface="Times New Roman"/>
              </a:rPr>
              <a:t>(</a:t>
            </a:r>
            <a:r>
              <a:rPr lang="en-US" sz="2200" dirty="0" err="1" smtClean="0">
                <a:latin typeface="Times New Roman"/>
              </a:rPr>
              <a:t>inputLine</a:t>
            </a:r>
            <a:r>
              <a:rPr lang="en-US" sz="22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Times New Roman"/>
              </a:rPr>
              <a:t>	</a:t>
            </a:r>
            <a:r>
              <a:rPr lang="en-US" sz="2200" dirty="0" err="1" smtClean="0">
                <a:latin typeface="Times New Roman"/>
              </a:rPr>
              <a:t>in.close</a:t>
            </a:r>
            <a:r>
              <a:rPr lang="en-US" sz="2200" dirty="0">
                <a:latin typeface="Times New Roman"/>
              </a:rPr>
              <a:t>();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/>
              </a:rPr>
              <a:t>   }</a:t>
            </a:r>
            <a:endParaRPr lang="en-US" sz="2400" dirty="0">
              <a:latin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InetAdress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862148"/>
            <a:ext cx="11743509" cy="5919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Handles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Internet addresses both as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 names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as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 addresses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Static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getByName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this class uses DNS (Domain Name System) to return the Internet address of a specified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 name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an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order to display the IP address from this object, we can simply use method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(). (which will cause the object's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toString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to be executed).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Since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getByName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throws the checked exception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UnknownHostException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host name is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recognised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we must either throw this exception or (preferably) handle it with a catch clause.</a:t>
            </a:r>
          </a:p>
        </p:txBody>
      </p:sp>
    </p:spTree>
    <p:extLst>
      <p:ext uri="{BB962C8B-B14F-4D97-AF65-F5344CB8AC3E}">
        <p14:creationId xmlns:p14="http://schemas.microsoft.com/office/powerpoint/2010/main" val="21070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…cont’d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152400"/>
            <a:ext cx="11756571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java.net.*;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IPFinder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public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static void main(String[]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String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host;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Scanner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 = new Scanner(System.in); //For input from keyboard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("Enter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host name: ");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input.next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InetAddress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address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InetAddress.getByName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(host);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("IP address: "+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address.toString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}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UnknownHostException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uhEx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{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("Could not find " + host);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}}</a:t>
            </a:r>
          </a:p>
        </p:txBody>
      </p:sp>
      <p:sp>
        <p:nvSpPr>
          <p:cNvPr id="4" name="Rectangle 3"/>
          <p:cNvSpPr/>
          <p:nvPr/>
        </p:nvSpPr>
        <p:spPr>
          <a:xfrm>
            <a:off x="6897187" y="3977639"/>
            <a:ext cx="5042263" cy="97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host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www.amu.edu.et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www.amu.edu.et/10.144.5.175</a:t>
            </a:r>
          </a:p>
        </p:txBody>
      </p:sp>
    </p:spTree>
    <p:extLst>
      <p:ext uri="{BB962C8B-B14F-4D97-AF65-F5344CB8AC3E}">
        <p14:creationId xmlns:p14="http://schemas.microsoft.com/office/powerpoint/2010/main" val="32265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9360" y="111370"/>
            <a:ext cx="5651500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 programming</a:t>
            </a:r>
            <a:endParaRPr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23" y="773285"/>
            <a:ext cx="11961931" cy="428963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715" indent="-457200">
              <a:lnSpc>
                <a:spcPct val="150000"/>
              </a:lnSpc>
              <a:spcBef>
                <a:spcPts val="530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Java Socket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programming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used </a:t>
            </a:r>
            <a:r>
              <a:rPr sz="2200" spc="-5" dirty="0">
                <a:latin typeface="Times New Roman"/>
                <a:cs typeface="Times New Roman"/>
              </a:rPr>
              <a:t>for communication </a:t>
            </a:r>
            <a:r>
              <a:rPr sz="2200" dirty="0">
                <a:latin typeface="Times New Roman"/>
                <a:cs typeface="Times New Roman"/>
              </a:rPr>
              <a:t>between the  </a:t>
            </a:r>
            <a:r>
              <a:rPr sz="2200" spc="-5" dirty="0">
                <a:latin typeface="Times New Roman"/>
                <a:cs typeface="Times New Roman"/>
              </a:rPr>
              <a:t>applications </a:t>
            </a:r>
            <a:r>
              <a:rPr sz="2200" dirty="0">
                <a:latin typeface="Times New Roman"/>
                <a:cs typeface="Times New Roman"/>
              </a:rPr>
              <a:t>running on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different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JRE.</a:t>
            </a:r>
          </a:p>
          <a:p>
            <a:pPr marL="469900" indent="-457200">
              <a:lnSpc>
                <a:spcPct val="150000"/>
              </a:lnSpc>
              <a:spcBef>
                <a:spcPts val="785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dirty="0">
                <a:latin typeface="Times New Roman"/>
                <a:cs typeface="Times New Roman"/>
              </a:rPr>
              <a:t>Java Socket </a:t>
            </a:r>
            <a:r>
              <a:rPr sz="2200" spc="-5" dirty="0">
                <a:latin typeface="Times New Roman"/>
                <a:cs typeface="Times New Roman"/>
              </a:rPr>
              <a:t>programming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connection-oriented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connection-</a:t>
            </a:r>
            <a:r>
              <a:rPr sz="2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less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469900" marR="6350" indent="-457200">
              <a:lnSpc>
                <a:spcPct val="150000"/>
              </a:lnSpc>
              <a:spcBef>
                <a:spcPts val="1220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200" b="1" dirty="0">
                <a:latin typeface="Times New Roman"/>
                <a:cs typeface="Times New Roman"/>
              </a:rPr>
              <a:t>Socket </a:t>
            </a:r>
            <a:r>
              <a:rPr sz="2200" dirty="0">
                <a:latin typeface="Times New Roman"/>
                <a:cs typeface="Times New Roman"/>
              </a:rPr>
              <a:t>and </a:t>
            </a:r>
            <a:r>
              <a:rPr sz="2200" b="1" dirty="0">
                <a:latin typeface="Times New Roman"/>
                <a:cs typeface="Times New Roman"/>
              </a:rPr>
              <a:t>ServerSocket </a:t>
            </a:r>
            <a:r>
              <a:rPr sz="2200" dirty="0">
                <a:latin typeface="Times New Roman"/>
                <a:cs typeface="Times New Roman"/>
              </a:rPr>
              <a:t>classes are used for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connection-oriented 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socket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programming.</a:t>
            </a:r>
            <a:endParaRPr sz="2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  <a:spcBef>
                <a:spcPts val="1215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  <a:tab pos="2804795" algn="l"/>
                <a:tab pos="3467735" algn="l"/>
                <a:tab pos="5819775" algn="l"/>
                <a:tab pos="6874509" algn="l"/>
                <a:tab pos="7473315" algn="l"/>
                <a:tab pos="8252459" algn="l"/>
              </a:tabLst>
            </a:pPr>
            <a:r>
              <a:rPr sz="2200" b="1" dirty="0" err="1" smtClean="0">
                <a:latin typeface="Times New Roman"/>
                <a:cs typeface="Times New Roman"/>
              </a:rPr>
              <a:t>Datagr</a:t>
            </a:r>
            <a:r>
              <a:rPr sz="2200" b="1" spc="-10" dirty="0" err="1" smtClean="0">
                <a:latin typeface="Times New Roman"/>
                <a:cs typeface="Times New Roman"/>
              </a:rPr>
              <a:t>a</a:t>
            </a:r>
            <a:r>
              <a:rPr sz="2200" b="1" spc="-15" dirty="0" err="1" smtClean="0">
                <a:latin typeface="Times New Roman"/>
                <a:cs typeface="Times New Roman"/>
              </a:rPr>
              <a:t>m</a:t>
            </a:r>
            <a:r>
              <a:rPr sz="2200" b="1" spc="-10" dirty="0" err="1" smtClean="0">
                <a:latin typeface="Times New Roman"/>
                <a:cs typeface="Times New Roman"/>
              </a:rPr>
              <a:t>S</a:t>
            </a:r>
            <a:r>
              <a:rPr sz="2200" b="1" dirty="0" err="1" smtClean="0">
                <a:latin typeface="Times New Roman"/>
                <a:cs typeface="Times New Roman"/>
              </a:rPr>
              <a:t>ocket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and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b="1" dirty="0" err="1" smtClean="0">
                <a:latin typeface="Times New Roman"/>
                <a:cs typeface="Times New Roman"/>
              </a:rPr>
              <a:t>Datag</a:t>
            </a:r>
            <a:r>
              <a:rPr sz="2200" b="1" spc="-10" dirty="0" err="1" smtClean="0">
                <a:latin typeface="Times New Roman"/>
                <a:cs typeface="Times New Roman"/>
              </a:rPr>
              <a:t>r</a:t>
            </a:r>
            <a:r>
              <a:rPr sz="2200" b="1" dirty="0" err="1" smtClean="0">
                <a:latin typeface="Times New Roman"/>
                <a:cs typeface="Times New Roman"/>
              </a:rPr>
              <a:t>a</a:t>
            </a:r>
            <a:r>
              <a:rPr sz="2200" b="1" spc="-15" dirty="0" err="1" smtClean="0">
                <a:latin typeface="Times New Roman"/>
                <a:cs typeface="Times New Roman"/>
              </a:rPr>
              <a:t>m</a:t>
            </a:r>
            <a:r>
              <a:rPr sz="2200" b="1" dirty="0" err="1" smtClean="0">
                <a:latin typeface="Times New Roman"/>
                <a:cs typeface="Times New Roman"/>
              </a:rPr>
              <a:t>Packet</a:t>
            </a:r>
            <a:r>
              <a:rPr lang="en-US" sz="2200" b="1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c</a:t>
            </a:r>
            <a:r>
              <a:rPr sz="2200" spc="-10" dirty="0" smtClean="0">
                <a:latin typeface="Times New Roman"/>
                <a:cs typeface="Times New Roman"/>
              </a:rPr>
              <a:t>l</a:t>
            </a:r>
            <a:r>
              <a:rPr sz="2200" dirty="0" smtClean="0">
                <a:latin typeface="Times New Roman"/>
                <a:cs typeface="Times New Roman"/>
              </a:rPr>
              <a:t>asses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are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used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for </a:t>
            </a:r>
            <a:r>
              <a:rPr sz="2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connection-less </a:t>
            </a:r>
            <a:r>
              <a:rPr sz="2200" dirty="0">
                <a:latin typeface="Times New Roman"/>
                <a:cs typeface="Times New Roman"/>
              </a:rPr>
              <a:t>socket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programming.</a:t>
            </a:r>
            <a:endParaRPr sz="2200" dirty="0">
              <a:latin typeface="Times New Roman"/>
              <a:cs typeface="Times New Roman"/>
            </a:endParaRPr>
          </a:p>
          <a:p>
            <a:pPr marL="469900" marR="5715" indent="-457200">
              <a:lnSpc>
                <a:spcPct val="150000"/>
              </a:lnSpc>
              <a:spcBef>
                <a:spcPts val="1210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  <a:tab pos="1129665" algn="l"/>
                <a:tab pos="2019935" algn="l"/>
                <a:tab pos="3749675" algn="l"/>
                <a:tab pos="4897755" algn="l"/>
                <a:tab pos="5863590" algn="l"/>
                <a:tab pos="6231255" algn="l"/>
                <a:tab pos="6988809" algn="l"/>
                <a:tab pos="7616825" algn="l"/>
              </a:tabLst>
            </a:pPr>
            <a:r>
              <a:rPr sz="2200" dirty="0">
                <a:latin typeface="Times New Roman"/>
                <a:cs typeface="Times New Roman"/>
              </a:rPr>
              <a:t>Java	socket	progra</a:t>
            </a:r>
            <a:r>
              <a:rPr sz="2200" spc="-20" dirty="0">
                <a:latin typeface="Times New Roman"/>
                <a:cs typeface="Times New Roman"/>
              </a:rPr>
              <a:t>mm</a:t>
            </a:r>
            <a:r>
              <a:rPr sz="2200" dirty="0">
                <a:latin typeface="Times New Roman"/>
                <a:cs typeface="Times New Roman"/>
              </a:rPr>
              <a:t>ing	provides	</a:t>
            </a:r>
            <a:r>
              <a:rPr sz="2200" spc="-1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ac</a:t>
            </a:r>
            <a:r>
              <a:rPr sz="2200" spc="-1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10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ty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	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share	da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sz="2200" dirty="0">
                <a:latin typeface="Times New Roman"/>
                <a:cs typeface="Times New Roman"/>
              </a:rPr>
              <a:t>bet</a:t>
            </a:r>
            <a:r>
              <a:rPr sz="2200" spc="5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een  </a:t>
            </a:r>
            <a:r>
              <a:rPr sz="2200" spc="-5" dirty="0">
                <a:latin typeface="Times New Roman"/>
                <a:cs typeface="Times New Roman"/>
              </a:rPr>
              <a:t>different computing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devices.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50000"/>
              </a:lnSpc>
              <a:spcBef>
                <a:spcPts val="790"/>
              </a:spcBef>
              <a:buClr>
                <a:srgbClr val="1F487C"/>
              </a:buClr>
              <a:buSzPct val="73913"/>
              <a:buFont typeface="Wingdings"/>
              <a:buChar char=""/>
              <a:tabLst>
                <a:tab pos="469265" algn="l"/>
                <a:tab pos="469900" algn="l"/>
                <a:tab pos="3879215" algn="l"/>
              </a:tabLst>
            </a:pPr>
            <a:r>
              <a:rPr sz="2200" dirty="0">
                <a:latin typeface="Times New Roman"/>
                <a:cs typeface="Times New Roman"/>
              </a:rPr>
              <a:t>Send and </a:t>
            </a:r>
            <a:r>
              <a:rPr sz="2200" spc="-5" dirty="0">
                <a:latin typeface="Times New Roman"/>
                <a:cs typeface="Times New Roman"/>
              </a:rPr>
              <a:t>receive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 smtClean="0">
                <a:latin typeface="Times New Roman"/>
                <a:cs typeface="Times New Roman"/>
              </a:rPr>
              <a:t>using</a:t>
            </a:r>
            <a:r>
              <a:rPr lang="en-US" sz="220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streams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800" y="5512526"/>
            <a:ext cx="1600200" cy="58862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dirty="0">
              <a:latin typeface="Times New Roman"/>
              <a:cs typeface="Times New Roman"/>
            </a:endParaRPr>
          </a:p>
          <a:p>
            <a:pPr marL="396240"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Client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400" y="5257800"/>
            <a:ext cx="1600200" cy="6694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244475"/>
            <a:r>
              <a:rPr sz="2000" b="1" dirty="0">
                <a:latin typeface="Times New Roman"/>
                <a:cs typeface="Times New Roman"/>
              </a:rPr>
              <a:t>Server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81800" y="5461000"/>
            <a:ext cx="838200" cy="50800"/>
          </a:xfrm>
          <a:custGeom>
            <a:avLst/>
            <a:gdLst/>
            <a:ahLst/>
            <a:cxnLst/>
            <a:rect l="l" t="t" r="r" b="b"/>
            <a:pathLst>
              <a:path w="838200" h="50800">
                <a:moveTo>
                  <a:pt x="787400" y="0"/>
                </a:moveTo>
                <a:lnTo>
                  <a:pt x="787400" y="50800"/>
                </a:lnTo>
                <a:lnTo>
                  <a:pt x="825500" y="31750"/>
                </a:lnTo>
                <a:lnTo>
                  <a:pt x="800100" y="31750"/>
                </a:lnTo>
                <a:lnTo>
                  <a:pt x="800100" y="19050"/>
                </a:lnTo>
                <a:lnTo>
                  <a:pt x="825500" y="19050"/>
                </a:lnTo>
                <a:lnTo>
                  <a:pt x="787400" y="0"/>
                </a:lnTo>
                <a:close/>
              </a:path>
              <a:path w="838200" h="50800">
                <a:moveTo>
                  <a:pt x="787400" y="19050"/>
                </a:moveTo>
                <a:lnTo>
                  <a:pt x="0" y="19050"/>
                </a:lnTo>
                <a:lnTo>
                  <a:pt x="0" y="31750"/>
                </a:lnTo>
                <a:lnTo>
                  <a:pt x="787400" y="31750"/>
                </a:lnTo>
                <a:lnTo>
                  <a:pt x="787400" y="19050"/>
                </a:lnTo>
                <a:close/>
              </a:path>
              <a:path w="838200" h="50800">
                <a:moveTo>
                  <a:pt x="825500" y="19050"/>
                </a:moveTo>
                <a:lnTo>
                  <a:pt x="800100" y="19050"/>
                </a:lnTo>
                <a:lnTo>
                  <a:pt x="800100" y="31750"/>
                </a:lnTo>
                <a:lnTo>
                  <a:pt x="825500" y="31750"/>
                </a:lnTo>
                <a:lnTo>
                  <a:pt x="838200" y="25400"/>
                </a:lnTo>
                <a:lnTo>
                  <a:pt x="8255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10000" y="5537200"/>
            <a:ext cx="4343400" cy="415290"/>
            <a:chOff x="2286000" y="5537200"/>
            <a:chExt cx="4343400" cy="415290"/>
          </a:xfrm>
        </p:grpSpPr>
        <p:sp>
          <p:nvSpPr>
            <p:cNvPr id="8" name="object 8"/>
            <p:cNvSpPr/>
            <p:nvPr/>
          </p:nvSpPr>
          <p:spPr>
            <a:xfrm>
              <a:off x="3581400" y="5638800"/>
              <a:ext cx="1752600" cy="294640"/>
            </a:xfrm>
            <a:custGeom>
              <a:avLst/>
              <a:gdLst/>
              <a:ahLst/>
              <a:cxnLst/>
              <a:rect l="l" t="t" r="r" b="b"/>
              <a:pathLst>
                <a:path w="1752600" h="294639">
                  <a:moveTo>
                    <a:pt x="0" y="221195"/>
                  </a:moveTo>
                  <a:lnTo>
                    <a:pt x="50832" y="207444"/>
                  </a:lnTo>
                  <a:lnTo>
                    <a:pt x="101598" y="193106"/>
                  </a:lnTo>
                  <a:lnTo>
                    <a:pt x="152352" y="178494"/>
                  </a:lnTo>
                  <a:lnTo>
                    <a:pt x="203151" y="163925"/>
                  </a:lnTo>
                  <a:lnTo>
                    <a:pt x="254048" y="149715"/>
                  </a:lnTo>
                  <a:lnTo>
                    <a:pt x="305101" y="136177"/>
                  </a:lnTo>
                  <a:lnTo>
                    <a:pt x="356363" y="123628"/>
                  </a:lnTo>
                  <a:lnTo>
                    <a:pt x="407891" y="112382"/>
                  </a:lnTo>
                  <a:lnTo>
                    <a:pt x="459739" y="102755"/>
                  </a:lnTo>
                  <a:lnTo>
                    <a:pt x="522556" y="93131"/>
                  </a:lnTo>
                  <a:lnTo>
                    <a:pt x="576261" y="86395"/>
                  </a:lnTo>
                  <a:lnTo>
                    <a:pt x="621647" y="82166"/>
                  </a:lnTo>
                  <a:lnTo>
                    <a:pt x="690632" y="79705"/>
                  </a:lnTo>
                  <a:lnTo>
                    <a:pt x="715816" y="80710"/>
                  </a:lnTo>
                  <a:lnTo>
                    <a:pt x="763648" y="88088"/>
                  </a:lnTo>
                  <a:lnTo>
                    <a:pt x="780360" y="92831"/>
                  </a:lnTo>
                  <a:lnTo>
                    <a:pt x="786542" y="94004"/>
                  </a:lnTo>
                  <a:lnTo>
                    <a:pt x="827408" y="72645"/>
                  </a:lnTo>
                  <a:lnTo>
                    <a:pt x="863197" y="44275"/>
                  </a:lnTo>
                  <a:lnTo>
                    <a:pt x="888428" y="24316"/>
                  </a:lnTo>
                  <a:lnTo>
                    <a:pt x="919607" y="0"/>
                  </a:lnTo>
                  <a:lnTo>
                    <a:pt x="950019" y="20734"/>
                  </a:lnTo>
                  <a:lnTo>
                    <a:pt x="981075" y="40492"/>
                  </a:lnTo>
                  <a:lnTo>
                    <a:pt x="1034923" y="88823"/>
                  </a:lnTo>
                  <a:lnTo>
                    <a:pt x="1057699" y="136036"/>
                  </a:lnTo>
                  <a:lnTo>
                    <a:pt x="1057754" y="153394"/>
                  </a:lnTo>
                  <a:lnTo>
                    <a:pt x="1053168" y="167609"/>
                  </a:lnTo>
                  <a:lnTo>
                    <a:pt x="1046127" y="179445"/>
                  </a:lnTo>
                  <a:lnTo>
                    <a:pt x="1038819" y="189669"/>
                  </a:lnTo>
                  <a:lnTo>
                    <a:pt x="1033430" y="199047"/>
                  </a:lnTo>
                  <a:lnTo>
                    <a:pt x="1074788" y="243406"/>
                  </a:lnTo>
                  <a:lnTo>
                    <a:pt x="1111789" y="260036"/>
                  </a:lnTo>
                  <a:lnTo>
                    <a:pt x="1163827" y="280416"/>
                  </a:lnTo>
                  <a:lnTo>
                    <a:pt x="1212363" y="292145"/>
                  </a:lnTo>
                  <a:lnTo>
                    <a:pt x="1262935" y="294568"/>
                  </a:lnTo>
                  <a:lnTo>
                    <a:pt x="1314436" y="293397"/>
                  </a:lnTo>
                  <a:lnTo>
                    <a:pt x="1365758" y="294347"/>
                  </a:lnTo>
                  <a:lnTo>
                    <a:pt x="1422101" y="289149"/>
                  </a:lnTo>
                  <a:lnTo>
                    <a:pt x="1468849" y="284537"/>
                  </a:lnTo>
                  <a:lnTo>
                    <a:pt x="1511860" y="278170"/>
                  </a:lnTo>
                  <a:lnTo>
                    <a:pt x="1556993" y="267708"/>
                  </a:lnTo>
                  <a:lnTo>
                    <a:pt x="1610105" y="250812"/>
                  </a:lnTo>
                  <a:lnTo>
                    <a:pt x="1653105" y="234208"/>
                  </a:lnTo>
                  <a:lnTo>
                    <a:pt x="1699783" y="214668"/>
                  </a:lnTo>
                  <a:lnTo>
                    <a:pt x="1737246" y="198395"/>
                  </a:lnTo>
                  <a:lnTo>
                    <a:pt x="1752600" y="191592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6000" y="5537199"/>
              <a:ext cx="4343400" cy="368300"/>
            </a:xfrm>
            <a:custGeom>
              <a:avLst/>
              <a:gdLst/>
              <a:ahLst/>
              <a:cxnLst/>
              <a:rect l="l" t="t" r="r" b="b"/>
              <a:pathLst>
                <a:path w="4343400" h="368300">
                  <a:moveTo>
                    <a:pt x="1295400" y="311150"/>
                  </a:moveTo>
                  <a:lnTo>
                    <a:pt x="76200" y="311150"/>
                  </a:lnTo>
                  <a:lnTo>
                    <a:pt x="76200" y="292100"/>
                  </a:lnTo>
                  <a:lnTo>
                    <a:pt x="0" y="330200"/>
                  </a:lnTo>
                  <a:lnTo>
                    <a:pt x="76200" y="368300"/>
                  </a:lnTo>
                  <a:lnTo>
                    <a:pt x="76200" y="349250"/>
                  </a:lnTo>
                  <a:lnTo>
                    <a:pt x="1295400" y="349250"/>
                  </a:lnTo>
                  <a:lnTo>
                    <a:pt x="1295400" y="311150"/>
                  </a:lnTo>
                  <a:close/>
                </a:path>
                <a:path w="4343400" h="368300">
                  <a:moveTo>
                    <a:pt x="1295400" y="25400"/>
                  </a:moveTo>
                  <a:lnTo>
                    <a:pt x="1282700" y="19050"/>
                  </a:lnTo>
                  <a:lnTo>
                    <a:pt x="1244600" y="0"/>
                  </a:lnTo>
                  <a:lnTo>
                    <a:pt x="1244600" y="19050"/>
                  </a:lnTo>
                  <a:lnTo>
                    <a:pt x="533400" y="19050"/>
                  </a:lnTo>
                  <a:lnTo>
                    <a:pt x="533400" y="31750"/>
                  </a:lnTo>
                  <a:lnTo>
                    <a:pt x="1244600" y="31750"/>
                  </a:lnTo>
                  <a:lnTo>
                    <a:pt x="1244600" y="50800"/>
                  </a:lnTo>
                  <a:lnTo>
                    <a:pt x="1282700" y="31750"/>
                  </a:lnTo>
                  <a:lnTo>
                    <a:pt x="1295400" y="25400"/>
                  </a:lnTo>
                  <a:close/>
                </a:path>
                <a:path w="4343400" h="368300">
                  <a:moveTo>
                    <a:pt x="4343400" y="254000"/>
                  </a:moveTo>
                  <a:lnTo>
                    <a:pt x="4306735" y="238150"/>
                  </a:lnTo>
                  <a:lnTo>
                    <a:pt x="4265168" y="220179"/>
                  </a:lnTo>
                  <a:lnTo>
                    <a:pt x="4266247" y="239217"/>
                  </a:lnTo>
                  <a:lnTo>
                    <a:pt x="2970784" y="311175"/>
                  </a:lnTo>
                  <a:lnTo>
                    <a:pt x="2972816" y="349224"/>
                  </a:lnTo>
                  <a:lnTo>
                    <a:pt x="4268394" y="277253"/>
                  </a:lnTo>
                  <a:lnTo>
                    <a:pt x="4269473" y="296265"/>
                  </a:lnTo>
                  <a:lnTo>
                    <a:pt x="4343400" y="25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41395" y="5036058"/>
            <a:ext cx="166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1F487C"/>
                </a:solidFill>
                <a:latin typeface="Courier New"/>
                <a:cs typeface="Courier New"/>
              </a:rPr>
              <a:t>OutputStream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5194" y="6255511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1F487C"/>
                </a:solidFill>
                <a:latin typeface="Courier New"/>
                <a:cs typeface="Courier New"/>
              </a:rPr>
              <a:t>InputStream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228" y="5112258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C0504D"/>
                </a:solidFill>
                <a:latin typeface="Courier New"/>
                <a:cs typeface="Courier New"/>
              </a:rPr>
              <a:t>InputStream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4229" y="6255511"/>
            <a:ext cx="166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C0504D"/>
                </a:solidFill>
                <a:latin typeface="Courier New"/>
                <a:cs typeface="Courier New"/>
              </a:rPr>
              <a:t>OutputStream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67200" y="6146800"/>
            <a:ext cx="685800" cy="50800"/>
          </a:xfrm>
          <a:custGeom>
            <a:avLst/>
            <a:gdLst/>
            <a:ahLst/>
            <a:cxnLst/>
            <a:rect l="l" t="t" r="r" b="b"/>
            <a:pathLst>
              <a:path w="6858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6858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685800" h="50800">
                <a:moveTo>
                  <a:pt x="6858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685800" y="31750"/>
                </a:lnTo>
                <a:lnTo>
                  <a:pt x="6858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0" y="6223000"/>
            <a:ext cx="838200" cy="50800"/>
          </a:xfrm>
          <a:custGeom>
            <a:avLst/>
            <a:gdLst/>
            <a:ahLst/>
            <a:cxnLst/>
            <a:rect l="l" t="t" r="r" b="b"/>
            <a:pathLst>
              <a:path w="838200" h="50800">
                <a:moveTo>
                  <a:pt x="50800" y="0"/>
                </a:moveTo>
                <a:lnTo>
                  <a:pt x="0" y="25400"/>
                </a:lnTo>
                <a:lnTo>
                  <a:pt x="50800" y="50800"/>
                </a:lnTo>
                <a:lnTo>
                  <a:pt x="50800" y="31750"/>
                </a:lnTo>
                <a:lnTo>
                  <a:pt x="38100" y="31750"/>
                </a:lnTo>
                <a:lnTo>
                  <a:pt x="38100" y="19050"/>
                </a:lnTo>
                <a:lnTo>
                  <a:pt x="50800" y="19050"/>
                </a:lnTo>
                <a:lnTo>
                  <a:pt x="50800" y="0"/>
                </a:lnTo>
                <a:close/>
              </a:path>
              <a:path w="838200" h="50800">
                <a:moveTo>
                  <a:pt x="50800" y="19050"/>
                </a:moveTo>
                <a:lnTo>
                  <a:pt x="38100" y="19050"/>
                </a:lnTo>
                <a:lnTo>
                  <a:pt x="38100" y="31750"/>
                </a:lnTo>
                <a:lnTo>
                  <a:pt x="50800" y="31750"/>
                </a:lnTo>
                <a:lnTo>
                  <a:pt x="50800" y="19050"/>
                </a:lnTo>
                <a:close/>
              </a:path>
              <a:path w="838200" h="50800">
                <a:moveTo>
                  <a:pt x="838200" y="19050"/>
                </a:moveTo>
                <a:lnTo>
                  <a:pt x="50800" y="19050"/>
                </a:lnTo>
                <a:lnTo>
                  <a:pt x="50800" y="31750"/>
                </a:lnTo>
                <a:lnTo>
                  <a:pt x="838200" y="31750"/>
                </a:lnTo>
                <a:lnTo>
                  <a:pt x="838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028681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16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Autofit/>
          </a:bodyPr>
          <a:lstStyle/>
          <a:p>
            <a:pPr algn="ctr"/>
            <a:r>
              <a:rPr lang="en-US"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 programming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838200"/>
            <a:ext cx="11756572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abstraction that is provided to an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programmer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send or receive data to another process.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can be sent to or received from another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process running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machine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 machine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23653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Exists on either side of connection.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  <a:tabLst>
                <a:tab pos="236538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Identified by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number (Socket Address).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socket is an abstract concept 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 element of computer hardware.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used to indicate one of the two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end-points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communication link between two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processes.</a:t>
            </a:r>
          </a:p>
        </p:txBody>
      </p:sp>
    </p:spTree>
    <p:extLst>
      <p:ext uri="{BB962C8B-B14F-4D97-AF65-F5344CB8AC3E}">
        <p14:creationId xmlns:p14="http://schemas.microsoft.com/office/powerpoint/2010/main" val="42334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7986" y="99730"/>
            <a:ext cx="633158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2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TCP/IP Socket programming</a:t>
            </a:r>
            <a:endParaRPr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1" y="708405"/>
            <a:ext cx="11808822" cy="624209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6985" indent="-342900">
              <a:lnSpc>
                <a:spcPct val="15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1132840" algn="l"/>
                <a:tab pos="2395855" algn="l"/>
                <a:tab pos="2963545" algn="l"/>
                <a:tab pos="4943475" algn="l"/>
                <a:tab pos="5756910" algn="l"/>
                <a:tab pos="6308725" algn="l"/>
                <a:tab pos="7534275" algn="l"/>
                <a:tab pos="787273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J</a:t>
            </a:r>
            <a:r>
              <a:rPr sz="2000" dirty="0" smtClean="0">
                <a:latin typeface="Times New Roman"/>
                <a:cs typeface="Times New Roman"/>
              </a:rPr>
              <a:t>a</a:t>
            </a:r>
            <a:r>
              <a:rPr sz="2000" spc="-5" dirty="0" smtClean="0">
                <a:latin typeface="Times New Roman"/>
                <a:cs typeface="Times New Roman"/>
              </a:rPr>
              <a:t>va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p</a:t>
            </a:r>
            <a:r>
              <a:rPr sz="2000" spc="-100" dirty="0" smtClean="0">
                <a:latin typeface="Times New Roman"/>
                <a:cs typeface="Times New Roman"/>
              </a:rPr>
              <a:t>r</a:t>
            </a:r>
            <a:r>
              <a:rPr sz="2000" spc="-5" dirty="0" smtClean="0">
                <a:latin typeface="Times New Roman"/>
                <a:cs typeface="Times New Roman"/>
              </a:rPr>
              <a:t>o</a:t>
            </a:r>
            <a:r>
              <a:rPr sz="2000" dirty="0" smtClean="0">
                <a:latin typeface="Times New Roman"/>
                <a:cs typeface="Times New Roman"/>
              </a:rPr>
              <a:t>v</a:t>
            </a:r>
            <a:r>
              <a:rPr sz="2000" spc="5" dirty="0" smtClean="0">
                <a:latin typeface="Times New Roman"/>
                <a:cs typeface="Times New Roman"/>
              </a:rPr>
              <a:t>i</a:t>
            </a:r>
            <a:r>
              <a:rPr sz="2000" spc="-5" dirty="0" smtClean="0">
                <a:latin typeface="Times New Roman"/>
                <a:cs typeface="Times New Roman"/>
              </a:rPr>
              <a:t>des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b="1" spc="-5" dirty="0" err="1" smtClean="0">
                <a:latin typeface="Times New Roman"/>
                <a:cs typeface="Times New Roman"/>
              </a:rPr>
              <a:t>S</a:t>
            </a:r>
            <a:r>
              <a:rPr sz="2000" b="1" spc="5" dirty="0" err="1" smtClean="0">
                <a:latin typeface="Times New Roman"/>
                <a:cs typeface="Times New Roman"/>
              </a:rPr>
              <a:t>e</a:t>
            </a:r>
            <a:r>
              <a:rPr sz="2000" b="1" spc="-5" dirty="0" err="1" smtClean="0">
                <a:latin typeface="Times New Roman"/>
                <a:cs typeface="Times New Roman"/>
              </a:rPr>
              <a:t>r</a:t>
            </a:r>
            <a:r>
              <a:rPr sz="2000" b="1" dirty="0" err="1" smtClean="0">
                <a:latin typeface="Times New Roman"/>
                <a:cs typeface="Times New Roman"/>
              </a:rPr>
              <a:t>v</a:t>
            </a:r>
            <a:r>
              <a:rPr sz="2000" b="1" spc="-5" dirty="0" err="1" smtClean="0">
                <a:latin typeface="Times New Roman"/>
                <a:cs typeface="Times New Roman"/>
              </a:rPr>
              <a:t>e</a:t>
            </a:r>
            <a:r>
              <a:rPr sz="2000" b="1" spc="-15" dirty="0" err="1" smtClean="0">
                <a:latin typeface="Times New Roman"/>
                <a:cs typeface="Times New Roman"/>
              </a:rPr>
              <a:t>r</a:t>
            </a:r>
            <a:r>
              <a:rPr sz="2000" b="1" spc="-5" dirty="0" err="1" smtClean="0">
                <a:latin typeface="Times New Roman"/>
                <a:cs typeface="Times New Roman"/>
              </a:rPr>
              <a:t>S</a:t>
            </a:r>
            <a:r>
              <a:rPr sz="2000" b="1" spc="10" dirty="0" err="1" smtClean="0">
                <a:latin typeface="Times New Roman"/>
                <a:cs typeface="Times New Roman"/>
              </a:rPr>
              <a:t>o</a:t>
            </a:r>
            <a:r>
              <a:rPr sz="2000" b="1" spc="-5" dirty="0" err="1" smtClean="0">
                <a:latin typeface="Times New Roman"/>
                <a:cs typeface="Times New Roman"/>
              </a:rPr>
              <a:t>ck</a:t>
            </a:r>
            <a:r>
              <a:rPr sz="2000" b="1" dirty="0" err="1" smtClean="0">
                <a:latin typeface="Times New Roman"/>
                <a:cs typeface="Times New Roman"/>
              </a:rPr>
              <a:t>e</a:t>
            </a:r>
            <a:r>
              <a:rPr sz="2000" b="1" spc="-5" dirty="0" err="1" smtClean="0">
                <a:latin typeface="Times New Roman"/>
                <a:cs typeface="Times New Roman"/>
              </a:rPr>
              <a:t>t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cl</a:t>
            </a:r>
            <a:r>
              <a:rPr sz="2000" dirty="0" smtClean="0">
                <a:latin typeface="Times New Roman"/>
                <a:cs typeface="Times New Roman"/>
              </a:rPr>
              <a:t>a</a:t>
            </a:r>
            <a:r>
              <a:rPr sz="2000" spc="-5" dirty="0" smtClean="0">
                <a:latin typeface="Times New Roman"/>
                <a:cs typeface="Times New Roman"/>
              </a:rPr>
              <a:t>ss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f</a:t>
            </a:r>
            <a:r>
              <a:rPr sz="2000" spc="-5" dirty="0" smtClean="0">
                <a:latin typeface="Times New Roman"/>
                <a:cs typeface="Times New Roman"/>
              </a:rPr>
              <a:t>or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</a:t>
            </a:r>
            <a:r>
              <a:rPr sz="2000" spc="-95" dirty="0" smtClean="0">
                <a:latin typeface="Times New Roman"/>
                <a:cs typeface="Times New Roman"/>
              </a:rPr>
              <a:t>r</a:t>
            </a:r>
            <a:r>
              <a:rPr sz="2000" spc="-5" dirty="0" smtClean="0">
                <a:latin typeface="Times New Roman"/>
                <a:cs typeface="Times New Roman"/>
              </a:rPr>
              <a:t>ea</a:t>
            </a:r>
            <a:r>
              <a:rPr sz="200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ing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rv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er socket </a:t>
            </a:r>
            <a:r>
              <a:rPr sz="2000" spc="-5" dirty="0">
                <a:latin typeface="Times New Roman"/>
                <a:cs typeface="Times New Roman"/>
              </a:rPr>
              <a:t>and the </a:t>
            </a:r>
            <a:r>
              <a:rPr sz="2000" b="1" spc="-5" dirty="0">
                <a:latin typeface="Times New Roman"/>
                <a:cs typeface="Times New Roman"/>
              </a:rPr>
              <a:t>Socket </a:t>
            </a:r>
            <a:r>
              <a:rPr sz="2000" spc="-5" dirty="0">
                <a:latin typeface="Times New Roman"/>
                <a:cs typeface="Times New Roman"/>
              </a:rPr>
              <a:t>class for </a:t>
            </a:r>
            <a:r>
              <a:rPr sz="2000" spc="-15" dirty="0">
                <a:latin typeface="Times New Roman"/>
                <a:cs typeface="Times New Roman"/>
              </a:rPr>
              <a:t>creating </a:t>
            </a:r>
            <a:r>
              <a:rPr sz="2000" spc="-5" dirty="0"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r>
              <a:rPr sz="20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socket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762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030605" algn="l"/>
                <a:tab pos="2402205" algn="l"/>
                <a:tab pos="2870200" algn="l"/>
                <a:tab pos="3411220" algn="l"/>
                <a:tab pos="4569460" algn="l"/>
                <a:tab pos="6415405" algn="l"/>
                <a:tab pos="7560309" algn="l"/>
                <a:tab pos="7871459" algn="l"/>
              </a:tabLst>
            </a:pPr>
            <a:r>
              <a:rPr sz="2000" spc="-18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wo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p</a:t>
            </a:r>
            <a:r>
              <a:rPr sz="2000" spc="-100" dirty="0" smtClean="0">
                <a:latin typeface="Times New Roman"/>
                <a:cs typeface="Times New Roman"/>
              </a:rPr>
              <a:t>r</a:t>
            </a:r>
            <a:r>
              <a:rPr sz="2000" spc="-5" dirty="0" smtClean="0">
                <a:latin typeface="Times New Roman"/>
                <a:cs typeface="Times New Roman"/>
              </a:rPr>
              <a:t>ograms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</a:t>
            </a:r>
            <a:r>
              <a:rPr sz="2000" spc="5" dirty="0" smtClean="0">
                <a:latin typeface="Times New Roman"/>
                <a:cs typeface="Times New Roman"/>
              </a:rPr>
              <a:t>h</a:t>
            </a:r>
            <a:r>
              <a:rPr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In</a:t>
            </a:r>
            <a:r>
              <a:rPr sz="200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er</a:t>
            </a:r>
            <a:r>
              <a:rPr sz="2000" dirty="0" smtClean="0">
                <a:latin typeface="Times New Roman"/>
                <a:cs typeface="Times New Roman"/>
              </a:rPr>
              <a:t>n</a:t>
            </a:r>
            <a:r>
              <a:rPr sz="2000" spc="-5" dirty="0" smtClean="0">
                <a:latin typeface="Times New Roman"/>
                <a:cs typeface="Times New Roman"/>
              </a:rPr>
              <a:t>et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c</a:t>
            </a:r>
            <a:r>
              <a:rPr sz="2000" dirty="0" smtClean="0">
                <a:latin typeface="Times New Roman"/>
                <a:cs typeface="Times New Roman"/>
              </a:rPr>
              <a:t>o</a:t>
            </a:r>
            <a:r>
              <a:rPr sz="2000" spc="-5" dirty="0" smtClean="0">
                <a:latin typeface="Times New Roman"/>
                <a:cs typeface="Times New Roman"/>
              </a:rPr>
              <a:t>mmunica</a:t>
            </a:r>
            <a:r>
              <a:rPr sz="2000" spc="1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th</a:t>
            </a:r>
            <a:r>
              <a:rPr sz="2000" spc="-100" dirty="0" smtClean="0">
                <a:latin typeface="Times New Roman"/>
                <a:cs typeface="Times New Roman"/>
              </a:rPr>
              <a:t>r</a:t>
            </a:r>
            <a:r>
              <a:rPr sz="2000" spc="-5" dirty="0" smtClean="0">
                <a:latin typeface="Times New Roman"/>
                <a:cs typeface="Times New Roman"/>
              </a:rPr>
              <a:t>ou</a:t>
            </a:r>
            <a:r>
              <a:rPr sz="2000" spc="5" dirty="0" smtClean="0">
                <a:latin typeface="Times New Roman"/>
                <a:cs typeface="Times New Roman"/>
              </a:rPr>
              <a:t>g</a:t>
            </a:r>
            <a:r>
              <a:rPr sz="2000" spc="-5" dirty="0" smtClean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rve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 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socket </a:t>
            </a:r>
            <a:r>
              <a:rPr sz="2000" spc="-5" dirty="0">
                <a:latin typeface="Times New Roman"/>
                <a:cs typeface="Times New Roman"/>
              </a:rPr>
              <a:t>and a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client socket </a:t>
            </a:r>
            <a:r>
              <a:rPr sz="2000" spc="-5" dirty="0">
                <a:latin typeface="Times New Roman"/>
                <a:cs typeface="Times New Roman"/>
              </a:rPr>
              <a:t>using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I/O</a:t>
            </a:r>
            <a:r>
              <a:rPr sz="20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streams</a:t>
            </a:r>
            <a:r>
              <a:rPr sz="2000" spc="-1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454150" algn="l"/>
                <a:tab pos="1987550" algn="l"/>
                <a:tab pos="2520950" algn="l"/>
                <a:tab pos="3902075" algn="l"/>
                <a:tab pos="4312285" algn="l"/>
                <a:tab pos="5324475" algn="l"/>
                <a:tab pos="6988809" algn="l"/>
                <a:tab pos="8192770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So</a:t>
            </a:r>
            <a:r>
              <a:rPr sz="2000" dirty="0" smtClean="0">
                <a:latin typeface="Times New Roman"/>
                <a:cs typeface="Times New Roman"/>
              </a:rPr>
              <a:t>c</a:t>
            </a:r>
            <a:r>
              <a:rPr sz="2000" spc="-5" dirty="0" smtClean="0">
                <a:latin typeface="Times New Roman"/>
                <a:cs typeface="Times New Roman"/>
              </a:rPr>
              <a:t>kets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are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endp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nts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o</a:t>
            </a:r>
            <a:r>
              <a:rPr sz="2000" spc="-5" dirty="0" smtClean="0">
                <a:latin typeface="Times New Roman"/>
                <a:cs typeface="Times New Roman"/>
              </a:rPr>
              <a:t>f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lo</a:t>
            </a:r>
            <a:r>
              <a:rPr sz="2000" spc="5" dirty="0" smtClean="0">
                <a:latin typeface="Times New Roman"/>
                <a:cs typeface="Times New Roman"/>
              </a:rPr>
              <a:t>gi</a:t>
            </a:r>
            <a:r>
              <a:rPr sz="2000" spc="-5" dirty="0" smtClean="0">
                <a:latin typeface="Times New Roman"/>
                <a:cs typeface="Times New Roman"/>
              </a:rPr>
              <a:t>cal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c</a:t>
            </a:r>
            <a:r>
              <a:rPr sz="2000" spc="-5" dirty="0" smtClean="0">
                <a:latin typeface="Times New Roman"/>
                <a:cs typeface="Times New Roman"/>
              </a:rPr>
              <a:t>on</a:t>
            </a:r>
            <a:r>
              <a:rPr sz="2000" spc="5" dirty="0" smtClean="0">
                <a:latin typeface="Times New Roman"/>
                <a:cs typeface="Times New Roman"/>
              </a:rPr>
              <a:t>n</a:t>
            </a:r>
            <a:r>
              <a:rPr sz="2000" spc="-5" dirty="0" smtClean="0">
                <a:latin typeface="Times New Roman"/>
                <a:cs typeface="Times New Roman"/>
              </a:rPr>
              <a:t>ec</a:t>
            </a:r>
            <a:r>
              <a:rPr sz="2000" spc="1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ions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b</a:t>
            </a:r>
            <a:r>
              <a:rPr sz="2000" spc="-5" dirty="0" smtClean="0">
                <a:latin typeface="Times New Roman"/>
                <a:cs typeface="Times New Roman"/>
              </a:rPr>
              <a:t>et</a:t>
            </a:r>
            <a:r>
              <a:rPr sz="2000" dirty="0" smtClean="0">
                <a:latin typeface="Times New Roman"/>
                <a:cs typeface="Times New Roman"/>
              </a:rPr>
              <a:t>we</a:t>
            </a:r>
            <a:r>
              <a:rPr sz="2000" spc="-5" dirty="0" smtClean="0">
                <a:latin typeface="Times New Roman"/>
                <a:cs typeface="Times New Roman"/>
              </a:rPr>
              <a:t>en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two hosts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be used to send and receive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data.</a:t>
            </a:r>
            <a:endParaRPr sz="2000" dirty="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Network </a:t>
            </a:r>
            <a:r>
              <a:rPr sz="2000" dirty="0">
                <a:latin typeface="Times New Roman"/>
                <a:cs typeface="Times New Roman"/>
              </a:rPr>
              <a:t>programming </a:t>
            </a:r>
            <a:r>
              <a:rPr sz="2000" spc="-5" dirty="0">
                <a:latin typeface="Times New Roman"/>
                <a:cs typeface="Times New Roman"/>
              </a:rPr>
              <a:t>usually involves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or more  clients.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client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 requests </a:t>
            </a:r>
            <a:r>
              <a:rPr sz="2000" spc="-5" dirty="0">
                <a:latin typeface="Times New Roman"/>
                <a:cs typeface="Times New Roman"/>
              </a:rPr>
              <a:t>to the </a:t>
            </a:r>
            <a:r>
              <a:rPr sz="2000" spc="-20" dirty="0">
                <a:latin typeface="Times New Roman"/>
                <a:cs typeface="Times New Roman"/>
              </a:rPr>
              <a:t>server, </a:t>
            </a:r>
            <a:r>
              <a:rPr sz="2000" spc="-5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sz="20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responds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client </a:t>
            </a:r>
            <a:r>
              <a:rPr sz="2000" spc="-5" dirty="0">
                <a:latin typeface="Times New Roman"/>
                <a:cs typeface="Times New Roman"/>
              </a:rPr>
              <a:t>begins by </a:t>
            </a:r>
            <a:r>
              <a:rPr sz="2000" dirty="0">
                <a:latin typeface="Times New Roman"/>
                <a:cs typeface="Times New Roman"/>
              </a:rPr>
              <a:t>attempting to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establish a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connection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25" dirty="0">
                <a:latin typeface="Times New Roman"/>
                <a:cs typeface="Times New Roman"/>
              </a:rPr>
              <a:t>server.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server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accept or deny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connection.</a:t>
            </a:r>
            <a:endParaRPr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212215" algn="l"/>
                <a:tab pos="1537970" algn="l"/>
                <a:tab pos="3120390" algn="l"/>
                <a:tab pos="3521075" algn="l"/>
                <a:tab pos="5200650" algn="l"/>
                <a:tab pos="5777230" algn="l"/>
                <a:tab pos="6670675" algn="l"/>
                <a:tab pos="7315200" algn="l"/>
                <a:tab pos="7891145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Once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	</a:t>
            </a:r>
            <a:r>
              <a:rPr sz="2000" dirty="0" smtClean="0">
                <a:latin typeface="Times New Roman"/>
                <a:cs typeface="Times New Roman"/>
              </a:rPr>
              <a:t>c</a:t>
            </a:r>
            <a:r>
              <a:rPr sz="2000" spc="5" dirty="0" smtClean="0">
                <a:latin typeface="Times New Roman"/>
                <a:cs typeface="Times New Roman"/>
              </a:rPr>
              <a:t>o</a:t>
            </a:r>
            <a:r>
              <a:rPr sz="2000" spc="-5" dirty="0" smtClean="0">
                <a:latin typeface="Times New Roman"/>
                <a:cs typeface="Times New Roman"/>
              </a:rPr>
              <a:t>nn</a:t>
            </a:r>
            <a:r>
              <a:rPr sz="2000" dirty="0" smtClean="0">
                <a:latin typeface="Times New Roman"/>
                <a:cs typeface="Times New Roman"/>
              </a:rPr>
              <a:t>e</a:t>
            </a:r>
            <a:r>
              <a:rPr sz="2000" spc="-5" dirty="0" smtClean="0">
                <a:latin typeface="Times New Roman"/>
                <a:cs typeface="Times New Roman"/>
              </a:rPr>
              <a:t>ct</a:t>
            </a:r>
            <a:r>
              <a:rPr sz="2000" spc="5" dirty="0" smtClean="0">
                <a:latin typeface="Times New Roman"/>
                <a:cs typeface="Times New Roman"/>
              </a:rPr>
              <a:t>i</a:t>
            </a:r>
            <a:r>
              <a:rPr sz="2000" spc="-5" dirty="0" smtClean="0">
                <a:latin typeface="Times New Roman"/>
                <a:cs typeface="Times New Roman"/>
              </a:rPr>
              <a:t>on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i</a:t>
            </a:r>
            <a:r>
              <a:rPr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es</a:t>
            </a:r>
            <a:r>
              <a:rPr sz="2000" dirty="0" smtClean="0">
                <a:latin typeface="Times New Roman"/>
                <a:cs typeface="Times New Roman"/>
              </a:rPr>
              <a:t>t</a:t>
            </a:r>
            <a:r>
              <a:rPr sz="2000" spc="-5" dirty="0" smtClean="0">
                <a:latin typeface="Times New Roman"/>
                <a:cs typeface="Times New Roman"/>
              </a:rPr>
              <a:t>a</a:t>
            </a:r>
            <a:r>
              <a:rPr sz="2000" dirty="0" smtClean="0">
                <a:latin typeface="Times New Roman"/>
                <a:cs typeface="Times New Roman"/>
              </a:rPr>
              <a:t>b</a:t>
            </a:r>
            <a:r>
              <a:rPr sz="2000" spc="-5" dirty="0" smtClean="0">
                <a:latin typeface="Times New Roman"/>
                <a:cs typeface="Times New Roman"/>
              </a:rPr>
              <a:t>lis</a:t>
            </a:r>
            <a:r>
              <a:rPr sz="2000" spc="10" dirty="0" smtClean="0">
                <a:latin typeface="Times New Roman"/>
                <a:cs typeface="Times New Roman"/>
              </a:rPr>
              <a:t>h</a:t>
            </a:r>
            <a:r>
              <a:rPr sz="2000" dirty="0" smtClean="0">
                <a:latin typeface="Times New Roman"/>
                <a:cs typeface="Times New Roman"/>
              </a:rPr>
              <a:t>e</a:t>
            </a:r>
            <a:r>
              <a:rPr sz="2000" spc="-5" dirty="0" smtClean="0">
                <a:latin typeface="Times New Roman"/>
                <a:cs typeface="Times New Roman"/>
              </a:rPr>
              <a:t>d,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</a:t>
            </a:r>
            <a:r>
              <a:rPr sz="2000" spc="5" dirty="0" smtClean="0">
                <a:latin typeface="Times New Roman"/>
                <a:cs typeface="Times New Roman"/>
              </a:rPr>
              <a:t>h</a:t>
            </a:r>
            <a:r>
              <a:rPr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</a:t>
            </a:r>
            <a:r>
              <a:rPr sz="20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</a:t>
            </a:r>
            <a:r>
              <a:rPr sz="2000" spc="-5" dirty="0" smtClean="0">
                <a:latin typeface="Times New Roman"/>
                <a:cs typeface="Times New Roman"/>
              </a:rPr>
              <a:t>nd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</a:t>
            </a:r>
            <a:r>
              <a:rPr sz="2000" spc="5" dirty="0" smtClean="0">
                <a:latin typeface="Times New Roman"/>
                <a:cs typeface="Times New Roman"/>
              </a:rPr>
              <a:t>h</a:t>
            </a:r>
            <a:r>
              <a:rPr sz="2000" spc="-5" dirty="0" smtClean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</a:t>
            </a:r>
            <a:r>
              <a:rPr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  </a:t>
            </a:r>
            <a:r>
              <a:rPr sz="2000" spc="-5" dirty="0">
                <a:latin typeface="Times New Roman"/>
                <a:cs typeface="Times New Roman"/>
              </a:rPr>
              <a:t>communicate through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sockets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must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running </a:t>
            </a:r>
            <a:r>
              <a:rPr sz="2000" spc="-5" dirty="0">
                <a:latin typeface="Times New Roman"/>
                <a:cs typeface="Times New Roman"/>
              </a:rPr>
              <a:t>when a </a:t>
            </a:r>
            <a:r>
              <a:rPr sz="2000" dirty="0">
                <a:latin typeface="Times New Roman"/>
                <a:cs typeface="Times New Roman"/>
              </a:rPr>
              <a:t>client </a:t>
            </a:r>
            <a:r>
              <a:rPr sz="2000" spc="-5" dirty="0">
                <a:latin typeface="Times New Roman"/>
                <a:cs typeface="Times New Roman"/>
              </a:rPr>
              <a:t>attempts to connect </a:t>
            </a:r>
            <a:r>
              <a:rPr sz="2000" spc="5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server</a:t>
            </a:r>
            <a:r>
              <a:rPr sz="2000" spc="-25" dirty="0" smtClean="0">
                <a:latin typeface="Times New Roman"/>
                <a:cs typeface="Times New Roman"/>
              </a:rPr>
              <a:t>.</a:t>
            </a:r>
            <a:endParaRPr lang="en-US" sz="2000" spc="-25" dirty="0" smtClean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The server </a:t>
            </a:r>
            <a:r>
              <a:rPr lang="en-US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waits</a:t>
            </a:r>
            <a:r>
              <a:rPr lang="en-US" sz="2000" spc="-5" dirty="0" smtClean="0">
                <a:latin typeface="Times New Roman"/>
                <a:cs typeface="Times New Roman"/>
              </a:rPr>
              <a:t> for a connection request from a</a:t>
            </a:r>
            <a:r>
              <a:rPr lang="en-US" sz="2000" spc="2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client.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spcBef>
                <a:spcPts val="580"/>
              </a:spcBef>
              <a:tabLst>
                <a:tab pos="354965" algn="l"/>
                <a:tab pos="355600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28681" y="6427114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504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26573"/>
            <a:ext cx="7772400" cy="79683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bjectives</a:t>
            </a:r>
            <a:endParaRPr lang="en-US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49" y="1604554"/>
            <a:ext cx="9723120" cy="3581400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understand network programming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understand URL processing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communicate two programs using Socket programming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Java Socket Programming - An Exclusive Guide | Java tutorial, Java,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96" y="3725224"/>
            <a:ext cx="5682343" cy="29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7986" y="286258"/>
            <a:ext cx="633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TCP/IP Socket programming</a:t>
            </a:r>
            <a:endParaRPr sz="40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657" y="1776549"/>
            <a:ext cx="9901645" cy="479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2069" y="1089405"/>
            <a:ext cx="11377748" cy="38985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2820"/>
              </a:lnSpc>
              <a:spcBef>
                <a:spcPts val="240"/>
              </a:spcBef>
              <a:buFont typeface="Wingdings" pitchFamily="2" charset="2"/>
              <a:buChar char="Ø"/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statements </a:t>
            </a:r>
            <a:r>
              <a:rPr sz="2400" dirty="0">
                <a:latin typeface="Times New Roman"/>
                <a:cs typeface="Times New Roman"/>
              </a:rPr>
              <a:t>needed to create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sockets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 a server </a:t>
            </a:r>
            <a:r>
              <a:rPr sz="2400" dirty="0">
                <a:latin typeface="Times New Roman"/>
                <a:cs typeface="Times New Roman"/>
              </a:rPr>
              <a:t>and a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client</a:t>
            </a:r>
            <a:r>
              <a:rPr sz="24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 smtClean="0">
                <a:latin typeface="Times New Roman"/>
                <a:cs typeface="Times New Roman"/>
              </a:rPr>
              <a:t>shown </a:t>
            </a:r>
            <a:r>
              <a:rPr sz="2400" spc="-30" dirty="0">
                <a:latin typeface="Times New Roman"/>
                <a:cs typeface="Times New Roman"/>
              </a:rPr>
              <a:t>below.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677401" y="6465214"/>
            <a:ext cx="479932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8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0058400" y="6324600"/>
            <a:ext cx="37909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6667" y="256658"/>
            <a:ext cx="305879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sz="3600" b="1" spc="-7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54" y="969011"/>
            <a:ext cx="11704319" cy="4564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430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800" spc="-105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establish a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sz="2800" spc="-20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need to create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socket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attach it to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</a:t>
            </a:r>
            <a:r>
              <a:rPr sz="2800" spc="-5" dirty="0">
                <a:latin typeface="Times New Roman"/>
                <a:cs typeface="Times New Roman"/>
              </a:rPr>
              <a:t>, which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server listens  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connections.</a:t>
            </a:r>
          </a:p>
          <a:p>
            <a:pPr marL="469900" indent="-457200" algn="just">
              <a:lnSpc>
                <a:spcPct val="150000"/>
              </a:lnSpc>
              <a:spcBef>
                <a:spcPts val="335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port identifies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TCP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service </a:t>
            </a:r>
            <a:r>
              <a:rPr sz="2800" dirty="0">
                <a:latin typeface="Times New Roman"/>
                <a:cs typeface="Times New Roman"/>
              </a:rPr>
              <a:t>on the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socket.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 algn="just">
              <a:lnSpc>
                <a:spcPct val="150000"/>
              </a:lnSpc>
              <a:spcBef>
                <a:spcPts val="340"/>
              </a:spcBef>
              <a:buFont typeface="Wingdings" pitchFamily="2" charset="2"/>
              <a:buChar char="Ø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following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latin typeface="Times New Roman"/>
                <a:cs typeface="Times New Roman"/>
              </a:rPr>
              <a:t>creates a server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socket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sz="2800" b="1" spc="-5" dirty="0" err="1" smtClean="0">
                <a:latin typeface="Times New Roman"/>
                <a:cs typeface="Times New Roman"/>
              </a:rPr>
              <a:t>serverSocket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</a:pPr>
            <a:r>
              <a:rPr lang="en-US" sz="2000" spc="-5" dirty="0" smtClean="0">
                <a:latin typeface="Courier New"/>
                <a:cs typeface="Courier New"/>
              </a:rPr>
              <a:t>   </a:t>
            </a:r>
            <a:r>
              <a:rPr sz="2400" spc="-5" dirty="0" err="1" smtClean="0">
                <a:latin typeface="Courier New"/>
                <a:cs typeface="Courier New"/>
              </a:rPr>
              <a:t>ServerSocket</a:t>
            </a:r>
            <a:r>
              <a:rPr sz="2400" spc="-5" dirty="0" smtClean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serverSocket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ServerSocket(port);</a:t>
            </a:r>
            <a:endParaRPr sz="2400" dirty="0">
              <a:latin typeface="Courier New"/>
              <a:cs typeface="Courier New"/>
            </a:endParaRPr>
          </a:p>
          <a:p>
            <a:pPr marL="469900" marR="5715" indent="-457200" algn="just">
              <a:lnSpc>
                <a:spcPct val="150000"/>
              </a:lnSpc>
              <a:buFont typeface="Wingdings" pitchFamily="2" charset="2"/>
              <a:buChar char="Ø"/>
              <a:tabLst>
                <a:tab pos="355600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Attempting </a:t>
            </a:r>
            <a:r>
              <a:rPr sz="2800" spc="-5" dirty="0">
                <a:latin typeface="Times New Roman"/>
                <a:cs typeface="Times New Roman"/>
              </a:rPr>
              <a:t>to create a server socket </a:t>
            </a:r>
            <a:r>
              <a:rPr sz="2800" spc="-1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 already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in 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use </a:t>
            </a:r>
            <a:r>
              <a:rPr sz="2800" spc="-5" dirty="0">
                <a:latin typeface="Times New Roman"/>
                <a:cs typeface="Times New Roman"/>
              </a:rPr>
              <a:t>would cause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java.net.BindException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5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8" y="6324600"/>
            <a:ext cx="3614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9" y="180458"/>
            <a:ext cx="297243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sz="3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07" y="985556"/>
            <a:ext cx="12087498" cy="57163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  <a:tabLst>
                <a:tab pos="354965" algn="l"/>
                <a:tab pos="355600" algn="l"/>
                <a:tab pos="1262380" algn="l"/>
                <a:tab pos="1577975" algn="l"/>
                <a:tab pos="2604770" algn="l"/>
                <a:tab pos="3670300" algn="l"/>
                <a:tab pos="4065270" algn="l"/>
                <a:tab pos="5335270" algn="l"/>
                <a:tab pos="5926455" algn="l"/>
                <a:tab pos="6953884" algn="l"/>
                <a:tab pos="7602855" algn="l"/>
                <a:tab pos="8235315" algn="l"/>
              </a:tabLst>
            </a:pPr>
            <a:r>
              <a:rPr sz="2800" spc="-5" dirty="0">
                <a:latin typeface="Times New Roman"/>
                <a:cs typeface="Times New Roman"/>
              </a:rPr>
              <a:t>After	a	s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cket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cre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ted,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ver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ca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  following statement to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listen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connections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50000"/>
              </a:lnSpc>
              <a:spcBef>
                <a:spcPts val="1555"/>
              </a:spcBef>
            </a:pPr>
            <a:r>
              <a:rPr sz="2400" spc="-5" dirty="0">
                <a:latin typeface="Courier New"/>
                <a:cs typeface="Courier New"/>
              </a:rPr>
              <a:t>Socket socket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8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serverSocket.accept();</a:t>
            </a:r>
            <a:endParaRPr sz="2400" dirty="0">
              <a:latin typeface="Courier New"/>
              <a:cs typeface="Courier New"/>
            </a:endParaRPr>
          </a:p>
          <a:p>
            <a:pPr marL="469900" marR="6985" indent="-457200">
              <a:lnSpc>
                <a:spcPct val="150000"/>
              </a:lnSpc>
              <a:spcBef>
                <a:spcPts val="844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waits </a:t>
            </a:r>
            <a:r>
              <a:rPr sz="2800" spc="-5" dirty="0">
                <a:latin typeface="Times New Roman"/>
                <a:cs typeface="Times New Roman"/>
              </a:rPr>
              <a:t>until a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client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connects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server  </a:t>
            </a:r>
            <a:r>
              <a:rPr sz="2800" dirty="0">
                <a:latin typeface="Times New Roman"/>
                <a:cs typeface="Times New Roman"/>
              </a:rPr>
              <a:t>socket.</a:t>
            </a:r>
          </a:p>
          <a:p>
            <a:pPr marL="469900" marR="5715" indent="-457200">
              <a:lnSpc>
                <a:spcPct val="150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4965" algn="l"/>
                <a:tab pos="355600" algn="l"/>
                <a:tab pos="1092835" algn="l"/>
                <a:tab pos="2066925" algn="l"/>
                <a:tab pos="3101975" algn="l"/>
                <a:tab pos="3721100" algn="l"/>
                <a:tab pos="5290820" algn="l"/>
                <a:tab pos="6836409" algn="l"/>
                <a:tab pos="7299959" algn="l"/>
                <a:tab pos="85115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	client	is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ues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wing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ent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request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  connection to a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server: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50000"/>
              </a:lnSpc>
              <a:spcBef>
                <a:spcPts val="1555"/>
              </a:spcBef>
            </a:pPr>
            <a:r>
              <a:rPr lang="en-US" sz="2400" spc="-5" dirty="0" smtClean="0">
                <a:latin typeface="Courier New"/>
                <a:cs typeface="Courier New"/>
              </a:rPr>
              <a:t>   </a:t>
            </a:r>
            <a:r>
              <a:rPr sz="2400" spc="-5" dirty="0" smtClean="0">
                <a:latin typeface="Courier New"/>
                <a:cs typeface="Courier New"/>
              </a:rPr>
              <a:t>Socket </a:t>
            </a:r>
            <a:r>
              <a:rPr sz="2400" spc="-5" dirty="0">
                <a:latin typeface="Courier New"/>
                <a:cs typeface="Courier New"/>
              </a:rPr>
              <a:t>socket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new </a:t>
            </a:r>
            <a:r>
              <a:rPr sz="2400" spc="-5" dirty="0">
                <a:latin typeface="Courier New"/>
                <a:cs typeface="Courier New"/>
              </a:rPr>
              <a:t>Socket(serverName,</a:t>
            </a:r>
            <a:r>
              <a:rPr sz="2400" spc="-16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port);</a:t>
            </a:r>
            <a:endParaRPr sz="2400" dirty="0">
              <a:latin typeface="Courier New"/>
              <a:cs typeface="Courier New"/>
            </a:endParaRPr>
          </a:p>
          <a:p>
            <a:pPr marL="469900" marR="6350" indent="-457200">
              <a:lnSpc>
                <a:spcPct val="150000"/>
              </a:lnSpc>
              <a:spcBef>
                <a:spcPts val="85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statement </a:t>
            </a:r>
            <a:r>
              <a:rPr sz="2800" spc="-5" dirty="0">
                <a:latin typeface="Times New Roman"/>
                <a:cs typeface="Times New Roman"/>
              </a:rPr>
              <a:t>opens a socket so that the client program 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with the</a:t>
            </a:r>
            <a:r>
              <a:rPr sz="28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server</a:t>
            </a:r>
            <a:r>
              <a:rPr sz="2800" spc="-2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6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7" y="6400800"/>
            <a:ext cx="36080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9339" y="332858"/>
            <a:ext cx="297243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sz="3600" b="1" spc="-9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754" y="1168653"/>
            <a:ext cx="11756571" cy="5037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serverName </a:t>
            </a:r>
            <a:r>
              <a:rPr sz="2400" dirty="0">
                <a:latin typeface="Times New Roman"/>
                <a:cs typeface="Times New Roman"/>
              </a:rPr>
              <a:t>is the </a:t>
            </a:r>
            <a:r>
              <a:rPr sz="2400" spc="-10" dirty="0">
                <a:latin typeface="Times New Roman"/>
                <a:cs typeface="Times New Roman"/>
              </a:rPr>
              <a:t>server’s </a:t>
            </a:r>
            <a:r>
              <a:rPr sz="2400" dirty="0">
                <a:latin typeface="Times New Roman"/>
                <a:cs typeface="Times New Roman"/>
              </a:rPr>
              <a:t>Internet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55600" marR="5080" indent="-342900">
              <a:lnSpc>
                <a:spcPct val="150000"/>
              </a:lnSpc>
              <a:spcBef>
                <a:spcPts val="550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statement creates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socket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the client </a:t>
            </a:r>
            <a:r>
              <a:rPr sz="2400" spc="-10" dirty="0">
                <a:latin typeface="Times New Roman"/>
                <a:cs typeface="Times New Roman"/>
              </a:rPr>
              <a:t>machine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connect to the host 130.254.204.33 at port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8000:</a:t>
            </a:r>
          </a:p>
          <a:p>
            <a:pPr>
              <a:spcBef>
                <a:spcPts val="45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   </a:t>
            </a:r>
            <a:r>
              <a:rPr sz="2400" spc="-5" dirty="0">
                <a:latin typeface="Courier New"/>
                <a:cs typeface="Courier New"/>
              </a:rPr>
              <a:t>Socket socket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new </a:t>
            </a:r>
            <a:r>
              <a:rPr sz="2400" spc="-5" dirty="0">
                <a:latin typeface="Courier New"/>
                <a:cs typeface="Courier New"/>
              </a:rPr>
              <a:t>Socket(</a:t>
            </a:r>
            <a:r>
              <a:rPr sz="2400" b="1" spc="-5" dirty="0">
                <a:latin typeface="Courier New"/>
                <a:cs typeface="Courier New"/>
              </a:rPr>
              <a:t>"130.254.204.33"</a:t>
            </a:r>
            <a:r>
              <a:rPr sz="2400" spc="-5" dirty="0">
                <a:latin typeface="Courier New"/>
                <a:cs typeface="Courier New"/>
              </a:rPr>
              <a:t>,</a:t>
            </a:r>
            <a:r>
              <a:rPr sz="2400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8000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  <a:p>
            <a:pPr marL="355600" marR="6985" indent="-342900">
              <a:lnSpc>
                <a:spcPct val="150000"/>
              </a:lnSpc>
              <a:spcBef>
                <a:spcPts val="147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Alternatively, </a:t>
            </a:r>
            <a:r>
              <a:rPr sz="2400" dirty="0">
                <a:latin typeface="Times New Roman"/>
                <a:cs typeface="Times New Roman"/>
              </a:rPr>
              <a:t>you can </a:t>
            </a:r>
            <a:r>
              <a:rPr sz="2400" spc="-5" dirty="0">
                <a:latin typeface="Times New Roman"/>
                <a:cs typeface="Times New Roman"/>
              </a:rPr>
              <a:t>use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domain name </a:t>
            </a:r>
            <a:r>
              <a:rPr sz="2400" dirty="0">
                <a:latin typeface="Times New Roman"/>
                <a:cs typeface="Times New Roman"/>
              </a:rPr>
              <a:t>to create a </a:t>
            </a:r>
            <a:r>
              <a:rPr sz="2400" spc="-5" dirty="0">
                <a:latin typeface="Times New Roman"/>
                <a:cs typeface="Times New Roman"/>
              </a:rPr>
              <a:t>socket, as  follows: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355600"/>
            <a:r>
              <a:rPr lang="en-US" sz="2400" spc="-5" dirty="0" smtClean="0">
                <a:latin typeface="Courier New"/>
                <a:cs typeface="Courier New"/>
              </a:rPr>
              <a:t> </a:t>
            </a:r>
            <a:r>
              <a:rPr sz="2400" spc="-5" dirty="0" smtClean="0">
                <a:latin typeface="Courier New"/>
                <a:cs typeface="Courier New"/>
              </a:rPr>
              <a:t>Socket </a:t>
            </a:r>
            <a:r>
              <a:rPr sz="2400" spc="-5" dirty="0">
                <a:latin typeface="Courier New"/>
                <a:cs typeface="Courier New"/>
              </a:rPr>
              <a:t>socket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new </a:t>
            </a:r>
            <a:r>
              <a:rPr sz="2400" spc="-5" dirty="0">
                <a:latin typeface="Courier New"/>
                <a:cs typeface="Courier New"/>
                <a:hlinkClick r:id="rId3"/>
              </a:rPr>
              <a:t>Socket</a:t>
            </a:r>
            <a:r>
              <a:rPr sz="2400" spc="-5" dirty="0" smtClean="0">
                <a:latin typeface="Courier New"/>
                <a:cs typeface="Courier New"/>
                <a:hlinkClick r:id="rId3"/>
              </a:rPr>
              <a:t>(</a:t>
            </a:r>
            <a:r>
              <a:rPr lang="en-US" sz="2400" spc="-5" dirty="0">
                <a:latin typeface="Courier New"/>
                <a:cs typeface="Courier New"/>
                <a:hlinkClick r:id="rId3"/>
              </a:rPr>
              <a:t>"</a:t>
            </a:r>
            <a:r>
              <a:rPr sz="2400" spc="-5" dirty="0" smtClean="0">
                <a:latin typeface="Courier New"/>
                <a:cs typeface="Courier New"/>
                <a:hlinkClick r:id="rId3"/>
              </a:rPr>
              <a:t>www</a:t>
            </a:r>
            <a:r>
              <a:rPr sz="2400" spc="-5" dirty="0" smtClean="0">
                <a:latin typeface="Courier New"/>
                <a:cs typeface="Courier New"/>
              </a:rPr>
              <a:t>.google.</a:t>
            </a:r>
            <a:r>
              <a:rPr sz="2400" spc="-5" dirty="0" smtClean="0">
                <a:latin typeface="Courier New"/>
                <a:cs typeface="Courier New"/>
                <a:hlinkClick r:id="rId3"/>
              </a:rPr>
              <a:t>com</a:t>
            </a:r>
            <a:r>
              <a:rPr sz="2400" spc="-5" dirty="0">
                <a:latin typeface="Courier New"/>
                <a:cs typeface="Courier New"/>
                <a:hlinkClick r:id="rId3"/>
              </a:rPr>
              <a:t>",</a:t>
            </a:r>
            <a:r>
              <a:rPr sz="2400" spc="15" dirty="0">
                <a:latin typeface="Courier New"/>
                <a:cs typeface="Courier New"/>
                <a:hlinkClick r:id="rId3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8000);</a:t>
            </a:r>
            <a:endParaRPr sz="2400" dirty="0">
              <a:latin typeface="Courier New"/>
              <a:cs typeface="Courier New"/>
            </a:endParaRPr>
          </a:p>
          <a:p>
            <a:pPr marL="355600" marR="6350" indent="-342900">
              <a:lnSpc>
                <a:spcPct val="150000"/>
              </a:lnSpc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socket 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host name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JVM asks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DNS </a:t>
            </a:r>
            <a:r>
              <a:rPr sz="2400" dirty="0">
                <a:latin typeface="Times New Roman"/>
                <a:cs typeface="Times New Roman"/>
              </a:rPr>
              <a:t>to translate 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host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into the IP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address.</a:t>
            </a:r>
          </a:p>
        </p:txBody>
      </p:sp>
    </p:spTree>
    <p:extLst>
      <p:ext uri="{BB962C8B-B14F-4D97-AF65-F5344CB8AC3E}">
        <p14:creationId xmlns:p14="http://schemas.microsoft.com/office/powerpoint/2010/main" val="224574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8" y="6477000"/>
            <a:ext cx="51257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7452" y="416679"/>
            <a:ext cx="72383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3600" b="1" spc="-1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3600" b="1" spc="-1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692" y="1501833"/>
            <a:ext cx="11678194" cy="33836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6350" indent="-342900" algn="just">
              <a:lnSpc>
                <a:spcPct val="20000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After </a:t>
            </a:r>
            <a:r>
              <a:rPr sz="2700" dirty="0">
                <a:latin typeface="Times New Roman"/>
                <a:cs typeface="Times New Roman"/>
              </a:rPr>
              <a:t>the server </a:t>
            </a:r>
            <a:r>
              <a:rPr sz="2700" spc="-5" dirty="0">
                <a:latin typeface="Times New Roman"/>
                <a:cs typeface="Times New Roman"/>
              </a:rPr>
              <a:t>accepts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connection,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between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client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conducted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as for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 I/O</a:t>
            </a:r>
            <a:r>
              <a:rPr sz="2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streams</a:t>
            </a:r>
            <a:r>
              <a:rPr sz="2700" spc="-5" dirty="0">
                <a:latin typeface="Times New Roman"/>
                <a:cs typeface="Times New Roman"/>
              </a:rPr>
              <a:t>.</a:t>
            </a:r>
            <a:endParaRPr sz="365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statements </a:t>
            </a:r>
            <a:r>
              <a:rPr sz="2700" dirty="0">
                <a:latin typeface="Times New Roman"/>
                <a:cs typeface="Times New Roman"/>
              </a:rPr>
              <a:t>needed to </a:t>
            </a:r>
            <a:r>
              <a:rPr sz="2700" spc="-5" dirty="0">
                <a:latin typeface="Times New Roman"/>
                <a:cs typeface="Times New Roman"/>
              </a:rPr>
              <a:t>create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solidFill>
                  <a:srgbClr val="FF0000"/>
                </a:solidFill>
                <a:latin typeface="Times New Roman"/>
                <a:cs typeface="Times New Roman"/>
              </a:rPr>
              <a:t>streams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 smtClean="0">
                <a:latin typeface="Times New Roman"/>
                <a:cs typeface="Times New Roman"/>
              </a:rPr>
              <a:t>to</a:t>
            </a:r>
            <a:r>
              <a:rPr lang="en-US" sz="2700" spc="5" dirty="0" smtClean="0">
                <a:latin typeface="Times New Roman"/>
                <a:cs typeface="Times New Roman"/>
              </a:rPr>
              <a:t> </a:t>
            </a:r>
            <a:r>
              <a:rPr sz="27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exchange </a:t>
            </a:r>
            <a:r>
              <a:rPr sz="270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700" dirty="0">
                <a:latin typeface="Times New Roman"/>
                <a:cs typeface="Times New Roman"/>
              </a:rPr>
              <a:t>between them are shown in the Figure</a:t>
            </a:r>
            <a:r>
              <a:rPr sz="2700" spc="-11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Times New Roman"/>
                <a:cs typeface="Times New Roman"/>
              </a:rPr>
              <a:t>below.</a:t>
            </a:r>
            <a:endParaRPr sz="2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558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83" y="186893"/>
            <a:ext cx="7236459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4000" spc="-1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4000" spc="-8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  <a:endParaRPr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3405" y="1088174"/>
            <a:ext cx="10019211" cy="549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10058400" y="6580148"/>
            <a:ext cx="33648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7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8" y="6465214"/>
            <a:ext cx="3614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383" y="244467"/>
            <a:ext cx="72383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3600" b="1" spc="-1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3600" b="1" spc="-1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006" y="1090929"/>
            <a:ext cx="11743508" cy="46250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get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stream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400" spc="25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stream,</a:t>
            </a:r>
            <a:r>
              <a:rPr sz="2400" spc="2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 err="1">
                <a:latin typeface="Times New Roman" pitchFamily="18" charset="0"/>
                <a:cs typeface="Times New Roman" pitchFamily="18" charset="0"/>
              </a:rPr>
              <a:t>getInputStream</a:t>
            </a:r>
            <a:r>
              <a:rPr sz="2400" b="1" spc="-5" dirty="0" smtClean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getOutputStream()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methods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socket</a:t>
            </a:r>
            <a:r>
              <a:rPr sz="2400" spc="5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>
              <a:lnSpc>
                <a:spcPct val="150000"/>
              </a:lnSpc>
              <a:buFont typeface="Wingdings" pitchFamily="2" charset="2"/>
              <a:buChar char="Ø"/>
              <a:tabLst>
                <a:tab pos="354965" algn="l"/>
                <a:tab pos="355600" algn="l"/>
                <a:tab pos="881380" algn="l"/>
                <a:tab pos="2033270" algn="l"/>
                <a:tab pos="2512060" algn="l"/>
                <a:tab pos="3736340" algn="l"/>
                <a:tab pos="5050155" algn="l"/>
                <a:tab pos="5851525" algn="l"/>
                <a:tab pos="6252210" algn="l"/>
                <a:tab pos="7922895" algn="l"/>
              </a:tabLst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ex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ple,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foll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state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cre</a:t>
            </a:r>
            <a:r>
              <a:rPr sz="2400" spc="-1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b="1" spc="-5" dirty="0" err="1" smtClean="0">
                <a:latin typeface="Times New Roman" pitchFamily="18" charset="0"/>
                <a:cs typeface="Times New Roman" pitchFamily="18" charset="0"/>
              </a:rPr>
              <a:t>InputSt</a:t>
            </a:r>
            <a:r>
              <a:rPr sz="2400" b="1" spc="-45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400" b="1" spc="-5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b="1" spc="5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b="1" spc="-5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stre</a:t>
            </a:r>
            <a:r>
              <a:rPr sz="2400" spc="1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m 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and an </a:t>
            </a: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OutputStream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stream called </a:t>
            </a: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output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from a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socket: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>
              <a:lnSpc>
                <a:spcPts val="2630"/>
              </a:lnSpc>
              <a:spcBef>
                <a:spcPts val="2014"/>
              </a:spcBef>
              <a:tabLst>
                <a:tab pos="2677160" algn="l"/>
                <a:tab pos="3990340" algn="l"/>
                <a:tab pos="4629150" algn="l"/>
              </a:tabLst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  	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InputStream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 err="1">
                <a:latin typeface="Times New Roman" pitchFamily="18" charset="0"/>
                <a:cs typeface="Times New Roman" pitchFamily="18" charset="0"/>
              </a:rPr>
              <a:t>socket.getInputStream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();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5080">
              <a:lnSpc>
                <a:spcPts val="2630"/>
              </a:lnSpc>
              <a:spcBef>
                <a:spcPts val="2014"/>
              </a:spcBef>
              <a:tabLst>
                <a:tab pos="2677160" algn="l"/>
                <a:tab pos="3990340" algn="l"/>
                <a:tab pos="462915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output =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socket.getOutputStream();</a:t>
            </a:r>
          </a:p>
          <a:p>
            <a:pPr>
              <a:spcBef>
                <a:spcPts val="45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240665">
              <a:lnSpc>
                <a:spcPct val="120000"/>
              </a:lnSpc>
            </a:pP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DataInputStream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new DataInputStream(input); </a:t>
            </a:r>
            <a:endParaRPr lang="en-US" sz="2400" spc="-5" dirty="0" smtClean="0">
              <a:latin typeface="Times New Roman" pitchFamily="18" charset="0"/>
              <a:cs typeface="Times New Roman" pitchFamily="18" charset="0"/>
            </a:endParaRPr>
          </a:p>
          <a:p>
            <a:pPr marL="355600" marR="240665">
              <a:lnSpc>
                <a:spcPct val="120000"/>
              </a:lnSpc>
            </a:pP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5" dirty="0" smtClean="0">
                <a:latin typeface="Times New Roman" pitchFamily="18" charset="0"/>
                <a:cs typeface="Times New Roman" pitchFamily="18" charset="0"/>
              </a:rPr>
              <a:t>		        </a:t>
            </a:r>
            <a:r>
              <a:rPr sz="2400" spc="-5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sz="24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out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DataOutputStream(output));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8" y="6465214"/>
            <a:ext cx="5138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1983" y="101863"/>
            <a:ext cx="7238365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z="3600" b="1" spc="-1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Transmission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3600" b="1" spc="-10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Sockets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1" y="668044"/>
            <a:ext cx="11861074" cy="634853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b="1" spc="-5" dirty="0">
                <a:latin typeface="Times New Roman"/>
                <a:cs typeface="Times New Roman"/>
              </a:rPr>
              <a:t>InputStream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b="1" spc="-5" dirty="0">
                <a:latin typeface="Times New Roman"/>
                <a:cs typeface="Times New Roman"/>
              </a:rPr>
              <a:t>OutputStream </a:t>
            </a:r>
            <a:r>
              <a:rPr sz="2100" spc="-5" dirty="0">
                <a:latin typeface="Times New Roman"/>
                <a:cs typeface="Times New Roman"/>
              </a:rPr>
              <a:t>streams </a:t>
            </a:r>
            <a:r>
              <a:rPr sz="2100" dirty="0">
                <a:latin typeface="Times New Roman"/>
                <a:cs typeface="Times New Roman"/>
              </a:rPr>
              <a:t>are </a:t>
            </a:r>
            <a:r>
              <a:rPr sz="2100" spc="-5" dirty="0">
                <a:latin typeface="Times New Roman"/>
                <a:cs typeface="Times New Roman"/>
              </a:rPr>
              <a:t>used to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write 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bytes</a:t>
            </a:r>
            <a:r>
              <a:rPr sz="2100" dirty="0">
                <a:latin typeface="Times New Roman"/>
                <a:cs typeface="Times New Roman"/>
              </a:rPr>
              <a:t>.</a:t>
            </a:r>
          </a:p>
          <a:p>
            <a:pPr marL="355600" marR="8890" indent="-342900" algn="just">
              <a:lnSpc>
                <a:spcPct val="15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80" dirty="0">
                <a:latin typeface="Times New Roman"/>
                <a:cs typeface="Times New Roman"/>
              </a:rPr>
              <a:t>You </a:t>
            </a:r>
            <a:r>
              <a:rPr sz="2100" spc="-10" dirty="0">
                <a:latin typeface="Times New Roman"/>
                <a:cs typeface="Times New Roman"/>
              </a:rPr>
              <a:t>can </a:t>
            </a:r>
            <a:r>
              <a:rPr sz="2100" spc="-5" dirty="0">
                <a:latin typeface="Times New Roman"/>
                <a:cs typeface="Times New Roman"/>
              </a:rPr>
              <a:t>use </a:t>
            </a:r>
            <a:r>
              <a:rPr sz="2100" b="1" spc="-5" dirty="0">
                <a:latin typeface="Times New Roman"/>
                <a:cs typeface="Times New Roman"/>
              </a:rPr>
              <a:t>DataInputStream</a:t>
            </a:r>
            <a:r>
              <a:rPr sz="2100" spc="-5" dirty="0">
                <a:latin typeface="Times New Roman"/>
                <a:cs typeface="Times New Roman"/>
              </a:rPr>
              <a:t>, </a:t>
            </a:r>
            <a:r>
              <a:rPr sz="2100" b="1" spc="-5" dirty="0" err="1" smtClean="0">
                <a:latin typeface="Times New Roman"/>
                <a:cs typeface="Times New Roman"/>
              </a:rPr>
              <a:t>DataOutputStream</a:t>
            </a:r>
            <a:r>
              <a:rPr lang="en-US" sz="2100" spc="-5" dirty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and </a:t>
            </a:r>
            <a:r>
              <a:rPr sz="2100" b="1" spc="-5" dirty="0" err="1" smtClean="0">
                <a:latin typeface="Times New Roman"/>
                <a:cs typeface="Times New Roman"/>
              </a:rPr>
              <a:t>BufferedReader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Times New Roman"/>
                <a:cs typeface="Times New Roman"/>
              </a:rPr>
              <a:t>to </a:t>
            </a:r>
            <a:r>
              <a:rPr sz="2100" spc="-5" dirty="0">
                <a:latin typeface="Times New Roman"/>
                <a:cs typeface="Times New Roman"/>
              </a:rPr>
              <a:t>wrap </a:t>
            </a:r>
            <a:r>
              <a:rPr sz="2100" spc="5" dirty="0">
                <a:latin typeface="Times New Roman"/>
                <a:cs typeface="Times New Roman"/>
              </a:rPr>
              <a:t>on </a:t>
            </a:r>
            <a:r>
              <a:rPr sz="2100" spc="-5" dirty="0">
                <a:latin typeface="Times New Roman"/>
                <a:cs typeface="Times New Roman"/>
              </a:rPr>
              <a:t>the </a:t>
            </a:r>
            <a:r>
              <a:rPr sz="2100" b="1" spc="-5" dirty="0">
                <a:latin typeface="Times New Roman"/>
                <a:cs typeface="Times New Roman"/>
              </a:rPr>
              <a:t>InputStream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b="1" spc="-5" dirty="0">
                <a:latin typeface="Times New Roman"/>
                <a:cs typeface="Times New Roman"/>
              </a:rPr>
              <a:t>OutputStream </a:t>
            </a:r>
            <a:r>
              <a:rPr sz="2100" dirty="0">
                <a:latin typeface="Times New Roman"/>
                <a:cs typeface="Times New Roman"/>
              </a:rPr>
              <a:t>to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 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write data</a:t>
            </a:r>
            <a:r>
              <a:rPr sz="2100" spc="-5" dirty="0">
                <a:latin typeface="Times New Roman"/>
                <a:cs typeface="Times New Roman"/>
              </a:rPr>
              <a:t>, such as </a:t>
            </a:r>
            <a:r>
              <a:rPr sz="2100" b="1" spc="-5" dirty="0">
                <a:latin typeface="Times New Roman"/>
                <a:cs typeface="Times New Roman"/>
              </a:rPr>
              <a:t>int</a:t>
            </a:r>
            <a:r>
              <a:rPr sz="2100" spc="-5" dirty="0">
                <a:latin typeface="Times New Roman"/>
                <a:cs typeface="Times New Roman"/>
              </a:rPr>
              <a:t>, </a:t>
            </a:r>
            <a:r>
              <a:rPr sz="2100" b="1" spc="-5" dirty="0">
                <a:latin typeface="Times New Roman"/>
                <a:cs typeface="Times New Roman"/>
              </a:rPr>
              <a:t>double</a:t>
            </a:r>
            <a:r>
              <a:rPr sz="2100" spc="-5" dirty="0">
                <a:latin typeface="Times New Roman"/>
                <a:cs typeface="Times New Roman"/>
              </a:rPr>
              <a:t>,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String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ct val="150000"/>
              </a:lnSpc>
              <a:spcBef>
                <a:spcPts val="515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 smtClean="0">
                <a:latin typeface="Times New Roman"/>
                <a:cs typeface="Times New Roman"/>
              </a:rPr>
              <a:t>The</a:t>
            </a:r>
            <a:r>
              <a:rPr lang="en-US" sz="2100" spc="-5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Times New Roman"/>
                <a:cs typeface="Times New Roman"/>
              </a:rPr>
              <a:t>following </a:t>
            </a:r>
            <a:r>
              <a:rPr sz="2100" spc="-5" dirty="0">
                <a:latin typeface="Times New Roman"/>
                <a:cs typeface="Times New Roman"/>
              </a:rPr>
              <a:t>statements, for instance, create the </a:t>
            </a:r>
            <a:r>
              <a:rPr sz="2100" b="1" spc="-5" dirty="0" err="1" smtClean="0">
                <a:latin typeface="Times New Roman"/>
                <a:cs typeface="Times New Roman"/>
              </a:rPr>
              <a:t>DataInputStream</a:t>
            </a:r>
            <a:r>
              <a:rPr lang="en-US" sz="2100" b="1" spc="-5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Times New Roman"/>
                <a:cs typeface="Times New Roman"/>
              </a:rPr>
              <a:t>stream </a:t>
            </a:r>
            <a:r>
              <a:rPr sz="2100" b="1" dirty="0">
                <a:latin typeface="Times New Roman"/>
                <a:cs typeface="Times New Roman"/>
              </a:rPr>
              <a:t>input </a:t>
            </a:r>
            <a:r>
              <a:rPr sz="2100" spc="-5" dirty="0">
                <a:latin typeface="Times New Roman"/>
                <a:cs typeface="Times New Roman"/>
              </a:rPr>
              <a:t>and the </a:t>
            </a:r>
            <a:r>
              <a:rPr sz="2100" b="1" spc="-5" dirty="0">
                <a:latin typeface="Times New Roman"/>
                <a:cs typeface="Times New Roman"/>
              </a:rPr>
              <a:t>DataOutputStream </a:t>
            </a:r>
            <a:r>
              <a:rPr sz="2100" spc="-5" dirty="0">
                <a:latin typeface="Times New Roman"/>
                <a:cs typeface="Times New Roman"/>
              </a:rPr>
              <a:t>stream </a:t>
            </a:r>
            <a:r>
              <a:rPr sz="2100" b="1" spc="-5" dirty="0">
                <a:latin typeface="Times New Roman"/>
                <a:cs typeface="Times New Roman"/>
              </a:rPr>
              <a:t>output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read </a:t>
            </a:r>
            <a:r>
              <a:rPr sz="2100" spc="-5" dirty="0">
                <a:latin typeface="Times New Roman"/>
                <a:cs typeface="Times New Roman"/>
              </a:rPr>
              <a:t>and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 write primitive data</a:t>
            </a:r>
            <a:r>
              <a:rPr sz="21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values</a:t>
            </a:r>
            <a:r>
              <a:rPr sz="2100" spc="-5" dirty="0">
                <a:latin typeface="Times New Roman"/>
                <a:cs typeface="Times New Roman"/>
              </a:rPr>
              <a:t>:</a:t>
            </a:r>
            <a:endParaRPr sz="2100" dirty="0">
              <a:latin typeface="Times New Roman"/>
              <a:cs typeface="Times New Roman"/>
            </a:endParaRPr>
          </a:p>
          <a:p>
            <a:pPr marL="355600" marR="5080">
              <a:lnSpc>
                <a:spcPct val="150000"/>
              </a:lnSpc>
              <a:tabLst>
                <a:tab pos="2298700" algn="l"/>
                <a:tab pos="3036570" algn="l"/>
                <a:tab pos="3391535" algn="l"/>
                <a:tab pos="4042410" algn="l"/>
                <a:tab pos="5988685" algn="l"/>
              </a:tabLst>
            </a:pP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sz="2100" dirty="0" err="1" smtClean="0">
                <a:latin typeface="Times New Roman"/>
                <a:cs typeface="Times New Roman"/>
              </a:rPr>
              <a:t>Data</a:t>
            </a:r>
            <a:r>
              <a:rPr sz="2100" spc="-10" dirty="0" err="1" smtClean="0">
                <a:latin typeface="Times New Roman"/>
                <a:cs typeface="Times New Roman"/>
              </a:rPr>
              <a:t>I</a:t>
            </a:r>
            <a:r>
              <a:rPr sz="2100" dirty="0" err="1" smtClean="0">
                <a:latin typeface="Times New Roman"/>
                <a:cs typeface="Times New Roman"/>
              </a:rPr>
              <a:t>npu</a:t>
            </a:r>
            <a:r>
              <a:rPr sz="2100" spc="-15" dirty="0" err="1" smtClean="0">
                <a:latin typeface="Times New Roman"/>
                <a:cs typeface="Times New Roman"/>
              </a:rPr>
              <a:t>t</a:t>
            </a:r>
            <a:r>
              <a:rPr sz="2100" dirty="0" err="1" smtClean="0">
                <a:latin typeface="Times New Roman"/>
                <a:cs typeface="Times New Roman"/>
              </a:rPr>
              <a:t>S</a:t>
            </a:r>
            <a:r>
              <a:rPr sz="2100" spc="-20" dirty="0" err="1" smtClean="0">
                <a:latin typeface="Times New Roman"/>
                <a:cs typeface="Times New Roman"/>
              </a:rPr>
              <a:t>t</a:t>
            </a:r>
            <a:r>
              <a:rPr sz="2100" dirty="0" err="1" smtClean="0">
                <a:latin typeface="Times New Roman"/>
                <a:cs typeface="Times New Roman"/>
              </a:rPr>
              <a:t>re</a:t>
            </a:r>
            <a:r>
              <a:rPr sz="2100" spc="-10" dirty="0" err="1" smtClean="0">
                <a:latin typeface="Times New Roman"/>
                <a:cs typeface="Times New Roman"/>
              </a:rPr>
              <a:t>a</a:t>
            </a:r>
            <a:r>
              <a:rPr sz="2100" dirty="0" err="1" smtClean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	input	=	</a:t>
            </a:r>
            <a:r>
              <a:rPr sz="2100" b="1" dirty="0">
                <a:latin typeface="Times New Roman"/>
                <a:cs typeface="Times New Roman"/>
              </a:rPr>
              <a:t>new	</a:t>
            </a:r>
            <a:r>
              <a:rPr sz="2100" dirty="0">
                <a:latin typeface="Times New Roman"/>
                <a:cs typeface="Times New Roman"/>
              </a:rPr>
              <a:t>DataIn</a:t>
            </a:r>
            <a:r>
              <a:rPr sz="2100" spc="-10" dirty="0">
                <a:latin typeface="Times New Roman"/>
                <a:cs typeface="Times New Roman"/>
              </a:rPr>
              <a:t>p</a:t>
            </a:r>
            <a:r>
              <a:rPr sz="2100" dirty="0">
                <a:latin typeface="Times New Roman"/>
                <a:cs typeface="Times New Roman"/>
              </a:rPr>
              <a:t>utS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ream	(</a:t>
            </a:r>
            <a:r>
              <a:rPr sz="2100" spc="-1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-10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ket</a:t>
            </a:r>
            <a:r>
              <a:rPr sz="2100" spc="-10" dirty="0">
                <a:latin typeface="Times New Roman"/>
                <a:cs typeface="Times New Roman"/>
              </a:rPr>
              <a:t>.</a:t>
            </a:r>
            <a:r>
              <a:rPr sz="2100" dirty="0">
                <a:latin typeface="Times New Roman"/>
                <a:cs typeface="Times New Roman"/>
              </a:rPr>
              <a:t>ge</a:t>
            </a:r>
            <a:r>
              <a:rPr sz="2100" spc="-15" dirty="0">
                <a:latin typeface="Times New Roman"/>
                <a:cs typeface="Times New Roman"/>
              </a:rPr>
              <a:t>t</a:t>
            </a:r>
            <a:r>
              <a:rPr sz="2100" spc="-10" dirty="0">
                <a:latin typeface="Times New Roman"/>
                <a:cs typeface="Times New Roman"/>
              </a:rPr>
              <a:t>I</a:t>
            </a:r>
            <a:r>
              <a:rPr sz="2100" dirty="0">
                <a:latin typeface="Times New Roman"/>
                <a:cs typeface="Times New Roman"/>
              </a:rPr>
              <a:t>nput</a:t>
            </a:r>
            <a:r>
              <a:rPr sz="2100" spc="-10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-15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ea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()</a:t>
            </a:r>
            <a:r>
              <a:rPr sz="2100" spc="-10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; 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marL="355600" marR="5080">
              <a:lnSpc>
                <a:spcPct val="150000"/>
              </a:lnSpc>
              <a:tabLst>
                <a:tab pos="2298700" algn="l"/>
                <a:tab pos="3036570" algn="l"/>
                <a:tab pos="3391535" algn="l"/>
                <a:tab pos="4042410" algn="l"/>
                <a:tab pos="5988685" algn="l"/>
              </a:tabLst>
            </a:pPr>
            <a:r>
              <a:rPr sz="2100" dirty="0" smtClean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DataOutputStream output = </a:t>
            </a:r>
            <a:r>
              <a:rPr sz="2100" b="1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DataOutputStream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</a:t>
            </a:r>
            <a:r>
              <a:rPr sz="2100" spc="-5" dirty="0" err="1">
                <a:latin typeface="Times New Roman"/>
                <a:cs typeface="Times New Roman"/>
              </a:rPr>
              <a:t>socket.getOutputStream</a:t>
            </a:r>
            <a:r>
              <a:rPr sz="2100" spc="-5" dirty="0" smtClean="0">
                <a:latin typeface="Times New Roman"/>
                <a:cs typeface="Times New Roman"/>
              </a:rPr>
              <a:t>());</a:t>
            </a:r>
            <a:endParaRPr sz="21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 smtClean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server </a:t>
            </a:r>
            <a:r>
              <a:rPr sz="2100" spc="-10" dirty="0">
                <a:latin typeface="Times New Roman"/>
                <a:cs typeface="Times New Roman"/>
              </a:rPr>
              <a:t>can </a:t>
            </a:r>
            <a:r>
              <a:rPr sz="2100" spc="-5" dirty="0">
                <a:latin typeface="Times New Roman"/>
                <a:cs typeface="Times New Roman"/>
              </a:rPr>
              <a:t>use </a:t>
            </a:r>
            <a:r>
              <a:rPr sz="2100" b="1" spc="-5" dirty="0">
                <a:latin typeface="Times New Roman"/>
                <a:cs typeface="Times New Roman"/>
              </a:rPr>
              <a:t>input.readDouble()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receive</a:t>
            </a:r>
            <a:r>
              <a:rPr sz="2100" spc="-5" dirty="0">
                <a:latin typeface="Times New Roman"/>
                <a:cs typeface="Times New Roman"/>
              </a:rPr>
              <a:t> a </a:t>
            </a:r>
            <a:r>
              <a:rPr sz="2100" b="1" spc="-5" dirty="0">
                <a:latin typeface="Times New Roman"/>
                <a:cs typeface="Times New Roman"/>
              </a:rPr>
              <a:t>double </a:t>
            </a:r>
            <a:r>
              <a:rPr sz="2100" spc="-5" dirty="0">
                <a:latin typeface="Times New Roman"/>
                <a:cs typeface="Times New Roman"/>
              </a:rPr>
              <a:t>value </a:t>
            </a:r>
            <a:r>
              <a:rPr sz="2100" dirty="0" smtClean="0">
                <a:latin typeface="Times New Roman"/>
                <a:cs typeface="Times New Roman"/>
              </a:rPr>
              <a:t>from</a:t>
            </a:r>
            <a:r>
              <a:rPr lang="en-US" sz="2100" dirty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Times New Roman"/>
                <a:cs typeface="Times New Roman"/>
              </a:rPr>
              <a:t>the</a:t>
            </a:r>
            <a:r>
              <a:rPr lang="en-US" sz="2100" spc="-5" dirty="0" smtClean="0">
                <a:latin typeface="Times New Roman"/>
                <a:cs typeface="Times New Roman"/>
              </a:rPr>
              <a:t> </a:t>
            </a:r>
            <a:r>
              <a:rPr sz="2100" spc="-5" dirty="0" smtClean="0">
                <a:latin typeface="Times New Roman"/>
                <a:cs typeface="Times New Roman"/>
              </a:rPr>
              <a:t>client</a:t>
            </a:r>
            <a:r>
              <a:rPr sz="2100" spc="-5" dirty="0">
                <a:latin typeface="Times New Roman"/>
                <a:cs typeface="Times New Roman"/>
              </a:rPr>
              <a:t>, </a:t>
            </a:r>
            <a:r>
              <a:rPr sz="2100" spc="-10" dirty="0">
                <a:latin typeface="Times New Roman"/>
                <a:cs typeface="Times New Roman"/>
              </a:rPr>
              <a:t>and </a:t>
            </a:r>
            <a:r>
              <a:rPr sz="2100" b="1" spc="-5" dirty="0">
                <a:latin typeface="Times New Roman"/>
                <a:cs typeface="Times New Roman"/>
              </a:rPr>
              <a:t>output.writeDouble(d)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100" spc="-5" dirty="0">
                <a:latin typeface="Times New Roman"/>
                <a:cs typeface="Times New Roman"/>
              </a:rPr>
              <a:t> the </a:t>
            </a:r>
            <a:r>
              <a:rPr sz="2100" b="1" spc="-5" dirty="0">
                <a:latin typeface="Times New Roman"/>
                <a:cs typeface="Times New Roman"/>
              </a:rPr>
              <a:t>double </a:t>
            </a:r>
            <a:r>
              <a:rPr sz="2100" spc="-5" dirty="0">
                <a:latin typeface="Times New Roman"/>
                <a:cs typeface="Times New Roman"/>
              </a:rPr>
              <a:t>value </a:t>
            </a:r>
            <a:r>
              <a:rPr sz="2100" b="1" spc="-5" dirty="0">
                <a:latin typeface="Times New Roman"/>
                <a:cs typeface="Times New Roman"/>
              </a:rPr>
              <a:t>d </a:t>
            </a:r>
            <a:r>
              <a:rPr sz="2100" spc="-5" dirty="0">
                <a:latin typeface="Times New Roman"/>
                <a:cs typeface="Times New Roman"/>
              </a:rPr>
              <a:t>to the  client.</a:t>
            </a:r>
            <a:endParaRPr sz="210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Binary I/O is </a:t>
            </a:r>
            <a:r>
              <a:rPr sz="2100" spc="-10" dirty="0">
                <a:latin typeface="Times New Roman"/>
                <a:cs typeface="Times New Roman"/>
              </a:rPr>
              <a:t>more </a:t>
            </a:r>
            <a:r>
              <a:rPr sz="2100" spc="-5" dirty="0">
                <a:latin typeface="Times New Roman"/>
                <a:cs typeface="Times New Roman"/>
              </a:rPr>
              <a:t>efficient than text I/O because text I/O </a:t>
            </a:r>
            <a:r>
              <a:rPr sz="2100" dirty="0">
                <a:latin typeface="Times New Roman"/>
                <a:cs typeface="Times New Roman"/>
              </a:rPr>
              <a:t>requires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encoding </a:t>
            </a:r>
            <a:r>
              <a:rPr sz="2100" spc="-5" dirty="0">
                <a:latin typeface="Times New Roman"/>
                <a:cs typeface="Times New Roman"/>
              </a:rPr>
              <a:t>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FF0000"/>
                </a:solidFill>
                <a:latin typeface="Times New Roman"/>
                <a:cs typeface="Times New Roman"/>
              </a:rPr>
              <a:t>decoding.</a:t>
            </a:r>
            <a:endParaRPr sz="2100" dirty="0">
              <a:latin typeface="Times New Roman"/>
              <a:cs typeface="Times New Roman"/>
            </a:endParaRPr>
          </a:p>
          <a:p>
            <a:pPr marL="355600" marR="8255" indent="-342900" algn="just">
              <a:lnSpc>
                <a:spcPct val="150000"/>
              </a:lnSpc>
              <a:spcBef>
                <a:spcPts val="565"/>
              </a:spcBef>
              <a:buFont typeface="Arial"/>
              <a:buChar char="•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Therefore, it is better to </a:t>
            </a:r>
            <a:r>
              <a:rPr sz="2100" spc="-10" dirty="0">
                <a:latin typeface="Times New Roman"/>
                <a:cs typeface="Times New Roman"/>
              </a:rPr>
              <a:t>use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binary I/O </a:t>
            </a:r>
            <a:r>
              <a:rPr sz="2100" spc="-5" dirty="0">
                <a:latin typeface="Times New Roman"/>
                <a:cs typeface="Times New Roman"/>
              </a:rPr>
              <a:t>for transmitting data between a </a:t>
            </a:r>
            <a:r>
              <a:rPr sz="2100" spc="5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server </a:t>
            </a:r>
            <a:r>
              <a:rPr sz="2100" spc="-5" dirty="0">
                <a:latin typeface="Times New Roman"/>
                <a:cs typeface="Times New Roman"/>
              </a:rPr>
              <a:t>and a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client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improve</a:t>
            </a:r>
            <a:r>
              <a:rPr sz="21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r>
              <a:rPr sz="2100" spc="-5" dirty="0">
                <a:latin typeface="Times New Roman"/>
                <a:cs typeface="Times New Roman"/>
              </a:rPr>
              <a:t>.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89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149" y="139338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Example…one way communication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920932"/>
            <a:ext cx="10959738" cy="5902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import java.net.*;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import java.io.*;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SimpleServer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[]) throws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IOException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{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=new 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ServerSocket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(2223);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Socket s=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ss.accept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OutputStream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sout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s.getOutputStream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dos=new 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DataOutputStream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sout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dos.writeUTF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("Hi I am Server");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dos.close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sout.close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 pitchFamily="18" charset="0"/>
                <a:cs typeface="Times New Roman" pitchFamily="18" charset="0"/>
              </a:rPr>
              <a:t>s.close</a:t>
            </a: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2200" b="0" i="0" u="none" strike="noStrike" baseline="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25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715" y="126274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Example…one way communication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" y="838200"/>
            <a:ext cx="10267406" cy="5902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/>
              </a:rPr>
              <a:t>import java.net.*;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</a:rPr>
              <a:t>import java.io.*;</a:t>
            </a:r>
          </a:p>
          <a:p>
            <a:pPr marL="0" indent="0">
              <a:buNone/>
            </a:pPr>
            <a:r>
              <a:rPr lang="en-US" sz="2200" dirty="0">
                <a:latin typeface="Times New Roman"/>
              </a:rPr>
              <a:t>public class </a:t>
            </a:r>
            <a:r>
              <a:rPr lang="en-US" sz="2200" dirty="0" err="1" smtClean="0">
                <a:latin typeface="Times New Roman"/>
              </a:rPr>
              <a:t>SimpleClient</a:t>
            </a:r>
            <a:r>
              <a:rPr lang="en-US" sz="2200" dirty="0" smtClean="0">
                <a:latin typeface="Times New Roman"/>
              </a:rPr>
              <a:t>{</a:t>
            </a:r>
            <a:endParaRPr lang="en-US" sz="2200" dirty="0">
              <a:latin typeface="Times New Roman"/>
            </a:endParaRPr>
          </a:p>
          <a:p>
            <a:pPr marL="0" indent="0">
              <a:buNone/>
            </a:pPr>
            <a:r>
              <a:rPr lang="en-US" sz="2200" dirty="0">
                <a:latin typeface="Times New Roman"/>
              </a:rPr>
              <a:t>public static void main(String </a:t>
            </a:r>
            <a:r>
              <a:rPr lang="en-US" sz="2200" dirty="0" err="1">
                <a:latin typeface="Times New Roman"/>
              </a:rPr>
              <a:t>args</a:t>
            </a:r>
            <a:r>
              <a:rPr lang="en-US" sz="2200" dirty="0">
                <a:latin typeface="Times New Roman"/>
              </a:rPr>
              <a:t>[]) throws </a:t>
            </a:r>
            <a:r>
              <a:rPr lang="en-US" sz="2200" dirty="0" err="1">
                <a:latin typeface="Times New Roman"/>
              </a:rPr>
              <a:t>IOException</a:t>
            </a:r>
            <a:endParaRPr lang="en-US" sz="2200" dirty="0">
              <a:latin typeface="Times New Roman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/>
              </a:rPr>
              <a:t>  {</a:t>
            </a:r>
            <a:endParaRPr lang="en-US" sz="2200" dirty="0">
              <a:latin typeface="Times New Roman"/>
            </a:endParaRPr>
          </a:p>
          <a:p>
            <a:pPr marL="400050" lvl="1" indent="0">
              <a:buNone/>
            </a:pPr>
            <a:r>
              <a:rPr lang="en-US" sz="2200" b="0" i="0" u="none" strike="noStrike" baseline="0" dirty="0" smtClean="0">
                <a:latin typeface="Times New Roman"/>
              </a:rPr>
              <a:t>Socket s=new Socket("localhost",2223);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InputStream</a:t>
            </a:r>
            <a:r>
              <a:rPr lang="en-US" sz="2200" b="0" i="0" u="none" strike="noStrike" baseline="0" dirty="0" smtClean="0">
                <a:latin typeface="Times New Roman"/>
              </a:rPr>
              <a:t> sin=</a:t>
            </a:r>
            <a:r>
              <a:rPr lang="en-US" sz="2200" b="0" i="0" u="none" strike="noStrike" baseline="0" dirty="0" err="1" smtClean="0">
                <a:latin typeface="Times New Roman"/>
              </a:rPr>
              <a:t>s.getInputStream</a:t>
            </a:r>
            <a:r>
              <a:rPr lang="en-US" sz="2200" b="0" i="0" u="none" strike="noStrike" baseline="0" dirty="0" smtClean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DataInputStream</a:t>
            </a:r>
            <a:r>
              <a:rPr lang="en-US" sz="2200" b="0" i="0" u="none" strike="noStrike" baseline="0" dirty="0" smtClean="0">
                <a:latin typeface="Times New Roman"/>
              </a:rPr>
              <a:t> dis=new </a:t>
            </a:r>
            <a:r>
              <a:rPr lang="en-US" sz="2200" b="0" i="0" u="none" strike="noStrike" baseline="0" dirty="0" err="1" smtClean="0">
                <a:latin typeface="Times New Roman"/>
              </a:rPr>
              <a:t>DataInputStream</a:t>
            </a:r>
            <a:r>
              <a:rPr lang="en-US" sz="2200" b="0" i="0" u="none" strike="noStrike" baseline="0" dirty="0" smtClean="0">
                <a:latin typeface="Times New Roman"/>
              </a:rPr>
              <a:t>(sin);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smtClean="0">
                <a:latin typeface="Times New Roman"/>
              </a:rPr>
              <a:t>String </a:t>
            </a:r>
            <a:r>
              <a:rPr lang="en-US" sz="2200" b="0" i="0" u="none" strike="noStrike" baseline="0" dirty="0" err="1" smtClean="0">
                <a:latin typeface="Times New Roman"/>
              </a:rPr>
              <a:t>str</a:t>
            </a:r>
            <a:r>
              <a:rPr lang="en-US" sz="2200" b="0" i="0" u="none" strike="noStrike" baseline="0" dirty="0" smtClean="0">
                <a:latin typeface="Times New Roman"/>
              </a:rPr>
              <a:t>=new String(</a:t>
            </a:r>
            <a:r>
              <a:rPr lang="en-US" sz="2200" b="0" i="0" u="none" strike="noStrike" baseline="0" dirty="0" err="1" smtClean="0">
                <a:latin typeface="Times New Roman"/>
              </a:rPr>
              <a:t>dis.readUTF</a:t>
            </a:r>
            <a:r>
              <a:rPr lang="en-US" sz="2200" b="0" i="0" u="none" strike="noStrike" baseline="0" dirty="0" smtClean="0">
                <a:latin typeface="Times New Roman"/>
              </a:rPr>
              <a:t>());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System.out.println</a:t>
            </a:r>
            <a:r>
              <a:rPr lang="en-US" sz="2200" b="0" i="0" u="none" strike="noStrike" baseline="0" dirty="0" smtClean="0">
                <a:latin typeface="Times New Roman"/>
              </a:rPr>
              <a:t>(</a:t>
            </a:r>
            <a:r>
              <a:rPr lang="en-US" sz="2200" b="0" i="0" u="none" strike="noStrike" baseline="0" dirty="0" err="1" smtClean="0">
                <a:latin typeface="Times New Roman"/>
              </a:rPr>
              <a:t>str</a:t>
            </a:r>
            <a:r>
              <a:rPr lang="en-US" sz="2200" b="0" i="0" u="none" strike="noStrike" baseline="0" dirty="0" smtClean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dis.close</a:t>
            </a:r>
            <a:r>
              <a:rPr lang="en-US" sz="2200" b="0" i="0" u="none" strike="noStrike" baseline="0" dirty="0" smtClean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sin.close</a:t>
            </a:r>
            <a:r>
              <a:rPr lang="en-US" sz="2200" b="0" i="0" u="none" strike="noStrike" baseline="0" dirty="0" smtClean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200" b="0" i="0" u="none" strike="noStrike" baseline="0" dirty="0" err="1" smtClean="0">
                <a:latin typeface="Times New Roman"/>
              </a:rPr>
              <a:t>s.close</a:t>
            </a:r>
            <a:r>
              <a:rPr lang="en-US" sz="2200" b="0" i="0" u="none" strike="noStrike" baseline="0" dirty="0" smtClean="0">
                <a:latin typeface="Times New Roman"/>
              </a:rPr>
              <a:t>();</a:t>
            </a:r>
          </a:p>
          <a:p>
            <a:pPr marL="0" indent="0">
              <a:buNone/>
            </a:pPr>
            <a:r>
              <a:rPr lang="en-US" sz="2200" b="0" i="0" u="none" strike="noStrike" baseline="0" dirty="0" smtClean="0">
                <a:latin typeface="Times New Roman"/>
              </a:rPr>
              <a:t>  }</a:t>
            </a:r>
          </a:p>
          <a:p>
            <a:pPr marL="0" indent="0">
              <a:buNone/>
            </a:pPr>
            <a:r>
              <a:rPr lang="en-US" sz="2200" b="0" i="0" u="none" strike="noStrike" baseline="0" dirty="0" smtClean="0">
                <a:latin typeface="Times New Roman"/>
              </a:rPr>
              <a:t>}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2068"/>
            <a:ext cx="8229600" cy="6462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" y="838200"/>
            <a:ext cx="11848012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/>
                <a:cs typeface="Times New Roman"/>
              </a:rPr>
              <a:t> Computer </a:t>
            </a:r>
            <a:r>
              <a:rPr lang="en-US" dirty="0">
                <a:latin typeface="Times New Roman"/>
                <a:cs typeface="Times New Roman"/>
              </a:rPr>
              <a:t>networking </a:t>
            </a:r>
            <a:r>
              <a:rPr lang="en-US" spc="-5" dirty="0">
                <a:latin typeface="Times New Roman"/>
                <a:cs typeface="Times New Roman"/>
              </a:rPr>
              <a:t>is to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send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20" dirty="0">
                <a:solidFill>
                  <a:srgbClr val="FF0000"/>
                </a:solidFill>
                <a:latin typeface="Times New Roman"/>
                <a:cs typeface="Times New Roman"/>
              </a:rPr>
              <a:t>receive </a:t>
            </a:r>
            <a:r>
              <a:rPr lang="en-US" dirty="0">
                <a:latin typeface="Times New Roman"/>
                <a:cs typeface="Times New Roman"/>
              </a:rPr>
              <a:t>messages among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computers </a:t>
            </a:r>
            <a:r>
              <a:rPr lang="en-US" dirty="0">
                <a:latin typeface="Times New Roman"/>
                <a:cs typeface="Times New Roman"/>
              </a:rPr>
              <a:t>on the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Internet.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pc="-5" dirty="0" smtClean="0">
                <a:latin typeface="Times New Roman"/>
                <a:cs typeface="Times New Roman"/>
              </a:rPr>
              <a:t> Java </a:t>
            </a:r>
            <a:r>
              <a:rPr lang="en-US" spc="-5" dirty="0">
                <a:latin typeface="Times New Roman"/>
                <a:cs typeface="Times New Roman"/>
              </a:rPr>
              <a:t>Networking is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concept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connecting two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more 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computing devices </a:t>
            </a:r>
            <a:r>
              <a:rPr lang="en-US" dirty="0">
                <a:latin typeface="Times New Roman"/>
                <a:cs typeface="Times New Roman"/>
              </a:rPr>
              <a:t>together </a:t>
            </a:r>
            <a:r>
              <a:rPr lang="en-US" spc="-5" dirty="0">
                <a:latin typeface="Times New Roman"/>
                <a:cs typeface="Times New Roman"/>
              </a:rPr>
              <a:t>so </a:t>
            </a:r>
            <a:r>
              <a:rPr lang="en-US" dirty="0">
                <a:latin typeface="Times New Roman"/>
                <a:cs typeface="Times New Roman"/>
              </a:rPr>
              <a:t>that we </a:t>
            </a:r>
            <a:r>
              <a:rPr lang="en-US" spc="-5" dirty="0">
                <a:latin typeface="Times New Roman"/>
                <a:cs typeface="Times New Roman"/>
              </a:rPr>
              <a:t>can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share</a:t>
            </a:r>
            <a:r>
              <a:rPr lang="en-US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refers to writing programs that execute across multiple devices (computers), in which the devices are all connected to each other using a network.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pc="-5" dirty="0" smtClean="0">
                <a:latin typeface="Times New Roman"/>
                <a:cs typeface="Times New Roman"/>
              </a:rPr>
              <a:t> When </a:t>
            </a:r>
            <a:r>
              <a:rPr lang="en-US" dirty="0">
                <a:latin typeface="Times New Roman"/>
                <a:cs typeface="Times New Roman"/>
              </a:rPr>
              <a:t>a computer </a:t>
            </a:r>
            <a:r>
              <a:rPr lang="en-US" spc="-5" dirty="0">
                <a:latin typeface="Times New Roman"/>
                <a:cs typeface="Times New Roman"/>
              </a:rPr>
              <a:t>needs to communicate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5" dirty="0">
                <a:latin typeface="Times New Roman"/>
                <a:cs typeface="Times New Roman"/>
              </a:rPr>
              <a:t>another  </a:t>
            </a:r>
            <a:r>
              <a:rPr lang="en-US" spc="-15" dirty="0">
                <a:latin typeface="Times New Roman"/>
                <a:cs typeface="Times New Roman"/>
              </a:rPr>
              <a:t>computer, </a:t>
            </a:r>
            <a:r>
              <a:rPr lang="en-US" spc="-5" dirty="0">
                <a:latin typeface="Times New Roman"/>
                <a:cs typeface="Times New Roman"/>
              </a:rPr>
              <a:t>it </a:t>
            </a:r>
            <a:r>
              <a:rPr lang="en-US" dirty="0">
                <a:latin typeface="Times New Roman"/>
                <a:cs typeface="Times New Roman"/>
              </a:rPr>
              <a:t>needs </a:t>
            </a:r>
            <a:r>
              <a:rPr lang="en-US" spc="-5" dirty="0">
                <a:latin typeface="Times New Roman"/>
                <a:cs typeface="Times New Roman"/>
              </a:rPr>
              <a:t>to </a:t>
            </a:r>
            <a:r>
              <a:rPr lang="en-US" spc="5" dirty="0">
                <a:latin typeface="Times New Roman"/>
                <a:cs typeface="Times New Roman"/>
              </a:rPr>
              <a:t>know </a:t>
            </a:r>
            <a:r>
              <a:rPr lang="en-US" spc="-5" dirty="0">
                <a:latin typeface="Times New Roman"/>
                <a:cs typeface="Times New Roman"/>
              </a:rPr>
              <a:t>an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  <a:r>
              <a:rPr lang="en-US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Times New Roman"/>
                <a:cs typeface="Times New Roman"/>
              </a:rPr>
              <a:t>address</a:t>
            </a:r>
            <a:r>
              <a:rPr lang="en-US" spc="-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9965" y="95757"/>
            <a:ext cx="513143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  <a:endParaRPr sz="4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21" y="935482"/>
            <a:ext cx="11599816" cy="24147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 algn="just">
              <a:spcBef>
                <a:spcPts val="110"/>
              </a:spcBef>
              <a:buFont typeface="Arial"/>
              <a:buChar char="•"/>
              <a:tabLst>
                <a:tab pos="35560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Problem</a:t>
            </a:r>
            <a:r>
              <a:rPr sz="2600" spc="-10" dirty="0">
                <a:latin typeface="Times New Roman"/>
                <a:cs typeface="Times New Roman"/>
              </a:rPr>
              <a:t>: </a:t>
            </a:r>
            <a:r>
              <a:rPr sz="2600" spc="-25" dirty="0">
                <a:latin typeface="Times New Roman"/>
                <a:cs typeface="Times New Roman"/>
              </a:rPr>
              <a:t>Write </a:t>
            </a:r>
            <a:r>
              <a:rPr sz="2600" dirty="0">
                <a:latin typeface="Times New Roman"/>
                <a:cs typeface="Times New Roman"/>
              </a:rPr>
              <a:t>a client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server program </a:t>
            </a:r>
            <a:r>
              <a:rPr sz="2600" dirty="0">
                <a:latin typeface="Times New Roman"/>
                <a:cs typeface="Times New Roman"/>
              </a:rPr>
              <a:t>that the </a:t>
            </a:r>
            <a:r>
              <a:rPr sz="2600" spc="-5" dirty="0">
                <a:latin typeface="Times New Roman"/>
                <a:cs typeface="Times New Roman"/>
              </a:rPr>
              <a:t>client  </a:t>
            </a:r>
            <a:r>
              <a:rPr sz="2600" dirty="0">
                <a:latin typeface="Times New Roman"/>
                <a:cs typeface="Times New Roman"/>
              </a:rPr>
              <a:t>sends data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25" dirty="0">
                <a:latin typeface="Times New Roman"/>
                <a:cs typeface="Times New Roman"/>
              </a:rPr>
              <a:t>server.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server receives the </a:t>
            </a:r>
            <a:r>
              <a:rPr sz="2600" dirty="0">
                <a:latin typeface="Times New Roman"/>
                <a:cs typeface="Times New Roman"/>
              </a:rPr>
              <a:t>data, uses </a:t>
            </a:r>
            <a:r>
              <a:rPr sz="2600" spc="-5" dirty="0">
                <a:latin typeface="Times New Roman"/>
                <a:cs typeface="Times New Roman"/>
              </a:rPr>
              <a:t>it to  </a:t>
            </a:r>
            <a:r>
              <a:rPr sz="2600" dirty="0">
                <a:latin typeface="Times New Roman"/>
                <a:cs typeface="Times New Roman"/>
              </a:rPr>
              <a:t>produce a </a:t>
            </a:r>
            <a:r>
              <a:rPr sz="2600" spc="-5" dirty="0">
                <a:latin typeface="Times New Roman"/>
                <a:cs typeface="Times New Roman"/>
              </a:rPr>
              <a:t>result, </a:t>
            </a:r>
            <a:r>
              <a:rPr sz="2600" dirty="0">
                <a:latin typeface="Times New Roman"/>
                <a:cs typeface="Times New Roman"/>
              </a:rPr>
              <a:t>and </a:t>
            </a:r>
            <a:r>
              <a:rPr sz="2600" spc="-10" dirty="0">
                <a:latin typeface="Times New Roman"/>
                <a:cs typeface="Times New Roman"/>
              </a:rPr>
              <a:t>then </a:t>
            </a:r>
            <a:r>
              <a:rPr sz="2600" spc="-5" dirty="0">
                <a:latin typeface="Times New Roman"/>
                <a:cs typeface="Times New Roman"/>
              </a:rPr>
              <a:t>sends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result back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5" dirty="0">
                <a:latin typeface="Times New Roman"/>
                <a:cs typeface="Times New Roman"/>
              </a:rPr>
              <a:t>the client.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client </a:t>
            </a:r>
            <a:r>
              <a:rPr sz="2600" dirty="0">
                <a:latin typeface="Times New Roman"/>
                <a:cs typeface="Times New Roman"/>
              </a:rPr>
              <a:t>displays the </a:t>
            </a:r>
            <a:r>
              <a:rPr sz="2600" spc="-5" dirty="0">
                <a:latin typeface="Times New Roman"/>
                <a:cs typeface="Times New Roman"/>
              </a:rPr>
              <a:t>result </a:t>
            </a:r>
            <a:r>
              <a:rPr sz="2600" dirty="0">
                <a:latin typeface="Times New Roman"/>
                <a:cs typeface="Times New Roman"/>
              </a:rPr>
              <a:t>on the </a:t>
            </a:r>
            <a:r>
              <a:rPr sz="2600" spc="-5" dirty="0">
                <a:latin typeface="Times New Roman"/>
                <a:cs typeface="Times New Roman"/>
              </a:rPr>
              <a:t>console. In </a:t>
            </a:r>
            <a:r>
              <a:rPr sz="2600" dirty="0">
                <a:latin typeface="Times New Roman"/>
                <a:cs typeface="Times New Roman"/>
              </a:rPr>
              <a:t>this  </a:t>
            </a:r>
            <a:r>
              <a:rPr sz="2600" spc="-5" dirty="0">
                <a:latin typeface="Times New Roman"/>
                <a:cs typeface="Times New Roman"/>
              </a:rPr>
              <a:t>example,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data sent </a:t>
            </a:r>
            <a:r>
              <a:rPr sz="2600" dirty="0">
                <a:latin typeface="Times New Roman"/>
                <a:cs typeface="Times New Roman"/>
              </a:rPr>
              <a:t>from </a:t>
            </a:r>
            <a:r>
              <a:rPr sz="2600" spc="-5" dirty="0">
                <a:latin typeface="Times New Roman"/>
                <a:cs typeface="Times New Roman"/>
              </a:rPr>
              <a:t>the client 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radius </a:t>
            </a:r>
            <a:r>
              <a:rPr sz="2600" dirty="0">
                <a:latin typeface="Times New Roman"/>
                <a:cs typeface="Times New Roman"/>
              </a:rPr>
              <a:t>of a  </a:t>
            </a:r>
            <a:r>
              <a:rPr sz="2600" spc="-5" dirty="0">
                <a:latin typeface="Times New Roman"/>
                <a:cs typeface="Times New Roman"/>
              </a:rPr>
              <a:t>circle, </a:t>
            </a:r>
            <a:r>
              <a:rPr sz="2600" dirty="0">
                <a:latin typeface="Times New Roman"/>
                <a:cs typeface="Times New Roman"/>
              </a:rPr>
              <a:t>and the </a:t>
            </a:r>
            <a:r>
              <a:rPr sz="2600" spc="-5" dirty="0">
                <a:latin typeface="Times New Roman"/>
                <a:cs typeface="Times New Roman"/>
              </a:rPr>
              <a:t>result </a:t>
            </a:r>
            <a:r>
              <a:rPr sz="2600" dirty="0">
                <a:latin typeface="Times New Roman"/>
                <a:cs typeface="Times New Roman"/>
              </a:rPr>
              <a:t>produced </a:t>
            </a:r>
            <a:r>
              <a:rPr sz="2600" spc="-5" dirty="0">
                <a:latin typeface="Times New Roman"/>
                <a:cs typeface="Times New Roman"/>
              </a:rPr>
              <a:t>by </a:t>
            </a:r>
            <a:r>
              <a:rPr sz="2600" dirty="0">
                <a:latin typeface="Times New Roman"/>
                <a:cs typeface="Times New Roman"/>
              </a:rPr>
              <a:t>the server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area </a:t>
            </a:r>
            <a:r>
              <a:rPr sz="2600" dirty="0">
                <a:latin typeface="Times New Roman"/>
                <a:cs typeface="Times New Roman"/>
              </a:rPr>
              <a:t>of  the </a:t>
            </a:r>
            <a:r>
              <a:rPr sz="2600" spc="-5" dirty="0">
                <a:latin typeface="Times New Roman"/>
                <a:cs typeface="Times New Roman"/>
              </a:rPr>
              <a:t>circle.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client </a:t>
            </a:r>
            <a:r>
              <a:rPr sz="2600" dirty="0">
                <a:latin typeface="Times New Roman"/>
                <a:cs typeface="Times New Roman"/>
              </a:rPr>
              <a:t>sends the radius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server; </a:t>
            </a:r>
            <a:r>
              <a:rPr sz="260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computes the </a:t>
            </a:r>
            <a:r>
              <a:rPr sz="2600" spc="-5" dirty="0">
                <a:latin typeface="Times New Roman"/>
                <a:cs typeface="Times New Roman"/>
              </a:rPr>
              <a:t>area </a:t>
            </a:r>
            <a:r>
              <a:rPr sz="2600" dirty="0">
                <a:latin typeface="Times New Roman"/>
                <a:cs typeface="Times New Roman"/>
              </a:rPr>
              <a:t>and sends </a:t>
            </a:r>
            <a:r>
              <a:rPr sz="2600" spc="-5" dirty="0">
                <a:latin typeface="Times New Roman"/>
                <a:cs typeface="Times New Roman"/>
              </a:rPr>
              <a:t>it to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client.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0803" y="4811901"/>
            <a:ext cx="1357630" cy="273793"/>
          </a:xfrm>
          <a:prstGeom prst="rect">
            <a:avLst/>
          </a:prstGeom>
          <a:solidFill>
            <a:srgbClr val="CCFFFF"/>
          </a:solidFill>
          <a:ln w="1949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419734"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radius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5948" y="5203026"/>
            <a:ext cx="1551305" cy="466794"/>
          </a:xfrm>
          <a:prstGeom prst="rect">
            <a:avLst/>
          </a:prstGeom>
          <a:ln w="1948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4965">
              <a:spcBef>
                <a:spcPts val="580"/>
              </a:spcBef>
            </a:pPr>
            <a:r>
              <a:rPr sz="2550" spc="-15" dirty="0">
                <a:latin typeface="Times New Roman"/>
                <a:cs typeface="Times New Roman"/>
              </a:rPr>
              <a:t>Server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87699" y="5203026"/>
            <a:ext cx="1551940" cy="466794"/>
          </a:xfrm>
          <a:prstGeom prst="rect">
            <a:avLst/>
          </a:prstGeom>
          <a:ln w="19482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81000">
              <a:spcBef>
                <a:spcPts val="580"/>
              </a:spcBef>
            </a:pPr>
            <a:r>
              <a:rPr sz="2550" spc="-20" dirty="0">
                <a:latin typeface="Times New Roman"/>
                <a:cs typeface="Times New Roman"/>
              </a:rPr>
              <a:t>Client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97140" y="5287857"/>
            <a:ext cx="3490595" cy="417830"/>
            <a:chOff x="2873139" y="5287857"/>
            <a:chExt cx="3490595" cy="417830"/>
          </a:xfrm>
        </p:grpSpPr>
        <p:sp>
          <p:nvSpPr>
            <p:cNvPr id="8" name="object 8"/>
            <p:cNvSpPr/>
            <p:nvPr/>
          </p:nvSpPr>
          <p:spPr>
            <a:xfrm>
              <a:off x="3002617" y="5398741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3361082" y="0"/>
                  </a:moveTo>
                  <a:lnTo>
                    <a:pt x="0" y="0"/>
                  </a:lnTo>
                </a:path>
              </a:pathLst>
            </a:custGeom>
            <a:ln w="195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73139" y="5287857"/>
              <a:ext cx="207010" cy="215265"/>
            </a:xfrm>
            <a:custGeom>
              <a:avLst/>
              <a:gdLst/>
              <a:ahLst/>
              <a:cxnLst/>
              <a:rect l="l" t="t" r="r" b="b"/>
              <a:pathLst>
                <a:path w="207010" h="215264">
                  <a:moveTo>
                    <a:pt x="207009" y="0"/>
                  </a:moveTo>
                  <a:lnTo>
                    <a:pt x="0" y="110883"/>
                  </a:lnTo>
                  <a:lnTo>
                    <a:pt x="207009" y="215162"/>
                  </a:lnTo>
                  <a:lnTo>
                    <a:pt x="142313" y="110883"/>
                  </a:lnTo>
                  <a:lnTo>
                    <a:pt x="2070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3139" y="5594351"/>
              <a:ext cx="3361690" cy="0"/>
            </a:xfrm>
            <a:custGeom>
              <a:avLst/>
              <a:gdLst/>
              <a:ahLst/>
              <a:cxnLst/>
              <a:rect l="l" t="t" r="r" b="b"/>
              <a:pathLst>
                <a:path w="3361690">
                  <a:moveTo>
                    <a:pt x="3361254" y="0"/>
                  </a:moveTo>
                  <a:lnTo>
                    <a:pt x="0" y="0"/>
                  </a:lnTo>
                </a:path>
              </a:pathLst>
            </a:custGeom>
            <a:ln w="195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6862" y="5490072"/>
              <a:ext cx="207010" cy="215265"/>
            </a:xfrm>
            <a:custGeom>
              <a:avLst/>
              <a:gdLst/>
              <a:ahLst/>
              <a:cxnLst/>
              <a:rect l="l" t="t" r="r" b="b"/>
              <a:pathLst>
                <a:path w="207010" h="215264">
                  <a:moveTo>
                    <a:pt x="0" y="0"/>
                  </a:moveTo>
                  <a:lnTo>
                    <a:pt x="64695" y="104279"/>
                  </a:lnTo>
                  <a:lnTo>
                    <a:pt x="0" y="215189"/>
                  </a:lnTo>
                  <a:lnTo>
                    <a:pt x="206837" y="104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57995" y="4616169"/>
            <a:ext cx="1551940" cy="273793"/>
          </a:xfrm>
          <a:prstGeom prst="rect">
            <a:avLst/>
          </a:prstGeom>
          <a:solidFill>
            <a:srgbClr val="CCFFFF"/>
          </a:solidFill>
          <a:ln w="19493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00025"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compute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area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925557" y="6400800"/>
            <a:ext cx="36080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560803" y="5790058"/>
            <a:ext cx="1357630" cy="273793"/>
          </a:xfrm>
          <a:prstGeom prst="rect">
            <a:avLst/>
          </a:prstGeom>
          <a:solidFill>
            <a:srgbClr val="CCFFFF"/>
          </a:solidFill>
          <a:ln w="19490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175" algn="ctr">
              <a:spcBef>
                <a:spcPts val="95"/>
              </a:spcBef>
            </a:pPr>
            <a:r>
              <a:rPr sz="1700" spc="-15" dirty="0">
                <a:latin typeface="Times New Roman"/>
                <a:cs typeface="Times New Roman"/>
              </a:rPr>
              <a:t>area</a:t>
            </a:r>
            <a:endParaRPr sz="17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61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838200"/>
            <a:ext cx="11874137" cy="5791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packets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used to implement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connectionless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packet delivery service supported by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UDP protocol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message is transferred from source machine to destination based on information contained within that packet.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That means, each packet might be routed differently, and might arrive in any order.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Packet delivery is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guaranteed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Java supports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communication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through the following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DatagramPacket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91" y="256903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280160"/>
            <a:ext cx="11730445" cy="5349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socket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for a packet delivery service.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packet sent or received on a datagram socket is individually addressed and routed.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packets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are used to implement a </a:t>
            </a:r>
            <a:r>
              <a:rPr 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connectionless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packet delivery service.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message is routed from one machine to based solely on information contained within that packet.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838200"/>
            <a:ext cx="11652069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contains several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can be used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socket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them 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Constructs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socket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binds it to any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available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port on the local host machine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DatagramSocket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port)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Constructs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 socket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binds it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             specified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local host machine.</a:t>
            </a:r>
          </a:p>
        </p:txBody>
      </p:sp>
    </p:spTree>
    <p:extLst>
      <p:ext uri="{BB962C8B-B14F-4D97-AF65-F5344CB8AC3E}">
        <p14:creationId xmlns:p14="http://schemas.microsoft.com/office/powerpoint/2010/main" val="2695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838200"/>
            <a:ext cx="11743508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</a:rPr>
              <a:t>The class </a:t>
            </a:r>
            <a:r>
              <a:rPr lang="en-US" b="1" dirty="0" err="1">
                <a:solidFill>
                  <a:srgbClr val="FF0000"/>
                </a:solidFill>
                <a:latin typeface="Times New Roman"/>
              </a:rPr>
              <a:t>DatagramPacket</a:t>
            </a:r>
            <a:r>
              <a:rPr lang="en-US" b="1" dirty="0">
                <a:latin typeface="Times New Roman"/>
              </a:rPr>
              <a:t> </a:t>
            </a:r>
            <a:r>
              <a:rPr lang="en-US" dirty="0">
                <a:latin typeface="Times New Roman"/>
              </a:rPr>
              <a:t>contains several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constructors</a:t>
            </a:r>
            <a:r>
              <a:rPr lang="en-US" dirty="0">
                <a:latin typeface="Times New Roman"/>
              </a:rPr>
              <a:t> that can be used for creating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packet object</a:t>
            </a:r>
            <a:r>
              <a:rPr lang="en-US" dirty="0">
                <a:latin typeface="Times New Roman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</a:rPr>
              <a:t>One of them is: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</a:rPr>
              <a:t>DatagramPacket</a:t>
            </a:r>
            <a:r>
              <a:rPr lang="en-US" dirty="0">
                <a:latin typeface="Times New Roman"/>
              </a:rPr>
              <a:t>(byte[] </a:t>
            </a:r>
            <a:r>
              <a:rPr lang="en-US" dirty="0" err="1">
                <a:latin typeface="Times New Roman"/>
              </a:rPr>
              <a:t>buf</a:t>
            </a:r>
            <a:r>
              <a:rPr lang="en-US" dirty="0">
                <a:latin typeface="Times New Roman"/>
              </a:rPr>
              <a:t>, </a:t>
            </a:r>
            <a:r>
              <a:rPr lang="en-US" dirty="0" err="1">
                <a:latin typeface="Times New Roman"/>
              </a:rPr>
              <a:t>int</a:t>
            </a:r>
            <a:r>
              <a:rPr lang="en-US" dirty="0">
                <a:latin typeface="Times New Roman"/>
              </a:rPr>
              <a:t> length, </a:t>
            </a:r>
            <a:r>
              <a:rPr lang="en-US" dirty="0" err="1">
                <a:latin typeface="Times New Roman"/>
              </a:rPr>
              <a:t>InetAddress</a:t>
            </a:r>
            <a:r>
              <a:rPr lang="en-US" dirty="0">
                <a:latin typeface="Times New Roman"/>
              </a:rPr>
              <a:t> address, </a:t>
            </a:r>
            <a:r>
              <a:rPr lang="en-US" dirty="0" err="1">
                <a:latin typeface="Times New Roman"/>
              </a:rPr>
              <a:t>int</a:t>
            </a:r>
            <a:r>
              <a:rPr lang="en-US" dirty="0">
                <a:latin typeface="Times New Roman"/>
              </a:rPr>
              <a:t> port);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</a:rPr>
              <a:t>This constructor is used for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creating a datagram packet</a:t>
            </a:r>
            <a:r>
              <a:rPr lang="en-US" dirty="0">
                <a:latin typeface="Times New Roman"/>
              </a:rPr>
              <a:t> for sending packets of length ‘</a:t>
            </a:r>
            <a:r>
              <a:rPr lang="en-US" i="1" dirty="0">
                <a:solidFill>
                  <a:srgbClr val="FF0000"/>
                </a:solidFill>
                <a:latin typeface="Times New Roman"/>
              </a:rPr>
              <a:t>length</a:t>
            </a:r>
            <a:r>
              <a:rPr lang="en-US" dirty="0">
                <a:latin typeface="Times New Roman"/>
              </a:rPr>
              <a:t>’ to the specified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port</a:t>
            </a:r>
            <a:r>
              <a:rPr lang="en-US" dirty="0">
                <a:latin typeface="Times New Roman"/>
              </a:rPr>
              <a:t> number on the specified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host</a:t>
            </a:r>
            <a:r>
              <a:rPr lang="en-US" dirty="0">
                <a:latin typeface="Times New Roman"/>
              </a:rPr>
              <a:t>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message</a:t>
            </a:r>
            <a:r>
              <a:rPr lang="en-US" dirty="0">
                <a:latin typeface="Times New Roman"/>
              </a:rPr>
              <a:t> to be transmitted is indicated in the </a:t>
            </a:r>
            <a:r>
              <a:rPr lang="en-US" dirty="0">
                <a:solidFill>
                  <a:srgbClr val="FF0000"/>
                </a:solidFill>
                <a:latin typeface="Times New Roman"/>
              </a:rPr>
              <a:t>first argument</a:t>
            </a:r>
            <a:r>
              <a:rPr lang="en-US" dirty="0">
                <a:latin typeface="Times New Roman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838200"/>
            <a:ext cx="11691257" cy="5791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key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DatagramPacket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class are: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48293"/>
              </p:ext>
            </p:extLst>
          </p:nvPr>
        </p:nvGraphicFramePr>
        <p:xfrm>
          <a:off x="705393" y="1709058"/>
          <a:ext cx="11025051" cy="423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6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417">
                <a:tc>
                  <a:txBody>
                    <a:bodyPr/>
                    <a:lstStyle/>
                    <a:p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byte[] 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getData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data buffer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807">
                <a:tc>
                  <a:txBody>
                    <a:bodyPr/>
                    <a:lstStyle/>
                    <a:p>
                      <a:pPr algn="ctr"/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getLength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Returns the length of the data to be sent or the length of the data received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082">
                <a:tc>
                  <a:txBody>
                    <a:bodyPr/>
                    <a:lstStyle/>
                    <a:p>
                      <a:pPr algn="ctr"/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setData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(byte[] 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buf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Sets the data buffer for this packet.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6049">
                <a:tc>
                  <a:txBody>
                    <a:bodyPr/>
                    <a:lstStyle/>
                    <a:p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void 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setLength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4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length)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4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Sets the length for this packet.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1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09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UDP Socket Programming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838200"/>
            <a:ext cx="11665132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class </a:t>
            </a:r>
            <a:r>
              <a:rPr lang="en-US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DatagramSocke</a:t>
            </a:r>
            <a:r>
              <a:rPr lang="en-US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supports various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can be used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transmitting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receiving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datagram over the network.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03251"/>
              </p:ext>
            </p:extLst>
          </p:nvPr>
        </p:nvGraphicFramePr>
        <p:xfrm>
          <a:off x="378823" y="3252651"/>
          <a:ext cx="11547566" cy="2772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9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1783">
                <a:tc>
                  <a:txBody>
                    <a:bodyPr/>
                    <a:lstStyle/>
                    <a:p>
                      <a:endParaRPr lang="en-US" sz="28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void send(</a:t>
                      </a:r>
                      <a:r>
                        <a:rPr lang="en-US" sz="28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Sends a datagram packet from this socket.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0716">
                <a:tc>
                  <a:txBody>
                    <a:bodyPr/>
                    <a:lstStyle/>
                    <a:p>
                      <a:endParaRPr lang="en-US" sz="28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void receive(</a:t>
                      </a:r>
                      <a:r>
                        <a:rPr lang="en-US" sz="28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DatagramPacket</a:t>
                      </a:r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28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Receives a datagram packet from this socket.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3" y="152400"/>
            <a:ext cx="8882742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Example…two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way communication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5" y="152400"/>
            <a:ext cx="1170432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</a:rPr>
              <a:t>import java.net.*;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</a:rPr>
              <a:t>import java.io.*;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</a:rPr>
              <a:t>public class </a:t>
            </a:r>
            <a:r>
              <a:rPr lang="en-US" sz="1800" dirty="0" err="1" smtClean="0">
                <a:latin typeface="Times New Roman"/>
              </a:rPr>
              <a:t>SimpleServerUDP</a:t>
            </a:r>
            <a:r>
              <a:rPr lang="en-US" sz="1800" dirty="0" smtClean="0">
                <a:latin typeface="Times New Roman"/>
              </a:rPr>
              <a:t>{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</a:rPr>
              <a:t>public static void main(String </a:t>
            </a:r>
            <a:r>
              <a:rPr lang="en-US" sz="1800" dirty="0" err="1">
                <a:latin typeface="Times New Roman"/>
              </a:rPr>
              <a:t>args</a:t>
            </a:r>
            <a:r>
              <a:rPr lang="en-US" sz="1800" dirty="0">
                <a:latin typeface="Times New Roman"/>
              </a:rPr>
              <a:t>[]) throws </a:t>
            </a:r>
            <a:r>
              <a:rPr lang="en-US" sz="1800" dirty="0" err="1" smtClean="0">
                <a:latin typeface="Times New Roman"/>
              </a:rPr>
              <a:t>IOException</a:t>
            </a:r>
            <a:endParaRPr lang="en-US" sz="1800" dirty="0" smtClean="0">
              <a:latin typeface="Times New Roman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/>
              </a:rPr>
              <a:t>{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Times New Roman"/>
              </a:rPr>
              <a:t> </a:t>
            </a:r>
            <a:r>
              <a:rPr lang="en-US" sz="1800" dirty="0" err="1">
                <a:latin typeface="Times New Roman"/>
              </a:rPr>
              <a:t>DatagramSocket</a:t>
            </a:r>
            <a:r>
              <a:rPr lang="en-US" sz="1800" dirty="0">
                <a:latin typeface="Times New Roman"/>
              </a:rPr>
              <a:t> </a:t>
            </a:r>
            <a:r>
              <a:rPr lang="en-US" sz="1800" dirty="0" err="1">
                <a:latin typeface="Times New Roman"/>
              </a:rPr>
              <a:t>serversocket</a:t>
            </a:r>
            <a:r>
              <a:rPr lang="en-US" sz="1800" dirty="0">
                <a:latin typeface="Times New Roman"/>
              </a:rPr>
              <a:t>=new </a:t>
            </a:r>
            <a:r>
              <a:rPr lang="en-US" sz="1800" dirty="0" err="1">
                <a:latin typeface="Times New Roman"/>
              </a:rPr>
              <a:t>DatagramSocket</a:t>
            </a:r>
            <a:r>
              <a:rPr lang="en-US" sz="1800" dirty="0">
                <a:latin typeface="Times New Roman"/>
              </a:rPr>
              <a:t>(9223);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/>
              </a:rPr>
              <a:t>byte[] </a:t>
            </a:r>
            <a:r>
              <a:rPr lang="en-US" sz="1800" dirty="0" err="1">
                <a:latin typeface="Times New Roman"/>
              </a:rPr>
              <a:t>rd</a:t>
            </a:r>
            <a:r>
              <a:rPr lang="en-US" sz="1800" dirty="0">
                <a:latin typeface="Times New Roman"/>
              </a:rPr>
              <a:t> = new byte[1024];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/>
              </a:rPr>
              <a:t>byte[] </a:t>
            </a:r>
            <a:r>
              <a:rPr lang="en-US" sz="1800" dirty="0" err="1">
                <a:latin typeface="Times New Roman"/>
              </a:rPr>
              <a:t>sd</a:t>
            </a:r>
            <a:r>
              <a:rPr lang="en-US" sz="1800" dirty="0">
                <a:latin typeface="Times New Roman"/>
              </a:rPr>
              <a:t> = new byte[1024];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DatagramPacket</a:t>
            </a:r>
            <a:r>
              <a:rPr lang="en-US" sz="1800" dirty="0">
                <a:latin typeface="Times New Roman"/>
              </a:rPr>
              <a:t> </a:t>
            </a:r>
            <a:r>
              <a:rPr lang="en-US" sz="1800" dirty="0" err="1">
                <a:latin typeface="Times New Roman"/>
              </a:rPr>
              <a:t>dpr</a:t>
            </a:r>
            <a:r>
              <a:rPr lang="en-US" sz="1800" dirty="0">
                <a:latin typeface="Times New Roman"/>
              </a:rPr>
              <a:t>=new </a:t>
            </a:r>
            <a:r>
              <a:rPr lang="en-US" sz="1800" dirty="0" err="1">
                <a:latin typeface="Times New Roman"/>
              </a:rPr>
              <a:t>DatagramPacket</a:t>
            </a:r>
            <a:r>
              <a:rPr lang="en-US" sz="1800" dirty="0">
                <a:latin typeface="Times New Roman"/>
              </a:rPr>
              <a:t>(</a:t>
            </a:r>
            <a:r>
              <a:rPr lang="en-US" sz="1800" dirty="0" err="1">
                <a:latin typeface="Times New Roman"/>
              </a:rPr>
              <a:t>rd</a:t>
            </a:r>
            <a:r>
              <a:rPr lang="en-US" sz="1800" dirty="0">
                <a:latin typeface="Times New Roman"/>
              </a:rPr>
              <a:t>, </a:t>
            </a:r>
            <a:r>
              <a:rPr lang="en-US" sz="1800" dirty="0" err="1">
                <a:latin typeface="Times New Roman"/>
              </a:rPr>
              <a:t>rd.length</a:t>
            </a:r>
            <a:r>
              <a:rPr lang="en-US" sz="18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serversocket.receive</a:t>
            </a:r>
            <a:r>
              <a:rPr lang="en-US" sz="1800" dirty="0">
                <a:latin typeface="Times New Roman"/>
              </a:rPr>
              <a:t>(</a:t>
            </a:r>
            <a:r>
              <a:rPr lang="en-US" sz="1800" dirty="0" err="1">
                <a:latin typeface="Times New Roman"/>
              </a:rPr>
              <a:t>dpr</a:t>
            </a:r>
            <a:r>
              <a:rPr lang="en-US" sz="1800" dirty="0" smtClean="0">
                <a:latin typeface="Times New Roman"/>
              </a:rPr>
              <a:t>);</a:t>
            </a:r>
            <a:endParaRPr lang="en-US" sz="1800" dirty="0">
              <a:latin typeface="Times New Roman"/>
            </a:endParaRP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System.out.println</a:t>
            </a:r>
            <a:r>
              <a:rPr lang="en-US" sz="1800" dirty="0">
                <a:latin typeface="Times New Roman"/>
              </a:rPr>
              <a:t>("Data from Client : "+ new String(</a:t>
            </a:r>
            <a:r>
              <a:rPr lang="en-US" sz="1800" dirty="0" err="1">
                <a:latin typeface="Times New Roman"/>
              </a:rPr>
              <a:t>dpr.getData</a:t>
            </a:r>
            <a:r>
              <a:rPr lang="en-US" sz="1800" dirty="0">
                <a:latin typeface="Times New Roman"/>
              </a:rPr>
              <a:t>()));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System.out.println</a:t>
            </a:r>
            <a:r>
              <a:rPr lang="en-US" sz="1800" dirty="0">
                <a:latin typeface="Times New Roman"/>
              </a:rPr>
              <a:t>("Enter your message to send:");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BufferedReader</a:t>
            </a:r>
            <a:r>
              <a:rPr lang="en-US" sz="1800" dirty="0">
                <a:latin typeface="Times New Roman"/>
              </a:rPr>
              <a:t> </a:t>
            </a:r>
            <a:r>
              <a:rPr lang="en-US" sz="1800" dirty="0" err="1">
                <a:latin typeface="Times New Roman"/>
              </a:rPr>
              <a:t>FromServer</a:t>
            </a:r>
            <a:r>
              <a:rPr lang="en-US" sz="1800" dirty="0">
                <a:latin typeface="Times New Roman"/>
              </a:rPr>
              <a:t> = new </a:t>
            </a:r>
            <a:r>
              <a:rPr lang="en-US" sz="1800" dirty="0" err="1">
                <a:latin typeface="Times New Roman"/>
              </a:rPr>
              <a:t>BufferedReader</a:t>
            </a:r>
            <a:r>
              <a:rPr lang="en-US" sz="1800" dirty="0">
                <a:latin typeface="Times New Roman"/>
              </a:rPr>
              <a:t>(new </a:t>
            </a:r>
            <a:r>
              <a:rPr lang="en-US" sz="1800" dirty="0" err="1">
                <a:latin typeface="Times New Roman"/>
              </a:rPr>
              <a:t>InputStreamReader</a:t>
            </a:r>
            <a:r>
              <a:rPr lang="en-US" sz="1800" dirty="0">
                <a:latin typeface="Times New Roman"/>
              </a:rPr>
              <a:t>(System.in));</a:t>
            </a:r>
          </a:p>
          <a:p>
            <a:pPr marL="400050" lvl="1" indent="0">
              <a:buNone/>
            </a:pPr>
            <a:r>
              <a:rPr lang="en-US" sz="1800" dirty="0">
                <a:latin typeface="Times New Roman"/>
              </a:rPr>
              <a:t>String sentence = </a:t>
            </a:r>
            <a:r>
              <a:rPr lang="en-US" sz="1800" dirty="0" err="1">
                <a:latin typeface="Times New Roman"/>
              </a:rPr>
              <a:t>FromServer.readLine</a:t>
            </a:r>
            <a:r>
              <a:rPr lang="en-US" sz="1800" dirty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sd</a:t>
            </a:r>
            <a:r>
              <a:rPr lang="en-US" sz="1800" dirty="0">
                <a:latin typeface="Times New Roman"/>
              </a:rPr>
              <a:t>=</a:t>
            </a:r>
            <a:r>
              <a:rPr lang="en-US" sz="1800" dirty="0" err="1">
                <a:latin typeface="Times New Roman"/>
              </a:rPr>
              <a:t>sentence.getBytes</a:t>
            </a:r>
            <a:r>
              <a:rPr lang="en-US" sz="1800" dirty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DatagramPacket</a:t>
            </a:r>
            <a:r>
              <a:rPr lang="en-US" sz="1800" dirty="0">
                <a:latin typeface="Times New Roman"/>
              </a:rPr>
              <a:t> </a:t>
            </a:r>
            <a:r>
              <a:rPr lang="en-US" sz="1800" dirty="0" err="1">
                <a:latin typeface="Times New Roman"/>
              </a:rPr>
              <a:t>dps</a:t>
            </a:r>
            <a:r>
              <a:rPr lang="en-US" sz="1800" dirty="0">
                <a:latin typeface="Times New Roman"/>
              </a:rPr>
              <a:t>=new </a:t>
            </a:r>
            <a:r>
              <a:rPr lang="en-US" sz="1800" dirty="0" err="1">
                <a:latin typeface="Times New Roman"/>
              </a:rPr>
              <a:t>DatagramPacket</a:t>
            </a:r>
            <a:r>
              <a:rPr lang="en-US" sz="1800" dirty="0">
                <a:latin typeface="Times New Roman"/>
              </a:rPr>
              <a:t>(</a:t>
            </a:r>
            <a:r>
              <a:rPr lang="en-US" sz="1800" dirty="0" err="1">
                <a:latin typeface="Times New Roman"/>
              </a:rPr>
              <a:t>sd,sd.length,dpr.getAddress</a:t>
            </a:r>
            <a:r>
              <a:rPr lang="en-US" sz="1800" dirty="0">
                <a:latin typeface="Times New Roman"/>
              </a:rPr>
              <a:t>(),</a:t>
            </a:r>
            <a:r>
              <a:rPr lang="en-US" sz="1800" dirty="0" err="1">
                <a:latin typeface="Times New Roman"/>
              </a:rPr>
              <a:t>dpr.getPort</a:t>
            </a:r>
            <a:r>
              <a:rPr lang="en-US" sz="1800" dirty="0">
                <a:latin typeface="Times New Roman"/>
              </a:rPr>
              <a:t>());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serversocket.send</a:t>
            </a:r>
            <a:r>
              <a:rPr lang="en-US" sz="1800" dirty="0">
                <a:latin typeface="Times New Roman"/>
              </a:rPr>
              <a:t>(</a:t>
            </a:r>
            <a:r>
              <a:rPr lang="en-US" sz="1800" dirty="0" err="1">
                <a:latin typeface="Times New Roman"/>
              </a:rPr>
              <a:t>dps</a:t>
            </a:r>
            <a:r>
              <a:rPr lang="en-US" sz="18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1800" dirty="0" err="1">
                <a:latin typeface="Times New Roman"/>
              </a:rPr>
              <a:t>serversocket.close</a:t>
            </a:r>
            <a:r>
              <a:rPr lang="en-US" sz="1800" dirty="0">
                <a:latin typeface="Times New Roman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/>
              </a:rPr>
              <a:t>}</a:t>
            </a:r>
            <a:endParaRPr lang="en-US" sz="1800" dirty="0">
              <a:latin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6975566" y="2930434"/>
            <a:ext cx="404948" cy="11495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80514" y="3320533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8647611" y="4699167"/>
            <a:ext cx="378824" cy="11495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026435" y="5089266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99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064" y="243840"/>
            <a:ext cx="8168639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Example…two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way communication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" y="117566"/>
            <a:ext cx="11917681" cy="6544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</a:rPr>
              <a:t>import java.net.*;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import java.io.*;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public class </a:t>
            </a:r>
            <a:r>
              <a:rPr lang="en-US" sz="2000" dirty="0" err="1" smtClean="0">
                <a:latin typeface="Times New Roman"/>
              </a:rPr>
              <a:t>SimpleClientUDP</a:t>
            </a:r>
            <a:r>
              <a:rPr lang="en-US" sz="2000" dirty="0" smtClean="0">
                <a:latin typeface="Times New Roman"/>
              </a:rPr>
              <a:t>{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public static void main(String </a:t>
            </a:r>
            <a:r>
              <a:rPr lang="en-US" sz="2000" dirty="0" err="1">
                <a:latin typeface="Times New Roman"/>
              </a:rPr>
              <a:t>args</a:t>
            </a:r>
            <a:r>
              <a:rPr lang="en-US" sz="2000" dirty="0">
                <a:latin typeface="Times New Roman"/>
              </a:rPr>
              <a:t>[]) throws </a:t>
            </a:r>
            <a:r>
              <a:rPr lang="en-US" sz="2000" dirty="0" err="1">
                <a:latin typeface="Times New Roman"/>
              </a:rPr>
              <a:t>IOException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{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DatagramSocket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dirty="0" err="1">
                <a:latin typeface="Times New Roman"/>
              </a:rPr>
              <a:t>clientSocket</a:t>
            </a:r>
            <a:r>
              <a:rPr lang="en-US" sz="2000" dirty="0">
                <a:latin typeface="Times New Roman"/>
              </a:rPr>
              <a:t> = new </a:t>
            </a:r>
            <a:r>
              <a:rPr lang="en-US" sz="2000" dirty="0" err="1">
                <a:latin typeface="Times New Roman"/>
              </a:rPr>
              <a:t>DatagramSocket</a:t>
            </a:r>
            <a:r>
              <a:rPr lang="en-US" sz="2000" dirty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000" dirty="0">
                <a:latin typeface="Times New Roman"/>
              </a:rPr>
              <a:t>String s="Hi";</a:t>
            </a:r>
          </a:p>
          <a:p>
            <a:pPr marL="400050" lvl="1" indent="0">
              <a:buNone/>
            </a:pPr>
            <a:r>
              <a:rPr lang="en-US" sz="2000" dirty="0">
                <a:latin typeface="Times New Roman"/>
              </a:rPr>
              <a:t>byte[] </a:t>
            </a:r>
            <a:r>
              <a:rPr lang="en-US" sz="2000" dirty="0" err="1">
                <a:latin typeface="Times New Roman"/>
              </a:rPr>
              <a:t>senddata</a:t>
            </a:r>
            <a:r>
              <a:rPr lang="en-US" sz="2000" dirty="0">
                <a:latin typeface="Times New Roman"/>
              </a:rPr>
              <a:t> =</a:t>
            </a:r>
            <a:r>
              <a:rPr lang="en-US" sz="2000" dirty="0" err="1">
                <a:latin typeface="Times New Roman"/>
              </a:rPr>
              <a:t>s.getBytes</a:t>
            </a:r>
            <a:r>
              <a:rPr lang="en-US" sz="2000" dirty="0">
                <a:latin typeface="Times New Roman"/>
              </a:rPr>
              <a:t>();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InetAddress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dirty="0" err="1">
                <a:latin typeface="Times New Roman"/>
              </a:rPr>
              <a:t>IPAddress</a:t>
            </a:r>
            <a:r>
              <a:rPr lang="en-US" sz="2000" dirty="0">
                <a:latin typeface="Times New Roman"/>
              </a:rPr>
              <a:t> = </a:t>
            </a:r>
            <a:r>
              <a:rPr lang="en-US" sz="2000" dirty="0" err="1">
                <a:latin typeface="Times New Roman"/>
              </a:rPr>
              <a:t>InetAddress.getByName</a:t>
            </a:r>
            <a:r>
              <a:rPr lang="en-US" sz="2000" dirty="0">
                <a:latin typeface="Times New Roman"/>
              </a:rPr>
              <a:t>("</a:t>
            </a:r>
            <a:r>
              <a:rPr lang="en-US" sz="2000" dirty="0" err="1">
                <a:latin typeface="Times New Roman"/>
              </a:rPr>
              <a:t>localhost</a:t>
            </a:r>
            <a:r>
              <a:rPr lang="en-US" sz="2000" dirty="0">
                <a:latin typeface="Times New Roman"/>
              </a:rPr>
              <a:t>");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DatagramPacket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dirty="0" err="1">
                <a:latin typeface="Times New Roman"/>
              </a:rPr>
              <a:t>dps</a:t>
            </a:r>
            <a:r>
              <a:rPr lang="en-US" sz="2000" dirty="0">
                <a:latin typeface="Times New Roman"/>
              </a:rPr>
              <a:t> = new </a:t>
            </a:r>
            <a:r>
              <a:rPr lang="en-US" sz="2000" dirty="0" err="1">
                <a:latin typeface="Times New Roman"/>
              </a:rPr>
              <a:t>DatagramPacket</a:t>
            </a:r>
            <a:r>
              <a:rPr lang="en-US" sz="2000" dirty="0">
                <a:latin typeface="Times New Roman"/>
              </a:rPr>
              <a:t>(senddata,senddata.length,IPAddress,9223);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clientSocket.send</a:t>
            </a:r>
            <a:r>
              <a:rPr lang="en-US" sz="2000" dirty="0">
                <a:latin typeface="Times New Roman"/>
              </a:rPr>
              <a:t>(</a:t>
            </a:r>
            <a:r>
              <a:rPr lang="en-US" sz="2000" dirty="0" err="1">
                <a:latin typeface="Times New Roman"/>
              </a:rPr>
              <a:t>dps</a:t>
            </a:r>
            <a:r>
              <a:rPr lang="en-US" sz="20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System.out.println</a:t>
            </a:r>
            <a:r>
              <a:rPr lang="en-US" sz="2000" dirty="0">
                <a:latin typeface="Times New Roman"/>
              </a:rPr>
              <a:t>("Data send to server");</a:t>
            </a:r>
          </a:p>
          <a:p>
            <a:pPr marL="400050" lvl="1" indent="0">
              <a:buNone/>
            </a:pPr>
            <a:r>
              <a:rPr lang="en-US" sz="2000" dirty="0">
                <a:latin typeface="Times New Roman"/>
              </a:rPr>
              <a:t>byte[] buffer =new byte[1024];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DatagramPacket</a:t>
            </a:r>
            <a:r>
              <a:rPr lang="en-US" sz="2000" dirty="0">
                <a:latin typeface="Times New Roman"/>
              </a:rPr>
              <a:t> reply = new </a:t>
            </a:r>
            <a:r>
              <a:rPr lang="en-US" sz="2000" dirty="0" err="1">
                <a:latin typeface="Times New Roman"/>
              </a:rPr>
              <a:t>DatagramPacket</a:t>
            </a:r>
            <a:r>
              <a:rPr lang="en-US" sz="2000" dirty="0">
                <a:latin typeface="Times New Roman"/>
              </a:rPr>
              <a:t>(buffer, </a:t>
            </a:r>
            <a:r>
              <a:rPr lang="en-US" sz="2000" dirty="0" err="1">
                <a:latin typeface="Times New Roman"/>
              </a:rPr>
              <a:t>buffer.length</a:t>
            </a:r>
            <a:r>
              <a:rPr lang="en-US" sz="2000" dirty="0">
                <a:latin typeface="Times New Roman"/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clientSocket.receive</a:t>
            </a:r>
            <a:r>
              <a:rPr lang="en-US" sz="2000" dirty="0">
                <a:latin typeface="Times New Roman"/>
              </a:rPr>
              <a:t>(reply);</a:t>
            </a:r>
          </a:p>
          <a:p>
            <a:pPr marL="400050" lvl="1" indent="0">
              <a:buNone/>
            </a:pPr>
            <a:r>
              <a:rPr lang="en-US" sz="2000" dirty="0" err="1">
                <a:latin typeface="Times New Roman"/>
              </a:rPr>
              <a:t>System.out.println</a:t>
            </a:r>
            <a:r>
              <a:rPr lang="en-US" sz="2000" dirty="0">
                <a:latin typeface="Times New Roman"/>
              </a:rPr>
              <a:t>("Data from Server: "+new String(buffer</a:t>
            </a:r>
            <a:r>
              <a:rPr lang="en-US" sz="2000" dirty="0" smtClean="0">
                <a:latin typeface="Times New Roman"/>
              </a:rPr>
              <a:t>));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Times New Roman"/>
              </a:rPr>
              <a:t>clientSocket.close</a:t>
            </a:r>
            <a:r>
              <a:rPr lang="en-US" sz="2000" dirty="0" smtClean="0">
                <a:latin typeface="Times New Roman"/>
              </a:rPr>
              <a:t>();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/>
              </a:rPr>
              <a:t>}</a:t>
            </a:r>
            <a:endParaRPr lang="en-US" sz="2000" dirty="0">
              <a:latin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</a:rPr>
              <a:t>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300754" y="2704011"/>
            <a:ext cx="587829" cy="151529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88583" y="3276991"/>
            <a:ext cx="11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615646" y="4558937"/>
            <a:ext cx="291737" cy="129322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7383" y="502088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874" y="2510247"/>
            <a:ext cx="8229600" cy="3382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>
                <a:latin typeface="Aharoni" pitchFamily="2" charset="-79"/>
                <a:cs typeface="Aharoni" pitchFamily="2" charset="-79"/>
              </a:rPr>
              <a:t>≈ ∕∕ ≈</a:t>
            </a:r>
          </a:p>
        </p:txBody>
      </p:sp>
    </p:spTree>
    <p:extLst>
      <p:ext uri="{BB962C8B-B14F-4D97-AF65-F5344CB8AC3E}">
        <p14:creationId xmlns:p14="http://schemas.microsoft.com/office/powerpoint/2010/main" val="130844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03281" y="6465215"/>
            <a:ext cx="1536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cs typeface="Calibri"/>
              </a:rPr>
              <a:pPr marL="38100">
                <a:lnSpc>
                  <a:spcPts val="1240"/>
                </a:lnSpc>
              </a:pPr>
              <a:t>4</a:t>
            </a:fld>
            <a:endParaRPr sz="1200">
              <a:solidFill>
                <a:prstClr val="black"/>
              </a:solidFill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689" y="151875"/>
            <a:ext cx="4120134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sz="4000" b="1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74" y="688812"/>
            <a:ext cx="11964379" cy="6036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2400" b="1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sz="24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(IP)</a:t>
            </a:r>
            <a:r>
              <a:rPr sz="2400" b="1" spc="4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 identifies the computer on the Internet.</a:t>
            </a:r>
            <a:r>
              <a:rPr sz="2400" spc="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is 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number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to a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sz="2400" spc="-2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changed.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host on Internet has 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IP</a:t>
            </a:r>
            <a:r>
              <a:rPr sz="2400"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consists of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dotted decimal numbers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ranging</a:t>
            </a:r>
            <a:r>
              <a:rPr sz="2400" spc="6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>
              <a:spcBef>
                <a:spcPts val="420"/>
              </a:spcBef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143.89.40.46,</a:t>
            </a:r>
            <a:r>
              <a:rPr sz="2400" spc="-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203.184.197.198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>
              <a:spcBef>
                <a:spcPts val="455"/>
              </a:spcBef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203.184.197.196, 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203.184.197.197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9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4865" lvl="1" indent="-355600">
              <a:buFont typeface="Arial"/>
              <a:buChar char="–"/>
              <a:tabLst>
                <a:tab pos="824865" algn="l"/>
                <a:tab pos="82550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it is difficult to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special</a:t>
            </a:r>
            <a:r>
              <a:rPr sz="2400" spc="10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Server(DNS),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translates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7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sz="24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DomainName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</a:t>
            </a:r>
            <a:r>
              <a:rPr lang="en-US"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am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u.edu.et</a:t>
            </a:r>
            <a:r>
              <a:rPr sz="2400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sz="2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www.google.com</a:t>
            </a: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19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19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8180">
              <a:tabLst>
                <a:tab pos="3778885" algn="l"/>
                <a:tab pos="5551170" algn="l"/>
                <a:tab pos="7435215" algn="l"/>
              </a:tabLst>
            </a:pPr>
            <a:r>
              <a:rPr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b="1" spc="-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Addresess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  <a:r>
              <a:rPr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.5.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216.58.207.4</a:t>
            </a:r>
            <a:r>
              <a:rPr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domain </a:t>
            </a:r>
            <a:r>
              <a:rPr sz="2400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correspond to multiple internet</a:t>
            </a:r>
            <a:r>
              <a:rPr sz="2400" spc="9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addresses: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lvl="2" indent="-229235"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400" spc="-1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www.yahoo.com: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/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66.218.70.49; 66.218.70.50; 66.218.71.80; 66.218.71.84;</a:t>
            </a:r>
            <a:r>
              <a:rPr sz="2400" spc="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sz="2400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(DNS) </a:t>
            </a:r>
            <a:r>
              <a:rPr sz="2400" spc="-1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names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68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03281" y="6465215"/>
            <a:ext cx="1536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3691" y="787654"/>
            <a:ext cx="11874138" cy="577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spcBef>
                <a:spcPts val="100"/>
              </a:spcBef>
              <a:buClr>
                <a:srgbClr val="1F487C"/>
              </a:buClr>
              <a:buSzPct val="75000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rules that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machines or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Clr>
                <a:srgbClr val="1F487C"/>
              </a:buClr>
              <a:buSzPct val="75000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927100" lvl="1" indent="-457834">
              <a:spcBef>
                <a:spcPts val="32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927100" lvl="1" indent="-457834">
              <a:spcBef>
                <a:spcPts val="32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FTP: File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32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SMTP: Simple Message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32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TCP: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32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UDP: User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 Protocol, good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video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delivery)</a:t>
            </a:r>
          </a:p>
          <a:p>
            <a:pPr marL="469900" indent="-457200">
              <a:spcBef>
                <a:spcPts val="5"/>
              </a:spcBef>
              <a:buClr>
                <a:srgbClr val="1F487C"/>
              </a:buClr>
              <a:buSzPct val="75000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marL="927100" lvl="1" indent="-457834"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hosts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a connection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exchange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27100" lvl="1" indent="-457834"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by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43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Stream-based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marR="190500" lvl="1" indent="-457834">
              <a:spcBef>
                <a:spcPts val="434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81710" algn="l"/>
                <a:tab pos="982344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guarantees delivery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that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delivered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the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they were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sent.</a:t>
            </a:r>
          </a:p>
          <a:p>
            <a:pPr marL="469900" indent="-457200">
              <a:buClr>
                <a:srgbClr val="1F487C"/>
              </a:buClr>
              <a:buSzPct val="75000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434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spc="-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43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sent by the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reliable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434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packet-based</a:t>
            </a:r>
            <a:r>
              <a:rPr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 lvl="1" indent="-457834">
              <a:spcBef>
                <a:spcPts val="43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guarantee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lossless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8585" y="139072"/>
            <a:ext cx="42964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sz="3600" b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337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003281" y="6465215"/>
            <a:ext cx="15367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69817" y="653771"/>
            <a:ext cx="11834949" cy="587596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200">
              <a:spcBef>
                <a:spcPts val="700"/>
              </a:spcBef>
              <a:buSzPct val="75000"/>
              <a:buFont typeface="Wingdings"/>
              <a:buChar char="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1F487C"/>
                </a:solidFill>
                <a:latin typeface="Times New Roman"/>
                <a:cs typeface="Times New Roman"/>
              </a:rPr>
              <a:t>Port</a:t>
            </a:r>
            <a:r>
              <a:rPr sz="2400" b="1" spc="-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1F487C"/>
                </a:solidFill>
                <a:latin typeface="Times New Roman"/>
                <a:cs typeface="Times New Roman"/>
              </a:rPr>
              <a:t>Number</a:t>
            </a:r>
            <a:endParaRPr sz="2400" b="1" dirty="0">
              <a:latin typeface="Times New Roman"/>
              <a:cs typeface="Times New Roman"/>
            </a:endParaRPr>
          </a:p>
          <a:p>
            <a:pPr marL="927100" lvl="1" indent="-457834">
              <a:spcBef>
                <a:spcPts val="60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port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used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uniquely identify </a:t>
            </a:r>
            <a:r>
              <a:rPr sz="2600" spc="-5" dirty="0">
                <a:latin typeface="Times New Roman"/>
                <a:cs typeface="Times New Roman"/>
              </a:rPr>
              <a:t>different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927100" lvl="1" indent="-457834">
              <a:spcBef>
                <a:spcPts val="60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acts as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communication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endpoint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applications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927100" marR="6350" lvl="1" indent="-457834">
              <a:lnSpc>
                <a:spcPct val="150000"/>
              </a:lnSpc>
              <a:spcBef>
                <a:spcPts val="60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  <a:tab pos="2887345" algn="l"/>
                <a:tab pos="4348480" algn="l"/>
                <a:tab pos="4926330" algn="l"/>
              </a:tabLst>
            </a:pPr>
            <a:r>
              <a:rPr sz="2600" dirty="0">
                <a:latin typeface="Times New Roman"/>
                <a:cs typeface="Times New Roman"/>
              </a:rPr>
              <a:t>The  </a:t>
            </a:r>
            <a:r>
              <a:rPr sz="2600" spc="-5" dirty="0">
                <a:latin typeface="Times New Roman"/>
                <a:cs typeface="Times New Roman"/>
              </a:rPr>
              <a:t>port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is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Times New Roman"/>
                <a:cs typeface="Times New Roman"/>
              </a:rPr>
              <a:t>associated</a:t>
            </a:r>
            <a:r>
              <a:rPr lang="en-US" sz="2600" spc="-5" dirty="0" smtClean="0">
                <a:latin typeface="Times New Roman"/>
                <a:cs typeface="Times New Roman"/>
              </a:rPr>
              <a:t> </a:t>
            </a:r>
            <a:r>
              <a:rPr sz="2600" spc="-5" dirty="0" smtClean="0">
                <a:latin typeface="Times New Roman"/>
                <a:cs typeface="Times New Roman"/>
              </a:rPr>
              <a:t>with</a:t>
            </a:r>
            <a:r>
              <a:rPr lang="en-US" sz="2600" spc="-5" dirty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IP address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communication  </a:t>
            </a:r>
            <a:r>
              <a:rPr sz="2600" dirty="0">
                <a:latin typeface="Times New Roman"/>
                <a:cs typeface="Times New Roman"/>
              </a:rPr>
              <a:t>between two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applications.</a:t>
            </a:r>
          </a:p>
          <a:p>
            <a:pPr marL="927100" lvl="1" indent="-457834">
              <a:lnSpc>
                <a:spcPct val="150000"/>
              </a:lnSpc>
              <a:spcBef>
                <a:spcPts val="60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dirty="0">
                <a:latin typeface="Times New Roman"/>
                <a:cs typeface="Times New Roman"/>
              </a:rPr>
              <a:t>Port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ranging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65536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port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numbers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26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1024</a:t>
            </a:r>
            <a:r>
              <a:rPr sz="26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endParaRPr sz="2600" dirty="0">
              <a:latin typeface="Times New Roman"/>
              <a:cs typeface="Times New Roman"/>
            </a:endParaRPr>
          </a:p>
          <a:p>
            <a:pPr marL="927100">
              <a:lnSpc>
                <a:spcPct val="150000"/>
              </a:lnSpc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reserved for privileged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927100" lvl="1" indent="-457834">
              <a:spcBef>
                <a:spcPts val="60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spc="-5" dirty="0">
                <a:latin typeface="Times New Roman"/>
                <a:cs typeface="Times New Roman"/>
              </a:rPr>
              <a:t>Many </a:t>
            </a:r>
            <a:r>
              <a:rPr sz="2600" dirty="0">
                <a:latin typeface="Times New Roman"/>
                <a:cs typeface="Times New Roman"/>
              </a:rPr>
              <a:t>standard port numbers are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pre-assigned</a:t>
            </a:r>
          </a:p>
          <a:p>
            <a:pPr marL="1384300" lvl="2" indent="-457834">
              <a:spcBef>
                <a:spcPts val="59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1384300" algn="l"/>
                <a:tab pos="1384935" algn="l"/>
                <a:tab pos="6584950" algn="l"/>
              </a:tabLst>
            </a:pPr>
            <a:r>
              <a:rPr sz="2600" spc="-5" dirty="0">
                <a:latin typeface="Times New Roman"/>
                <a:cs typeface="Times New Roman"/>
              </a:rPr>
              <a:t>time </a:t>
            </a:r>
            <a:r>
              <a:rPr sz="2600" dirty="0">
                <a:latin typeface="Times New Roman"/>
                <a:cs typeface="Times New Roman"/>
              </a:rPr>
              <a:t>of day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13</a:t>
            </a:r>
            <a:r>
              <a:rPr sz="2600" dirty="0">
                <a:latin typeface="Times New Roman"/>
                <a:cs typeface="Times New Roman"/>
              </a:rPr>
              <a:t>, ftp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21</a:t>
            </a:r>
            <a:r>
              <a:rPr sz="2600" dirty="0">
                <a:latin typeface="Times New Roman"/>
                <a:cs typeface="Times New Roman"/>
              </a:rPr>
              <a:t>, telnet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23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 err="1">
                <a:latin typeface="Times New Roman"/>
                <a:cs typeface="Times New Roman"/>
              </a:rPr>
              <a:t>smtp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25</a:t>
            </a:r>
            <a:r>
              <a:rPr sz="2600" dirty="0" smtClean="0">
                <a:latin typeface="Times New Roman"/>
                <a:cs typeface="Times New Roman"/>
              </a:rPr>
              <a:t>,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http</a:t>
            </a:r>
            <a:r>
              <a:rPr sz="2600" spc="-30" dirty="0" smtClean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80</a:t>
            </a:r>
          </a:p>
          <a:p>
            <a:pPr marL="927100" marR="5715" lvl="1" indent="-457834">
              <a:spcBef>
                <a:spcPts val="615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  <a:tab pos="1475740" algn="l"/>
                <a:tab pos="1963420" algn="l"/>
                <a:tab pos="2803525" algn="l"/>
                <a:tab pos="3304540" algn="l"/>
                <a:tab pos="3847465" algn="l"/>
                <a:tab pos="4757420" algn="l"/>
                <a:tab pos="5272405" algn="l"/>
                <a:tab pos="5574030" algn="l"/>
                <a:tab pos="6034405" algn="l"/>
                <a:tab pos="7083425" algn="l"/>
                <a:tab pos="7684134" algn="l"/>
                <a:tab pos="8072755" algn="l"/>
              </a:tabLst>
            </a:pPr>
            <a:r>
              <a:rPr sz="2600" spc="-200" dirty="0">
                <a:latin typeface="Times New Roman"/>
                <a:cs typeface="Times New Roman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ou	</a:t>
            </a:r>
            <a:r>
              <a:rPr sz="2600" spc="-5" dirty="0">
                <a:latin typeface="Times New Roman"/>
                <a:cs typeface="Times New Roman"/>
              </a:rPr>
              <a:t>ca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hoose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ny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-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rt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nu</a:t>
            </a:r>
            <a:r>
              <a:rPr sz="2600" spc="-2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ber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ren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ly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us</a:t>
            </a:r>
            <a:r>
              <a:rPr sz="2600" spc="-10" dirty="0" smtClean="0">
                <a:latin typeface="Times New Roman"/>
                <a:cs typeface="Times New Roman"/>
              </a:rPr>
              <a:t>e</a:t>
            </a:r>
            <a:r>
              <a:rPr sz="2600" dirty="0" smtClean="0">
                <a:latin typeface="Times New Roman"/>
                <a:cs typeface="Times New Roman"/>
              </a:rPr>
              <a:t>d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spc="5" dirty="0" smtClean="0">
                <a:latin typeface="Times New Roman"/>
                <a:cs typeface="Times New Roman"/>
              </a:rPr>
              <a:t>b</a:t>
            </a:r>
            <a:r>
              <a:rPr sz="2600" dirty="0" smtClean="0">
                <a:latin typeface="Times New Roman"/>
                <a:cs typeface="Times New Roman"/>
              </a:rPr>
              <a:t>y</a:t>
            </a:r>
            <a:r>
              <a:rPr lang="en-US" sz="2600" dirty="0" smtClean="0">
                <a:latin typeface="Times New Roman"/>
                <a:cs typeface="Times New Roman"/>
              </a:rPr>
              <a:t> </a:t>
            </a:r>
            <a:r>
              <a:rPr sz="2600" dirty="0" smtClean="0">
                <a:latin typeface="Times New Roman"/>
                <a:cs typeface="Times New Roman"/>
              </a:rPr>
              <a:t>o</a:t>
            </a:r>
            <a:r>
              <a:rPr sz="2600" spc="-15" dirty="0" smtClean="0">
                <a:latin typeface="Times New Roman"/>
                <a:cs typeface="Times New Roman"/>
              </a:rPr>
              <a:t>t</a:t>
            </a:r>
            <a:r>
              <a:rPr sz="2600" dirty="0" smtClean="0">
                <a:latin typeface="Times New Roman"/>
                <a:cs typeface="Times New Roman"/>
              </a:rPr>
              <a:t>h</a:t>
            </a:r>
            <a:r>
              <a:rPr sz="2600" spc="-10" dirty="0" smtClean="0">
                <a:latin typeface="Times New Roman"/>
                <a:cs typeface="Times New Roman"/>
              </a:rPr>
              <a:t>e</a:t>
            </a:r>
            <a:r>
              <a:rPr sz="2600" dirty="0" smtClean="0">
                <a:latin typeface="Times New Roman"/>
                <a:cs typeface="Times New Roman"/>
              </a:rPr>
              <a:t>r  </a:t>
            </a:r>
            <a:r>
              <a:rPr sz="2600" spc="-5" dirty="0">
                <a:latin typeface="Times New Roman"/>
                <a:cs typeface="Times New Roman"/>
              </a:rPr>
              <a:t>programs.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spcBef>
                <a:spcPts val="600"/>
              </a:spcBef>
              <a:buClr>
                <a:srgbClr val="1F487C"/>
              </a:buClr>
              <a:buSzPct val="750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600" dirty="0">
                <a:latin typeface="Times New Roman"/>
                <a:cs typeface="Times New Roman"/>
              </a:rPr>
              <a:t>IP address + port </a:t>
            </a:r>
            <a:r>
              <a:rPr sz="2600" spc="-5" dirty="0">
                <a:latin typeface="Times New Roman"/>
                <a:cs typeface="Times New Roman"/>
              </a:rPr>
              <a:t>number </a:t>
            </a:r>
            <a:r>
              <a:rPr sz="2600" dirty="0">
                <a:latin typeface="Times New Roman"/>
                <a:cs typeface="Times New Roman"/>
              </a:rPr>
              <a:t>= "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phone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600" dirty="0">
                <a:latin typeface="Times New Roman"/>
                <a:cs typeface="Times New Roman"/>
              </a:rPr>
              <a:t>" for service or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application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0964" y="30778"/>
            <a:ext cx="429641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sz="3600" b="1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1042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Networking Basics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914400"/>
            <a:ext cx="11756572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 offers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Stream-based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enable applications to view networking as streams of data as if it were file I/O.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Packet-based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transmitting individual packets of information—commonly used to transmit data images, audio and video over the Internet. (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66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URL Processing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79" y="914400"/>
            <a:ext cx="11848011" cy="5715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stands for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Uniform Resource Locator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represents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on the World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 Web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such as a Web page or FTP directory.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URL can be broken down into parts, as</a:t>
            </a:r>
          </a:p>
          <a:p>
            <a:pPr marL="0" indent="339725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follows: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://host:port/path?query#ref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protocols include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HTTP, HTTPS, FTP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also called the authority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hostname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the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 address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host to use.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optional parameter. If a port is not specified, the default port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protocol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used. With HTTP, the default port is 80.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path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also referred to as the filename,.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http://www.amrood.com/index.htm?language=en#j2se</a:t>
            </a:r>
          </a:p>
        </p:txBody>
      </p:sp>
    </p:spTree>
    <p:extLst>
      <p:ext uri="{BB962C8B-B14F-4D97-AF65-F5344CB8AC3E}">
        <p14:creationId xmlns:p14="http://schemas.microsoft.com/office/powerpoint/2010/main" val="32866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URL class methods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914400"/>
            <a:ext cx="1179576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java.net.URL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represents a URL and has complete set of methods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manipulate URL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Java.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URL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has several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constructors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URLs, including the following: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07579"/>
              </p:ext>
            </p:extLst>
          </p:nvPr>
        </p:nvGraphicFramePr>
        <p:xfrm>
          <a:off x="587829" y="2952207"/>
          <a:ext cx="11377748" cy="3605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8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URL(String protocol, String host,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port, String file) throws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MalformedURLException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URL by putting together the given parts.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589"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URL(String protocol, String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host,String</a:t>
                      </a:r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file) throws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MalformedURLException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Identical to the previous constructor, except that the default port for the given protocol is used.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URL(String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 throws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MalformedURLException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2200" u="none" strike="noStrike" kern="12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URL from the given String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149"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public URL(URL context, String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throws </a:t>
                      </a:r>
                      <a:r>
                        <a:rPr lang="en-US" sz="2200" u="none" strike="noStrike" kern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MalformedURLException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u="none" strike="noStrike" kern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Creates a URL by parsing the together the URL and String arguments</a:t>
                      </a:r>
                      <a:endParaRPr lang="en-US" sz="2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26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3464</Words>
  <Application>Microsoft Office PowerPoint</Application>
  <PresentationFormat>Widescreen</PresentationFormat>
  <Paragraphs>477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Aharoni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CHAPTER FOUR   JAVA NETWORKING</vt:lpstr>
      <vt:lpstr>Objectives</vt:lpstr>
      <vt:lpstr>Networking Basics</vt:lpstr>
      <vt:lpstr>Networking Basics</vt:lpstr>
      <vt:lpstr>Networking Basics</vt:lpstr>
      <vt:lpstr>Networking Basics</vt:lpstr>
      <vt:lpstr>Networking Basics</vt:lpstr>
      <vt:lpstr>URL Processing</vt:lpstr>
      <vt:lpstr>URL class methods</vt:lpstr>
      <vt:lpstr>…cont’d</vt:lpstr>
      <vt:lpstr>…cont’d</vt:lpstr>
      <vt:lpstr>URLConnection class</vt:lpstr>
      <vt:lpstr>…cont’d</vt:lpstr>
      <vt:lpstr>…cont’d</vt:lpstr>
      <vt:lpstr>The InetAdress class</vt:lpstr>
      <vt:lpstr>…cont’d</vt:lpstr>
      <vt:lpstr>Socket programming</vt:lpstr>
      <vt:lpstr>Socket programming</vt:lpstr>
      <vt:lpstr>TCP/IP Socket programming</vt:lpstr>
      <vt:lpstr>PowerPoint Presentation</vt:lpstr>
      <vt:lpstr>Server Sockets</vt:lpstr>
      <vt:lpstr>Client Sockets</vt:lpstr>
      <vt:lpstr>Client Sockets</vt:lpstr>
      <vt:lpstr>Data Transmission through Sockets</vt:lpstr>
      <vt:lpstr>Data Transmission through Sockets</vt:lpstr>
      <vt:lpstr>Data Transmission through Sockets</vt:lpstr>
      <vt:lpstr>Data Transmission through Sockets</vt:lpstr>
      <vt:lpstr>Example…one way communication</vt:lpstr>
      <vt:lpstr>Example…one way communication</vt:lpstr>
      <vt:lpstr>Exercise</vt:lpstr>
      <vt:lpstr>UDP Socket Programming</vt:lpstr>
      <vt:lpstr>UDP Socket Programming</vt:lpstr>
      <vt:lpstr>UDP Socket Programming</vt:lpstr>
      <vt:lpstr>UDP Socket Programming</vt:lpstr>
      <vt:lpstr>UDP Socket Programming</vt:lpstr>
      <vt:lpstr>UDP Socket Programming</vt:lpstr>
      <vt:lpstr>    Example…two way communication</vt:lpstr>
      <vt:lpstr>Example…two way communication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  JAVA NETWORKING</dc:title>
  <dc:creator>Bahe</dc:creator>
  <cp:lastModifiedBy>Bahe</cp:lastModifiedBy>
  <cp:revision>128</cp:revision>
  <dcterms:created xsi:type="dcterms:W3CDTF">2023-10-17T12:31:31Z</dcterms:created>
  <dcterms:modified xsi:type="dcterms:W3CDTF">2023-10-23T02:19:08Z</dcterms:modified>
</cp:coreProperties>
</file>