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99" r:id="rId5"/>
    <p:sldId id="301" r:id="rId6"/>
    <p:sldId id="303" r:id="rId7"/>
    <p:sldId id="312" r:id="rId8"/>
    <p:sldId id="304" r:id="rId9"/>
    <p:sldId id="309" r:id="rId10"/>
    <p:sldId id="292" r:id="rId11"/>
    <p:sldId id="310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jBEaureuvyRlMzOiPrN20ngnIN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3EF22-CC03-49EB-ADF2-5E9289884C46}" v="12" dt="2021-11-10T14:38:37.760"/>
  </p1510:revLst>
</p1510:revInfo>
</file>

<file path=ppt/tableStyles.xml><?xml version="1.0" encoding="utf-8"?>
<a:tblStyleLst xmlns:a="http://schemas.openxmlformats.org/drawingml/2006/main" def="{41B1D32D-2C47-46AD-A3D8-8639D2F7D546}">
  <a:tblStyle styleId="{41B1D32D-2C47-46AD-A3D8-8639D2F7D5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1299" autoAdjust="0"/>
  </p:normalViewPr>
  <p:slideViewPr>
    <p:cSldViewPr snapToGrid="0">
      <p:cViewPr varScale="1">
        <p:scale>
          <a:sx n="61" d="100"/>
          <a:sy n="61" d="100"/>
        </p:scale>
        <p:origin x="1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 EL MAY" userId="98d3537c-fd6f-4b17-a132-fadcf27bd52a" providerId="ADAL" clId="{258458FB-A7A2-4CAC-82A6-2F242C49F789}"/>
    <pc:docChg chg="modSld">
      <pc:chgData name="Alya EL MAY" userId="98d3537c-fd6f-4b17-a132-fadcf27bd52a" providerId="ADAL" clId="{258458FB-A7A2-4CAC-82A6-2F242C49F789}" dt="2021-10-18T15:34:00.392" v="3" actId="20577"/>
      <pc:docMkLst>
        <pc:docMk/>
      </pc:docMkLst>
      <pc:sldChg chg="modSp mod">
        <pc:chgData name="Alya EL MAY" userId="98d3537c-fd6f-4b17-a132-fadcf27bd52a" providerId="ADAL" clId="{258458FB-A7A2-4CAC-82A6-2F242C49F789}" dt="2021-10-18T15:34:00.392" v="3" actId="20577"/>
        <pc:sldMkLst>
          <pc:docMk/>
          <pc:sldMk cId="641485576" sldId="292"/>
        </pc:sldMkLst>
        <pc:spChg chg="mod">
          <ac:chgData name="Alya EL MAY" userId="98d3537c-fd6f-4b17-a132-fadcf27bd52a" providerId="ADAL" clId="{258458FB-A7A2-4CAC-82A6-2F242C49F789}" dt="2021-10-18T15:34:00.392" v="3" actId="20577"/>
          <ac:spMkLst>
            <pc:docMk/>
            <pc:sldMk cId="641485576" sldId="292"/>
            <ac:spMk id="572" creationId="{00000000-0000-0000-0000-000000000000}"/>
          </ac:spMkLst>
        </pc:spChg>
      </pc:sldChg>
    </pc:docChg>
  </pc:docChgLst>
  <pc:docChgLst>
    <pc:chgData name="Alya EL MAY" userId="98d3537c-fd6f-4b17-a132-fadcf27bd52a" providerId="ADAL" clId="{C7A3EF22-CC03-49EB-ADF2-5E9289884C46}"/>
    <pc:docChg chg="undo redo custSel delSld modSld">
      <pc:chgData name="Alya EL MAY" userId="98d3537c-fd6f-4b17-a132-fadcf27bd52a" providerId="ADAL" clId="{C7A3EF22-CC03-49EB-ADF2-5E9289884C46}" dt="2021-11-10T17:06:22.863" v="621" actId="20577"/>
      <pc:docMkLst>
        <pc:docMk/>
      </pc:docMkLst>
      <pc:sldChg chg="modSp mod">
        <pc:chgData name="Alya EL MAY" userId="98d3537c-fd6f-4b17-a132-fadcf27bd52a" providerId="ADAL" clId="{C7A3EF22-CC03-49EB-ADF2-5E9289884C46}" dt="2021-11-10T14:32:07.467" v="466" actId="20577"/>
        <pc:sldMkLst>
          <pc:docMk/>
          <pc:sldMk cId="641485576" sldId="292"/>
        </pc:sldMkLst>
        <pc:spChg chg="mod">
          <ac:chgData name="Alya EL MAY" userId="98d3537c-fd6f-4b17-a132-fadcf27bd52a" providerId="ADAL" clId="{C7A3EF22-CC03-49EB-ADF2-5E9289884C46}" dt="2021-11-10T14:32:07.467" v="466" actId="20577"/>
          <ac:spMkLst>
            <pc:docMk/>
            <pc:sldMk cId="641485576" sldId="292"/>
            <ac:spMk id="572" creationId="{00000000-0000-0000-0000-000000000000}"/>
          </ac:spMkLst>
        </pc:spChg>
      </pc:sldChg>
      <pc:sldChg chg="modSp mod">
        <pc:chgData name="Alya EL MAY" userId="98d3537c-fd6f-4b17-a132-fadcf27bd52a" providerId="ADAL" clId="{C7A3EF22-CC03-49EB-ADF2-5E9289884C46}" dt="2021-11-10T13:59:58.281" v="24" actId="20577"/>
        <pc:sldMkLst>
          <pc:docMk/>
          <pc:sldMk cId="1322599112" sldId="299"/>
        </pc:sldMkLst>
        <pc:spChg chg="mod">
          <ac:chgData name="Alya EL MAY" userId="98d3537c-fd6f-4b17-a132-fadcf27bd52a" providerId="ADAL" clId="{C7A3EF22-CC03-49EB-ADF2-5E9289884C46}" dt="2021-11-10T13:59:58.281" v="24" actId="20577"/>
          <ac:spMkLst>
            <pc:docMk/>
            <pc:sldMk cId="1322599112" sldId="299"/>
            <ac:spMk id="90" creationId="{00000000-0000-0000-0000-000000000000}"/>
          </ac:spMkLst>
        </pc:spChg>
      </pc:sldChg>
      <pc:sldChg chg="modSp mod">
        <pc:chgData name="Alya EL MAY" userId="98d3537c-fd6f-4b17-a132-fadcf27bd52a" providerId="ADAL" clId="{C7A3EF22-CC03-49EB-ADF2-5E9289884C46}" dt="2021-11-10T16:52:28.067" v="574" actId="20577"/>
        <pc:sldMkLst>
          <pc:docMk/>
          <pc:sldMk cId="2186590317" sldId="301"/>
        </pc:sldMkLst>
        <pc:spChg chg="mod">
          <ac:chgData name="Alya EL MAY" userId="98d3537c-fd6f-4b17-a132-fadcf27bd52a" providerId="ADAL" clId="{C7A3EF22-CC03-49EB-ADF2-5E9289884C46}" dt="2021-11-10T14:10:49.751" v="89" actId="1076"/>
          <ac:spMkLst>
            <pc:docMk/>
            <pc:sldMk cId="2186590317" sldId="301"/>
            <ac:spMk id="9" creationId="{C3C10E88-410D-4F8A-9AD8-E43451B9873D}"/>
          </ac:spMkLst>
        </pc:spChg>
        <pc:spChg chg="mod">
          <ac:chgData name="Alya EL MAY" userId="98d3537c-fd6f-4b17-a132-fadcf27bd52a" providerId="ADAL" clId="{C7A3EF22-CC03-49EB-ADF2-5E9289884C46}" dt="2021-11-10T16:52:28.067" v="574" actId="20577"/>
          <ac:spMkLst>
            <pc:docMk/>
            <pc:sldMk cId="2186590317" sldId="301"/>
            <ac:spMk id="572" creationId="{00000000-0000-0000-0000-000000000000}"/>
          </ac:spMkLst>
        </pc:spChg>
      </pc:sldChg>
      <pc:sldChg chg="modSp mod">
        <pc:chgData name="Alya EL MAY" userId="98d3537c-fd6f-4b17-a132-fadcf27bd52a" providerId="ADAL" clId="{C7A3EF22-CC03-49EB-ADF2-5E9289884C46}" dt="2021-11-10T17:06:07.909" v="615" actId="21"/>
        <pc:sldMkLst>
          <pc:docMk/>
          <pc:sldMk cId="2925198354" sldId="303"/>
        </pc:sldMkLst>
        <pc:spChg chg="mod">
          <ac:chgData name="Alya EL MAY" userId="98d3537c-fd6f-4b17-a132-fadcf27bd52a" providerId="ADAL" clId="{C7A3EF22-CC03-49EB-ADF2-5E9289884C46}" dt="2021-11-10T17:06:07.909" v="615" actId="21"/>
          <ac:spMkLst>
            <pc:docMk/>
            <pc:sldMk cId="2925198354" sldId="303"/>
            <ac:spMk id="572" creationId="{00000000-0000-0000-0000-000000000000}"/>
          </ac:spMkLst>
        </pc:spChg>
      </pc:sldChg>
      <pc:sldChg chg="modSp mod">
        <pc:chgData name="Alya EL MAY" userId="98d3537c-fd6f-4b17-a132-fadcf27bd52a" providerId="ADAL" clId="{C7A3EF22-CC03-49EB-ADF2-5E9289884C46}" dt="2021-11-10T16:54:07.293" v="579" actId="20577"/>
        <pc:sldMkLst>
          <pc:docMk/>
          <pc:sldMk cId="2776241482" sldId="304"/>
        </pc:sldMkLst>
        <pc:spChg chg="mod">
          <ac:chgData name="Alya EL MAY" userId="98d3537c-fd6f-4b17-a132-fadcf27bd52a" providerId="ADAL" clId="{C7A3EF22-CC03-49EB-ADF2-5E9289884C46}" dt="2021-11-10T16:54:07.293" v="579" actId="20577"/>
          <ac:spMkLst>
            <pc:docMk/>
            <pc:sldMk cId="2776241482" sldId="304"/>
            <ac:spMk id="572" creationId="{00000000-0000-0000-0000-000000000000}"/>
          </ac:spMkLst>
        </pc:spChg>
      </pc:sldChg>
      <pc:sldChg chg="addSp delSp modSp mod">
        <pc:chgData name="Alya EL MAY" userId="98d3537c-fd6f-4b17-a132-fadcf27bd52a" providerId="ADAL" clId="{C7A3EF22-CC03-49EB-ADF2-5E9289884C46}" dt="2021-11-10T14:39:14.185" v="537" actId="20577"/>
        <pc:sldMkLst>
          <pc:docMk/>
          <pc:sldMk cId="2323103825" sldId="307"/>
        </pc:sldMkLst>
        <pc:spChg chg="mod">
          <ac:chgData name="Alya EL MAY" userId="98d3537c-fd6f-4b17-a132-fadcf27bd52a" providerId="ADAL" clId="{C7A3EF22-CC03-49EB-ADF2-5E9289884C46}" dt="2021-11-10T14:39:14.185" v="537" actId="20577"/>
          <ac:spMkLst>
            <pc:docMk/>
            <pc:sldMk cId="2323103825" sldId="307"/>
            <ac:spMk id="572" creationId="{00000000-0000-0000-0000-000000000000}"/>
          </ac:spMkLst>
        </pc:spChg>
        <pc:graphicFrameChg chg="add del mod">
          <ac:chgData name="Alya EL MAY" userId="98d3537c-fd6f-4b17-a132-fadcf27bd52a" providerId="ADAL" clId="{C7A3EF22-CC03-49EB-ADF2-5E9289884C46}" dt="2021-11-10T14:38:37.669" v="516"/>
          <ac:graphicFrameMkLst>
            <pc:docMk/>
            <pc:sldMk cId="2323103825" sldId="307"/>
            <ac:graphicFrameMk id="2" creationId="{75CD6FC9-8596-4F93-9CE8-B819E98FC2FF}"/>
          </ac:graphicFrameMkLst>
        </pc:graphicFrameChg>
      </pc:sldChg>
      <pc:sldChg chg="addSp delSp modSp mod">
        <pc:chgData name="Alya EL MAY" userId="98d3537c-fd6f-4b17-a132-fadcf27bd52a" providerId="ADAL" clId="{C7A3EF22-CC03-49EB-ADF2-5E9289884C46}" dt="2021-11-10T16:54:42.902" v="580" actId="20577"/>
        <pc:sldMkLst>
          <pc:docMk/>
          <pc:sldMk cId="3125987754" sldId="309"/>
        </pc:sldMkLst>
        <pc:spChg chg="mod">
          <ac:chgData name="Alya EL MAY" userId="98d3537c-fd6f-4b17-a132-fadcf27bd52a" providerId="ADAL" clId="{C7A3EF22-CC03-49EB-ADF2-5E9289884C46}" dt="2021-11-10T16:54:42.902" v="580" actId="20577"/>
          <ac:spMkLst>
            <pc:docMk/>
            <pc:sldMk cId="3125987754" sldId="309"/>
            <ac:spMk id="572" creationId="{00000000-0000-0000-0000-000000000000}"/>
          </ac:spMkLst>
        </pc:spChg>
        <pc:graphicFrameChg chg="add del mod">
          <ac:chgData name="Alya EL MAY" userId="98d3537c-fd6f-4b17-a132-fadcf27bd52a" providerId="ADAL" clId="{C7A3EF22-CC03-49EB-ADF2-5E9289884C46}" dt="2021-11-10T14:27:55.357" v="416"/>
          <ac:graphicFrameMkLst>
            <pc:docMk/>
            <pc:sldMk cId="3125987754" sldId="309"/>
            <ac:graphicFrameMk id="2" creationId="{E461D596-F8BE-45A9-9195-09CF436DF591}"/>
          </ac:graphicFrameMkLst>
        </pc:graphicFrameChg>
      </pc:sldChg>
      <pc:sldChg chg="modSp mod">
        <pc:chgData name="Alya EL MAY" userId="98d3537c-fd6f-4b17-a132-fadcf27bd52a" providerId="ADAL" clId="{C7A3EF22-CC03-49EB-ADF2-5E9289884C46}" dt="2021-11-10T14:37:07.802" v="509" actId="20577"/>
        <pc:sldMkLst>
          <pc:docMk/>
          <pc:sldMk cId="2785596384" sldId="310"/>
        </pc:sldMkLst>
        <pc:spChg chg="mod">
          <ac:chgData name="Alya EL MAY" userId="98d3537c-fd6f-4b17-a132-fadcf27bd52a" providerId="ADAL" clId="{C7A3EF22-CC03-49EB-ADF2-5E9289884C46}" dt="2021-11-10T14:37:07.802" v="509" actId="20577"/>
          <ac:spMkLst>
            <pc:docMk/>
            <pc:sldMk cId="2785596384" sldId="310"/>
            <ac:spMk id="572" creationId="{00000000-0000-0000-0000-000000000000}"/>
          </ac:spMkLst>
        </pc:spChg>
      </pc:sldChg>
      <pc:sldChg chg="modSp mod">
        <pc:chgData name="Alya EL MAY" userId="98d3537c-fd6f-4b17-a132-fadcf27bd52a" providerId="ADAL" clId="{C7A3EF22-CC03-49EB-ADF2-5E9289884C46}" dt="2021-11-10T17:06:22.863" v="621" actId="20577"/>
        <pc:sldMkLst>
          <pc:docMk/>
          <pc:sldMk cId="2659086221" sldId="312"/>
        </pc:sldMkLst>
        <pc:spChg chg="mod">
          <ac:chgData name="Alya EL MAY" userId="98d3537c-fd6f-4b17-a132-fadcf27bd52a" providerId="ADAL" clId="{C7A3EF22-CC03-49EB-ADF2-5E9289884C46}" dt="2021-11-10T17:06:22.863" v="621" actId="20577"/>
          <ac:spMkLst>
            <pc:docMk/>
            <pc:sldMk cId="2659086221" sldId="312"/>
            <ac:spMk id="572" creationId="{00000000-0000-0000-0000-000000000000}"/>
          </ac:spMkLst>
        </pc:spChg>
      </pc:sldChg>
      <pc:sldChg chg="del">
        <pc:chgData name="Alya EL MAY" userId="98d3537c-fd6f-4b17-a132-fadcf27bd52a" providerId="ADAL" clId="{C7A3EF22-CC03-49EB-ADF2-5E9289884C46}" dt="2021-11-10T14:15:04.715" v="173" actId="2696"/>
        <pc:sldMkLst>
          <pc:docMk/>
          <pc:sldMk cId="3835728273" sldId="313"/>
        </pc:sldMkLst>
      </pc:sldChg>
      <pc:sldChg chg="del">
        <pc:chgData name="Alya EL MAY" userId="98d3537c-fd6f-4b17-a132-fadcf27bd52a" providerId="ADAL" clId="{C7A3EF22-CC03-49EB-ADF2-5E9289884C46}" dt="2021-11-10T14:29:17.187" v="439" actId="47"/>
        <pc:sldMkLst>
          <pc:docMk/>
          <pc:sldMk cId="2311109213" sldId="314"/>
        </pc:sldMkLst>
      </pc:sldChg>
      <pc:sldChg chg="del">
        <pc:chgData name="Alya EL MAY" userId="98d3537c-fd6f-4b17-a132-fadcf27bd52a" providerId="ADAL" clId="{C7A3EF22-CC03-49EB-ADF2-5E9289884C46}" dt="2021-11-10T14:15:04.715" v="173" actId="2696"/>
        <pc:sldMkLst>
          <pc:docMk/>
          <pc:sldMk cId="3122576189" sldId="315"/>
        </pc:sldMkLst>
      </pc:sldChg>
      <pc:sldChg chg="del">
        <pc:chgData name="Alya EL MAY" userId="98d3537c-fd6f-4b17-a132-fadcf27bd52a" providerId="ADAL" clId="{C7A3EF22-CC03-49EB-ADF2-5E9289884C46}" dt="2021-11-10T14:37:33.206" v="510" actId="47"/>
        <pc:sldMkLst>
          <pc:docMk/>
          <pc:sldMk cId="1402854682" sldId="317"/>
        </pc:sldMkLst>
      </pc:sldChg>
      <pc:sldMasterChg chg="delSldLayout">
        <pc:chgData name="Alya EL MAY" userId="98d3537c-fd6f-4b17-a132-fadcf27bd52a" providerId="ADAL" clId="{C7A3EF22-CC03-49EB-ADF2-5E9289884C46}" dt="2021-11-10T14:37:33.206" v="510" actId="47"/>
        <pc:sldMasterMkLst>
          <pc:docMk/>
          <pc:sldMasterMk cId="0" sldId="2147483648"/>
        </pc:sldMasterMkLst>
        <pc:sldLayoutChg chg="del">
          <pc:chgData name="Alya EL MAY" userId="98d3537c-fd6f-4b17-a132-fadcf27bd52a" providerId="ADAL" clId="{C7A3EF22-CC03-49EB-ADF2-5E9289884C46}" dt="2021-11-10T14:37:33.206" v="510" actId="47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8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68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91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9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72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4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72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98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45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7"/>
            <a:ext cx="12192000" cy="6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27494" y="1110146"/>
            <a:ext cx="5968505" cy="384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Analyses des </a:t>
            </a:r>
            <a:r>
              <a:rPr lang="fr-FR" sz="2400" b="1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uestionnaires </a:t>
            </a:r>
            <a:r>
              <a:rPr lang="fr-FR" sz="2400" b="1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Désistements Candidats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r-FR" sz="2400" b="1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Focus </a:t>
            </a:r>
            <a:r>
              <a:rPr lang="fr-FR" sz="2400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Novembre</a:t>
            </a:r>
            <a:r>
              <a:rPr lang="fr-FR" sz="2400" b="0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 2021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67" y="61307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585927" y="509318"/>
            <a:ext cx="10790200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67" dirty="0"/>
              <a:t>		</a:t>
            </a:r>
          </a:p>
          <a:p>
            <a:pPr lvl="4"/>
            <a:r>
              <a:rPr lang="fr-FR" sz="1867" b="1" dirty="0">
                <a:solidFill>
                  <a:srgbClr val="0062FF"/>
                </a:solidFill>
                <a:latin typeface="Montserrat"/>
              </a:rPr>
              <a:t>		</a:t>
            </a:r>
            <a:r>
              <a:rPr lang="fr-FR" sz="2800" b="1" dirty="0">
                <a:solidFill>
                  <a:srgbClr val="0062FF"/>
                </a:solidFill>
                <a:latin typeface="Montserrat"/>
              </a:rPr>
              <a:t>45</a:t>
            </a:r>
            <a:r>
              <a:rPr lang="fr-FR" sz="3733" b="1" dirty="0">
                <a:latin typeface="Montserrat"/>
              </a:rPr>
              <a:t> </a:t>
            </a:r>
            <a:r>
              <a:rPr lang="fr-FR" sz="1600" b="1" dirty="0">
                <a:latin typeface="Montserrat"/>
              </a:rPr>
              <a:t>questionnaires envoyés au mois de novembre</a:t>
            </a:r>
            <a:br>
              <a:rPr lang="fr-FR" sz="1867" b="1" dirty="0">
                <a:latin typeface="Montserrat"/>
              </a:rPr>
            </a:br>
            <a:r>
              <a:rPr lang="fr-FR" sz="1867" b="1" dirty="0">
                <a:latin typeface="Montserrat"/>
              </a:rPr>
              <a:t>		</a:t>
            </a:r>
            <a:r>
              <a:rPr lang="fr-FR" sz="2800" b="1" dirty="0">
                <a:solidFill>
                  <a:srgbClr val="0062FF"/>
                </a:solidFill>
                <a:latin typeface="Montserrat"/>
              </a:rPr>
              <a:t>17</a:t>
            </a:r>
            <a:r>
              <a:rPr lang="fr-FR" sz="3733" b="1" dirty="0">
                <a:latin typeface="Montserrat"/>
              </a:rPr>
              <a:t> </a:t>
            </a:r>
            <a:r>
              <a:rPr lang="fr-FR" sz="1867" b="1" dirty="0">
                <a:latin typeface="Montserrat"/>
              </a:rPr>
              <a:t> </a:t>
            </a:r>
            <a:r>
              <a:rPr lang="fr-FR" sz="1600" b="1" dirty="0">
                <a:latin typeface="Montserrat"/>
              </a:rPr>
              <a:t>réponses (taux de réponses 38 %)</a:t>
            </a:r>
          </a:p>
          <a:p>
            <a:pPr lvl="4"/>
            <a:endParaRPr lang="fr-FR" sz="1867" dirty="0">
              <a:latin typeface="Montserrat"/>
            </a:endParaRPr>
          </a:p>
          <a:p>
            <a:pPr lvl="4"/>
            <a:endParaRPr lang="fr-FR" sz="2000" u="sng" dirty="0">
              <a:latin typeface="Montserrat"/>
            </a:endParaRPr>
          </a:p>
          <a:p>
            <a:pPr lvl="4"/>
            <a:endParaRPr lang="fr-FR" sz="2000" u="sng" dirty="0">
              <a:latin typeface="Montserrat"/>
            </a:endParaRPr>
          </a:p>
          <a:p>
            <a:pPr lvl="4"/>
            <a:r>
              <a:rPr lang="fr-FR" sz="2000" u="sng" dirty="0">
                <a:latin typeface="Montserrat"/>
              </a:rPr>
              <a:t>Talan Opérations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67" dirty="0">
              <a:latin typeface="Montserra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C10E88-410D-4F8A-9AD8-E43451B9873D}"/>
              </a:ext>
            </a:extLst>
          </p:cNvPr>
          <p:cNvSpPr txBox="1"/>
          <p:nvPr/>
        </p:nvSpPr>
        <p:spPr>
          <a:xfrm>
            <a:off x="585927" y="4593673"/>
            <a:ext cx="7840716" cy="19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Vos concurrents m’ont proposé une rémunération plus attractive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Vos concurrents m’ont proposé un poste plus intéressant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Un processus de recrutement trop long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Mon employeur m’a retenu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9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755371" y="66040"/>
            <a:ext cx="11231764" cy="67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67" dirty="0"/>
              <a:t>		</a:t>
            </a:r>
            <a:endParaRPr lang="fr-FR" sz="1867" dirty="0">
              <a:latin typeface="Montserrat"/>
            </a:endParaRPr>
          </a:p>
          <a:p>
            <a:pPr lvl="4"/>
            <a:endParaRPr lang="fr-FR" sz="1867" dirty="0">
              <a:latin typeface="Montserrat"/>
            </a:endParaRPr>
          </a:p>
          <a:p>
            <a:pPr lvl="4"/>
            <a:r>
              <a:rPr lang="fr-FR" sz="2000" u="sng" dirty="0" err="1">
                <a:latin typeface="Montserrat"/>
              </a:rPr>
              <a:t>KeyOn</a:t>
            </a:r>
            <a:r>
              <a:rPr lang="fr-FR" sz="2000" u="sng" dirty="0">
                <a:latin typeface="Montserrat"/>
              </a:rPr>
              <a:t> By Talan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Sur 2 désistements : </a:t>
            </a:r>
            <a:endParaRPr lang="fr-FR" sz="1800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Un discours peu attractif lors de l'entretien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Vos concurrents m’ont proposé une rémunération plus attractive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Vos concurrents m’ont proposé un poste plus intéressant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Je ne me retrouve pas dans l’esprit Talan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000" u="sng" dirty="0">
              <a:latin typeface="Montserrat"/>
            </a:endParaRPr>
          </a:p>
          <a:p>
            <a:pPr lvl="4"/>
            <a:r>
              <a:rPr lang="fr-FR" sz="2000" u="sng" dirty="0">
                <a:latin typeface="Montserrat"/>
              </a:rPr>
              <a:t>Talan en Régions  </a:t>
            </a:r>
            <a:r>
              <a:rPr lang="fr-FR" sz="2000" dirty="0">
                <a:latin typeface="Montserrat"/>
              </a:rPr>
              <a:t>:</a:t>
            </a:r>
          </a:p>
          <a:p>
            <a:pPr lvl="4"/>
            <a:endParaRPr lang="fr-FR" sz="1867" dirty="0">
              <a:latin typeface="Montserra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Sur 1 désistement : </a:t>
            </a:r>
            <a:endParaRPr lang="fr-FR" sz="2000" b="1" dirty="0">
              <a:latin typeface="Montserrat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Vos concurrents m’ont proposé une rémunération plus attractive </a:t>
            </a:r>
          </a:p>
          <a:p>
            <a:pPr lvl="4">
              <a:lnSpc>
                <a:spcPct val="150000"/>
              </a:lnSpc>
            </a:pPr>
            <a:br>
              <a:rPr lang="fr-FR" sz="2000" b="1" dirty="0">
                <a:latin typeface="Montserrat"/>
              </a:rPr>
            </a:br>
            <a:r>
              <a:rPr lang="fr-FR" sz="2000" dirty="0">
                <a:latin typeface="Montserrat"/>
              </a:rPr>
              <a:t>	</a:t>
            </a:r>
            <a:r>
              <a:rPr lang="fr-FR" sz="1867" dirty="0">
                <a:latin typeface="Montserrat"/>
              </a:rPr>
              <a:t> 	</a:t>
            </a:r>
            <a:endParaRPr lang="fr-FR"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519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0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7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560551" y="288552"/>
            <a:ext cx="11231764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00" dirty="0"/>
              <a:t>	</a:t>
            </a:r>
            <a:endParaRPr lang="fr-FR" sz="2000" u="sng" dirty="0">
              <a:latin typeface="Montserrat"/>
            </a:endParaRPr>
          </a:p>
          <a:p>
            <a:pPr lvl="4"/>
            <a:endParaRPr lang="fr-FR" sz="2000" u="sng" dirty="0">
              <a:latin typeface="Montserrat"/>
            </a:endParaRPr>
          </a:p>
          <a:p>
            <a:pPr lvl="4"/>
            <a:r>
              <a:rPr lang="fr-FR" sz="2000" u="sng" dirty="0">
                <a:latin typeface="Montserrat"/>
              </a:rPr>
              <a:t>Talan Consulting  </a:t>
            </a:r>
            <a:r>
              <a:rPr lang="fr-FR" sz="2000" dirty="0">
                <a:latin typeface="Montserrat"/>
              </a:rPr>
              <a:t>:</a:t>
            </a:r>
          </a:p>
          <a:p>
            <a:pPr lvl="4"/>
            <a:endParaRPr lang="fr-FR" sz="2000" dirty="0">
              <a:latin typeface="Montserra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Sur 5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Vos concurrents m’ont proposé un poste plus intéressant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Vos concurrents m’ont proposé une rémunération plus attractive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processus de recrutement trop long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Date de démarrage proposée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Je ne me retrouve pas dans l’esprit Talan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Mon employeur m’a retenu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latin typeface="Montserrat"/>
              </a:rPr>
              <a:t>Talan </a:t>
            </a:r>
            <a:r>
              <a:rPr lang="fr-FR" sz="1800" u="sng" dirty="0" err="1">
                <a:latin typeface="Montserrat"/>
              </a:rPr>
              <a:t>Corporate</a:t>
            </a:r>
            <a:r>
              <a:rPr lang="fr-FR" sz="1800" u="sng" dirty="0">
                <a:latin typeface="Montserrat"/>
              </a:rPr>
              <a:t>  </a:t>
            </a:r>
            <a:r>
              <a:rPr lang="fr-FR" sz="18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Sur 1 désistement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Mon employeur m’a retenu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br>
              <a:rPr lang="fr-FR" sz="2000" b="1" dirty="0">
                <a:latin typeface="Montserrat"/>
              </a:rPr>
            </a:br>
            <a:r>
              <a:rPr lang="fr-FR" sz="2000" dirty="0">
                <a:latin typeface="Montserrat"/>
              </a:rPr>
              <a:t>	</a:t>
            </a:r>
            <a:r>
              <a:rPr lang="fr-FR" sz="1867" dirty="0">
                <a:latin typeface="Montserrat"/>
              </a:rPr>
              <a:t> 	</a:t>
            </a:r>
            <a:endParaRPr lang="fr-FR"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590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79037" y="262136"/>
            <a:ext cx="11713278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67" dirty="0"/>
              <a:t>	</a:t>
            </a:r>
            <a:br>
              <a:rPr lang="fr-FR" sz="1867" dirty="0">
                <a:latin typeface="Montserrat"/>
              </a:rPr>
            </a:b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nous reprenons toutes les entités, voici les raisons des désistements : </a:t>
            </a:r>
          </a:p>
          <a:p>
            <a:pPr lvl="4"/>
            <a:endParaRPr lang="fr-FR" sz="2000" dirty="0">
              <a:latin typeface="Montserrat"/>
            </a:endParaRPr>
          </a:p>
          <a:p>
            <a:pPr lvl="4"/>
            <a:endParaRPr lang="fr-FR" sz="1867" dirty="0">
              <a:latin typeface="Montserrat"/>
            </a:endParaRPr>
          </a:p>
          <a:p>
            <a:pPr lvl="4">
              <a:lnSpc>
                <a:spcPct val="200000"/>
              </a:lnSpc>
            </a:pPr>
            <a:r>
              <a:rPr lang="fr-FR" sz="1800" b="1" dirty="0">
                <a:latin typeface="Montserrat"/>
              </a:rPr>
              <a:t>		</a:t>
            </a:r>
            <a:r>
              <a:rPr lang="fr-FR" sz="2400" b="1" dirty="0">
                <a:solidFill>
                  <a:srgbClr val="0062FF"/>
                </a:solidFill>
                <a:latin typeface="Montserrat"/>
              </a:rPr>
              <a:t>33,33 % : </a:t>
            </a:r>
            <a:r>
              <a:rPr lang="fr-FR" sz="2400" b="1" dirty="0">
                <a:solidFill>
                  <a:schemeClr val="tx1"/>
                </a:solidFill>
                <a:latin typeface="Montserrat"/>
              </a:rPr>
              <a:t>Pour une rémunération plus attractive</a:t>
            </a:r>
          </a:p>
          <a:p>
            <a:pPr lvl="4">
              <a:lnSpc>
                <a:spcPct val="200000"/>
              </a:lnSpc>
            </a:pPr>
            <a:r>
              <a:rPr lang="fr-FR" sz="1800" b="1" dirty="0">
                <a:solidFill>
                  <a:srgbClr val="0062FF"/>
                </a:solidFill>
                <a:latin typeface="Montserrat"/>
              </a:rPr>
              <a:t>		</a:t>
            </a:r>
            <a:r>
              <a:rPr lang="fr-FR" sz="1600" dirty="0">
                <a:solidFill>
                  <a:srgbClr val="0062FF"/>
                </a:solidFill>
                <a:latin typeface="Montserrat"/>
              </a:rPr>
              <a:t>22,26 % : 	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Pour un poste plus intéressant</a:t>
            </a:r>
          </a:p>
          <a:p>
            <a:pPr lvl="4">
              <a:lnSpc>
                <a:spcPct val="200000"/>
              </a:lnSpc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62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		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14,8 %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Processus de recrutement trop long </a:t>
            </a:r>
            <a:br>
              <a:rPr lang="fr-FR" sz="2400" b="1" dirty="0">
                <a:latin typeface="Montserrat"/>
              </a:rPr>
            </a:br>
            <a:r>
              <a:rPr lang="fr-FR" sz="2400" b="1" dirty="0">
                <a:latin typeface="Montserrat"/>
              </a:rPr>
              <a:t>		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11,11 %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Retenus par leur employeur</a:t>
            </a:r>
          </a:p>
          <a:p>
            <a:pPr lvl="4">
              <a:lnSpc>
                <a:spcPct val="200000"/>
              </a:lnSpc>
            </a:pPr>
            <a:r>
              <a:rPr lang="fr-FR" sz="1800" dirty="0">
                <a:solidFill>
                  <a:srgbClr val="0062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00" dirty="0">
                <a:solidFill>
                  <a:srgbClr val="0062FF"/>
                </a:solidFill>
                <a:latin typeface="Montserrat"/>
                <a:cs typeface="Times New Roman" panose="02020603050405020304" pitchFamily="18" charset="0"/>
              </a:rPr>
              <a:t>7,4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discours peu attractif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200000"/>
              </a:lnSpc>
            </a:pPr>
            <a:r>
              <a:rPr lang="fr-FR" sz="1800" dirty="0">
                <a:solidFill>
                  <a:srgbClr val="0062FF"/>
                </a:solidFill>
                <a:latin typeface="Montserrat"/>
                <a:cs typeface="Times New Roman" panose="02020603050405020304" pitchFamily="18" charset="0"/>
              </a:rPr>
              <a:t>                              7,4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 % :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Ne se retrouve pas dans l’esprit de Talan </a:t>
            </a:r>
          </a:p>
          <a:p>
            <a:pPr lvl="4">
              <a:lnSpc>
                <a:spcPct val="200000"/>
              </a:lnSpc>
            </a:pPr>
            <a:r>
              <a:rPr lang="fr-FR" sz="1800" dirty="0">
                <a:solidFill>
                  <a:srgbClr val="0062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3,7 %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Date de démarrage tardive</a:t>
            </a:r>
          </a:p>
          <a:p>
            <a:pPr lvl="4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67" dirty="0">
                <a:latin typeface="Montserrat"/>
              </a:rPr>
              <a:t>	</a:t>
            </a:r>
            <a:br>
              <a:rPr lang="fr-FR" sz="1867" dirty="0">
                <a:latin typeface="Montserrat"/>
              </a:rPr>
            </a:b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762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99685" y="395670"/>
            <a:ext cx="11231764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br>
              <a:rPr lang="fr-FR" sz="1867" dirty="0">
                <a:latin typeface="Montserrat"/>
              </a:rPr>
            </a:br>
            <a:r>
              <a:rPr lang="fr-FR" sz="2000" u="sng" dirty="0">
                <a:latin typeface="Montserrat"/>
              </a:rPr>
              <a:t>En quoi le poste proposé est plus intéressant </a:t>
            </a:r>
            <a:r>
              <a:rPr lang="fr-FR" sz="2000" dirty="0">
                <a:latin typeface="Montserrat"/>
              </a:rPr>
              <a:t>:</a:t>
            </a:r>
          </a:p>
          <a:p>
            <a:pPr lvl="4"/>
            <a:endParaRPr lang="fr-FR" sz="2000" dirty="0">
              <a:latin typeface="Montserra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</a:t>
            </a:r>
            <a:r>
              <a:rPr lang="fr-FR" sz="1800" dirty="0">
                <a:latin typeface="Montserrat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 Opérations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« Le poste était plus en lien avec la formation que j’ai suivie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« J’avais surtout un aperçu clair de la mission sur laquelle je devrais être positionné.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Montserra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 consulting: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« Une évolution plus rapide du poste, une organisation plus transverse et une rémunération beaucoup plus haute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00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KeyOn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by Talan: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« Mission connue à l'avance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br>
              <a:rPr lang="fr-FR" sz="2000" b="1" dirty="0">
                <a:latin typeface="Montserrat"/>
              </a:rPr>
            </a:br>
            <a:r>
              <a:rPr lang="fr-FR" sz="2000" dirty="0">
                <a:latin typeface="Montserrat"/>
              </a:rPr>
              <a:t>	</a:t>
            </a:r>
            <a:r>
              <a:rPr lang="fr-FR" sz="1867" dirty="0">
                <a:latin typeface="Montserrat"/>
              </a:rPr>
              <a:t> 	</a:t>
            </a: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598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99685" y="288552"/>
            <a:ext cx="10790200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</a:t>
            </a:r>
            <a:r>
              <a:rPr lang="fr-FR" sz="2000" dirty="0">
                <a:latin typeface="Montserrat"/>
              </a:rPr>
              <a:t>	</a:t>
            </a:r>
            <a:r>
              <a:rPr lang="fr-FR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Ce qu’ils nous recommandent 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Le salaire proposé,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Être clair dès le début sur votre modèle : ESN. Ce n’est pas du conseil. Être dans l’échange pendant les entretiens et non dans une démarche de récitation de brief ou d’interrogatoire en complétant une base de données,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Lors des entretiens il est important de préciser qu’il y a des offres de missions envisageables pour le candidat (notamment dans le cas d’un recrutement sur profil),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Le temps sans réponse entre les entretiens 3 semaines sans réponse j'ai pensé que je n'étais pas retenu,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Process de recrutement trop long,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Gagner en visibilité sur les campus écoles.</a:t>
            </a:r>
          </a:p>
          <a:p>
            <a:pPr>
              <a:lnSpc>
                <a:spcPct val="150000"/>
              </a:lnSpc>
            </a:pPr>
            <a:b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sz="1800" dirty="0">
              <a:latin typeface="Calibri" panose="020F0502020204030204" pitchFamily="34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414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441860" y="768299"/>
            <a:ext cx="10790200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 une échelle de 1 à 10, à combien recommanderiez-vous Talan (10 étant je recommande fortement)   ? »</a:t>
            </a:r>
          </a:p>
          <a:p>
            <a:pPr algn="ctr">
              <a:spcAft>
                <a:spcPts val="800"/>
              </a:spcAft>
            </a:pPr>
            <a:endParaRPr lang="fr-FR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NPS juillet-Octobre = </a:t>
            </a: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35,2</a:t>
            </a:r>
            <a:r>
              <a:rPr lang="fr-FR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                              NPS = </a:t>
            </a: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11,8</a:t>
            </a:r>
            <a:r>
              <a:rPr lang="fr-FR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20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fr-FR" sz="1867" dirty="0">
                <a:latin typeface="Montserrat"/>
              </a:rPr>
              <a:t>		</a:t>
            </a:r>
            <a:br>
              <a:rPr lang="fr-FR" sz="1867" dirty="0">
                <a:latin typeface="Montserrat"/>
              </a:rPr>
            </a:b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C6812D-B7F1-4E26-BA7F-1F0548347B7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88" y="2343593"/>
            <a:ext cx="9067144" cy="34178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91C3E7-2462-4FCB-9438-82C267D8627F}"/>
              </a:ext>
            </a:extLst>
          </p:cNvPr>
          <p:cNvSpPr txBox="1"/>
          <p:nvPr/>
        </p:nvSpPr>
        <p:spPr>
          <a:xfrm>
            <a:off x="715262" y="5988092"/>
            <a:ext cx="1089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Le Net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Promoter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ScoreSM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(NPS®) s’agit d’un outil simple mais puissant pour mesurer la satisfaction client avec une seule question.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78559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179832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204865" y="196374"/>
            <a:ext cx="11987133" cy="659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867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67" dirty="0"/>
              <a:t>	</a:t>
            </a:r>
            <a:endParaRPr lang="fr-FR" sz="1867" dirty="0">
              <a:latin typeface="Montserrat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Certains candidats ont pris le temps d’écrire des commentaires très encourageants !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 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Vous êtes géniaux. Restez comme vous êtes »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« Entreprise très intéressante. Malheureusement on n'était pas d'accord côté salaire »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« Le principe de proposer un créneau est une excellente initiative, les mises en situation lors des entretiens opérationnels aussi. Le feedback rapide sont aussi des choses qui m’ont plu. »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« Je remercie les collaborateurs de </a:t>
            </a:r>
            <a:r>
              <a:rPr lang="fr-F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talan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pour leurs professionnalisme durant les process de recrutement. Je ne manquerai pas de recommander le cabinet à d'autres étudiants.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800" b="1" dirty="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3103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B6710A2ADFB42B71EC3EA8E154C56" ma:contentTypeVersion="9" ma:contentTypeDescription="Create a new document." ma:contentTypeScope="" ma:versionID="f47ae839e0edfefc8b3372dcb0a199b9">
  <xsd:schema xmlns:xsd="http://www.w3.org/2001/XMLSchema" xmlns:xs="http://www.w3.org/2001/XMLSchema" xmlns:p="http://schemas.microsoft.com/office/2006/metadata/properties" xmlns:ns3="36c8d79b-44b7-4ddd-affd-275264a804c9" xmlns:ns4="cd72f776-c41a-4fec-bda4-48ad6a14fa31" targetNamespace="http://schemas.microsoft.com/office/2006/metadata/properties" ma:root="true" ma:fieldsID="84783a27f154027da616c9d5a4318085" ns3:_="" ns4:_="">
    <xsd:import namespace="36c8d79b-44b7-4ddd-affd-275264a804c9"/>
    <xsd:import namespace="cd72f776-c41a-4fec-bda4-48ad6a14fa3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8d79b-44b7-4ddd-affd-275264a804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2f776-c41a-4fec-bda4-48ad6a14fa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CC93A-84A4-4388-848D-9F4E87A6A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E9D488-28D0-4888-A7B9-0323F5276E2B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36c8d79b-44b7-4ddd-affd-275264a804c9"/>
    <ds:schemaRef ds:uri="cd72f776-c41a-4fec-bda4-48ad6a14fa3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2929BBB-8A98-4522-AC8E-6B828B3BEE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8d79b-44b7-4ddd-affd-275264a804c9"/>
    <ds:schemaRef ds:uri="cd72f776-c41a-4fec-bda4-48ad6a14fa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713</Words>
  <Application>Microsoft Office PowerPoint</Application>
  <PresentationFormat>Grand écran</PresentationFormat>
  <Paragraphs>128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Montserrat</vt:lpstr>
      <vt:lpstr>Symbol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Laurence NOEL</dc:creator>
  <cp:lastModifiedBy>Alya EL MAY</cp:lastModifiedBy>
  <cp:revision>309</cp:revision>
  <dcterms:modified xsi:type="dcterms:W3CDTF">2021-11-10T17:06:29Z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0x01010080FB6710A2ADFB42B71EC3EA8E154C56</vt:lpwstr>
  </property>
</Properties>
</file>