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99" r:id="rId5"/>
    <p:sldId id="301" r:id="rId6"/>
    <p:sldId id="317" r:id="rId7"/>
    <p:sldId id="326" r:id="rId8"/>
    <p:sldId id="322" r:id="rId9"/>
    <p:sldId id="304" r:id="rId10"/>
    <p:sldId id="309" r:id="rId11"/>
    <p:sldId id="314" r:id="rId12"/>
    <p:sldId id="324" r:id="rId13"/>
    <p:sldId id="332" r:id="rId14"/>
    <p:sldId id="323" r:id="rId15"/>
    <p:sldId id="310" r:id="rId16"/>
    <p:sldId id="307"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BEaureuvyRlMzOiPrN20ngnIN0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B1D32D-2C47-46AD-A3D8-8639D2F7D546}">
  <a:tblStyle styleId="{41B1D32D-2C47-46AD-A3D8-8639D2F7D54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8" autoAdjust="0"/>
    <p:restoredTop sz="91299" autoAdjust="0"/>
  </p:normalViewPr>
  <p:slideViewPr>
    <p:cSldViewPr snapToGrid="0">
      <p:cViewPr varScale="1">
        <p:scale>
          <a:sx n="81" d="100"/>
          <a:sy n="81" d="100"/>
        </p:scale>
        <p:origin x="4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9" Type="http://customschemas.google.com/relationships/presentationmetadata" Target="metadata"/><Relationship Id="rId3" Type="http://schemas.openxmlformats.org/officeDocument/2006/relationships/customXml" Target="../customXml/item3.xml"/><Relationship Id="rId21"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591383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537689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91716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503702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877722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13024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036119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760988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472451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1" y="-7"/>
            <a:ext cx="12192000" cy="6858007"/>
          </a:xfrm>
          <a:prstGeom prst="rect">
            <a:avLst/>
          </a:prstGeom>
          <a:noFill/>
          <a:ln>
            <a:noFill/>
          </a:ln>
        </p:spPr>
      </p:pic>
      <p:sp>
        <p:nvSpPr>
          <p:cNvPr id="89" name="Google Shape;89;p1"/>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0" name="Google Shape;90;p1"/>
          <p:cNvSpPr txBox="1"/>
          <p:nvPr/>
        </p:nvSpPr>
        <p:spPr>
          <a:xfrm>
            <a:off x="127494" y="1110146"/>
            <a:ext cx="5968505" cy="3840226"/>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1" i="0" u="none" strike="noStrike" cap="none" dirty="0">
                <a:solidFill>
                  <a:srgbClr val="4100B3"/>
                </a:solidFill>
                <a:latin typeface="Montserrat"/>
                <a:ea typeface="Montserrat"/>
                <a:cs typeface="Montserrat"/>
                <a:sym typeface="Montserrat"/>
              </a:rPr>
              <a:t>—</a:t>
            </a:r>
          </a:p>
          <a:p>
            <a:pPr marL="0" marR="0" lvl="0" indent="0" algn="l" rtl="0">
              <a:lnSpc>
                <a:spcPct val="100000"/>
              </a:lnSpc>
              <a:spcBef>
                <a:spcPts val="0"/>
              </a:spcBef>
              <a:spcAft>
                <a:spcPts val="0"/>
              </a:spcAft>
              <a:buClr>
                <a:srgbClr val="000000"/>
              </a:buClr>
              <a:buSzPts val="2400"/>
              <a:buFont typeface="Arial"/>
              <a:buNone/>
            </a:pPr>
            <a:r>
              <a:rPr lang="fr-FR" sz="2400" b="1" i="0" u="none" strike="noStrike" cap="none" dirty="0">
                <a:solidFill>
                  <a:srgbClr val="4100B3"/>
                </a:solidFill>
                <a:latin typeface="Montserrat"/>
                <a:ea typeface="Montserrat"/>
                <a:cs typeface="Montserrat"/>
                <a:sym typeface="Montserrat"/>
              </a:rPr>
              <a:t>Analyses des </a:t>
            </a:r>
            <a:r>
              <a:rPr lang="fr-FR" sz="2400" b="1" dirty="0">
                <a:solidFill>
                  <a:srgbClr val="4100B3"/>
                </a:solidFill>
                <a:latin typeface="Montserrat"/>
                <a:ea typeface="Montserrat"/>
                <a:cs typeface="Montserrat"/>
                <a:sym typeface="Montserrat"/>
              </a:rPr>
              <a:t>Q</a:t>
            </a:r>
            <a:r>
              <a:rPr lang="fr-FR" sz="2400" b="1" i="0" u="none" strike="noStrike" cap="none" dirty="0">
                <a:solidFill>
                  <a:srgbClr val="4100B3"/>
                </a:solidFill>
                <a:latin typeface="Montserrat"/>
                <a:ea typeface="Montserrat"/>
                <a:cs typeface="Montserrat"/>
                <a:sym typeface="Montserrat"/>
              </a:rPr>
              <a:t>uestionnaires </a:t>
            </a:r>
            <a:r>
              <a:rPr lang="fr-FR" sz="2400" b="1" dirty="0">
                <a:solidFill>
                  <a:srgbClr val="4100B3"/>
                </a:solidFill>
                <a:latin typeface="Montserrat"/>
                <a:ea typeface="Montserrat"/>
                <a:cs typeface="Montserrat"/>
                <a:sym typeface="Montserrat"/>
              </a:rPr>
              <a:t>Désistements Candidats</a:t>
            </a:r>
          </a:p>
          <a:p>
            <a:pPr marL="0" marR="0" lvl="0" indent="0" algn="l" rtl="0">
              <a:lnSpc>
                <a:spcPct val="100000"/>
              </a:lnSpc>
              <a:spcBef>
                <a:spcPts val="0"/>
              </a:spcBef>
              <a:spcAft>
                <a:spcPts val="0"/>
              </a:spcAft>
              <a:buClr>
                <a:srgbClr val="000000"/>
              </a:buClr>
              <a:buSzPts val="2400"/>
              <a:buFont typeface="Arial"/>
              <a:buNone/>
            </a:pPr>
            <a:endParaRPr lang="fr-FR" sz="2400" b="1" i="0" u="none" strike="noStrike" cap="none" dirty="0">
              <a:solidFill>
                <a:srgbClr val="4100B3"/>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4100B3"/>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400"/>
              <a:buFont typeface="Arial"/>
              <a:buNone/>
            </a:pPr>
            <a:r>
              <a:rPr lang="fr-FR" sz="2400" b="0" i="0" u="none" strike="noStrike" cap="none">
                <a:solidFill>
                  <a:srgbClr val="4100B3"/>
                </a:solidFill>
                <a:latin typeface="Montserrat"/>
                <a:ea typeface="Montserrat"/>
                <a:cs typeface="Montserrat"/>
                <a:sym typeface="Montserrat"/>
              </a:rPr>
              <a:t>Focus January </a:t>
            </a:r>
            <a:r>
              <a:rPr lang="fr-FR" sz="2400">
                <a:solidFill>
                  <a:srgbClr val="4100B3"/>
                </a:solidFill>
                <a:latin typeface="Montserrat"/>
                <a:ea typeface="Montserrat"/>
                <a:cs typeface="Montserrat"/>
                <a:sym typeface="Montserrat"/>
              </a:rPr>
              <a:t>2022</a:t>
            </a: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4100B3"/>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4100B3"/>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4100B3"/>
              </a:solidFill>
              <a:latin typeface="Montserrat"/>
              <a:ea typeface="Montserrat"/>
              <a:cs typeface="Montserrat"/>
              <a:sym typeface="Montserrat"/>
            </a:endParaRPr>
          </a:p>
        </p:txBody>
      </p:sp>
      <p:pic>
        <p:nvPicPr>
          <p:cNvPr id="91" name="Google Shape;91;p1"/>
          <p:cNvPicPr preferRelativeResize="0"/>
          <p:nvPr/>
        </p:nvPicPr>
        <p:blipFill rotWithShape="1">
          <a:blip r:embed="rId4">
            <a:alphaModFix/>
          </a:blip>
          <a:srcRect/>
          <a:stretch/>
        </p:blipFill>
        <p:spPr>
          <a:xfrm>
            <a:off x="201067" y="6130768"/>
            <a:ext cx="1063901" cy="598665"/>
          </a:xfrm>
          <a:prstGeom prst="rect">
            <a:avLst/>
          </a:prstGeom>
          <a:noFill/>
          <a:ln>
            <a:noFill/>
          </a:ln>
        </p:spPr>
      </p:pic>
    </p:spTree>
    <p:extLst>
      <p:ext uri="{BB962C8B-B14F-4D97-AF65-F5344CB8AC3E}">
        <p14:creationId xmlns:p14="http://schemas.microsoft.com/office/powerpoint/2010/main" val="1322599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5763CDF-80C6-4CB5-838F-12F566D2240F}"/>
              </a:ext>
            </a:extLst>
          </p:cNvPr>
          <p:cNvSpPr txBox="1"/>
          <p:nvPr/>
        </p:nvSpPr>
        <p:spPr>
          <a:xfrm>
            <a:off x="286327" y="542759"/>
            <a:ext cx="11905671" cy="4273606"/>
          </a:xfrm>
          <a:prstGeom prst="rect">
            <a:avLst/>
          </a:prstGeom>
          <a:noFill/>
        </p:spPr>
        <p:txBody>
          <a:bodyPr wrap="square">
            <a:spAutoFit/>
          </a:bodyPr>
          <a:lstStyle/>
          <a:p>
            <a:pPr>
              <a:lnSpc>
                <a:spcPct val="107000"/>
              </a:lnSpc>
              <a:spcAft>
                <a:spcPts val="800"/>
              </a:spcAft>
            </a:pPr>
            <a:r>
              <a:rPr lang="fr-FR" sz="1867" dirty="0">
                <a:latin typeface="Montserrat"/>
              </a:rPr>
              <a:t> </a:t>
            </a:r>
            <a:r>
              <a:rPr lang="fr-FR" sz="1800" u="sng" dirty="0">
                <a:latin typeface="Montserrat"/>
              </a:rPr>
              <a:t>En quoi le poste proposé est plus intéressant </a:t>
            </a:r>
            <a:r>
              <a:rPr lang="fr-FR" sz="1800" dirty="0">
                <a:latin typeface="Montserrat"/>
              </a:rPr>
              <a:t>:</a:t>
            </a:r>
          </a:p>
          <a:p>
            <a:pPr>
              <a:lnSpc>
                <a:spcPct val="107000"/>
              </a:lnSpc>
              <a:spcAft>
                <a:spcPts val="800"/>
              </a:spcAft>
            </a:pPr>
            <a:r>
              <a:rPr lang="fr-FR" sz="1800" dirty="0">
                <a:latin typeface="Montserrat"/>
              </a:rPr>
              <a:t>	</a:t>
            </a: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Talan </a:t>
            </a:r>
            <a:r>
              <a:rPr lang="fr-FR" sz="1800" b="1" u="sng" dirty="0" err="1">
                <a:latin typeface="Calibri" panose="020F0502020204030204" pitchFamily="34" charset="0"/>
                <a:cs typeface="Times New Roman" panose="02020603050405020304" pitchFamily="18" charset="0"/>
              </a:rPr>
              <a:t>Labs</a:t>
            </a: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Calibri" panose="020F0502020204030204" pitchFamily="34" charset="0"/>
                <a:cs typeface="Times New Roman" panose="02020603050405020304" pitchFamily="18" charset="0"/>
              </a:rPr>
              <a:t>[OTLABS]</a:t>
            </a: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fr-FR" sz="1800" b="0" i="0" u="none" strike="noStrike" dirty="0">
                <a:solidFill>
                  <a:srgbClr val="000000"/>
                </a:solidFill>
                <a:effectLst/>
                <a:latin typeface="Calibri" panose="020F0502020204030204" pitchFamily="34" charset="0"/>
              </a:rPr>
            </a:b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p:txBody>
      </p:sp>
      <p:pic>
        <p:nvPicPr>
          <p:cNvPr id="4" name="Google Shape;568;g5cedbfcdf9_1_5">
            <a:extLst>
              <a:ext uri="{FF2B5EF4-FFF2-40B4-BE49-F238E27FC236}">
                <a16:creationId xmlns:a16="http://schemas.microsoft.com/office/drawing/2014/main" id="{C0A39A00-27B5-4895-8E33-03A86F752ED2}"/>
              </a:ext>
            </a:extLst>
          </p:cNvPr>
          <p:cNvPicPr preferRelativeResize="0"/>
          <p:nvPr/>
        </p:nvPicPr>
        <p:blipFill rotWithShape="1">
          <a:blip r:embed="rId2">
            <a:alphaModFix/>
          </a:blip>
          <a:srcRect l="29934" r="29934"/>
          <a:stretch/>
        </p:blipFill>
        <p:spPr>
          <a:xfrm>
            <a:off x="1" y="0"/>
            <a:ext cx="152900" cy="6858000"/>
          </a:xfrm>
          <a:prstGeom prst="rect">
            <a:avLst/>
          </a:prstGeom>
          <a:noFill/>
          <a:ln>
            <a:noFill/>
          </a:ln>
        </p:spPr>
      </p:pic>
      <p:sp>
        <p:nvSpPr>
          <p:cNvPr id="6" name="ZoneTexte 5">
            <a:extLst>
              <a:ext uri="{FF2B5EF4-FFF2-40B4-BE49-F238E27FC236}">
                <a16:creationId xmlns:a16="http://schemas.microsoft.com/office/drawing/2014/main" id="{90910615-6846-4F77-9EBD-1F5885DEBEEB}"/>
              </a:ext>
            </a:extLst>
          </p:cNvPr>
          <p:cNvSpPr txBox="1"/>
          <p:nvPr/>
        </p:nvSpPr>
        <p:spPr>
          <a:xfrm>
            <a:off x="493005" y="19538"/>
            <a:ext cx="6097836" cy="523220"/>
          </a:xfrm>
          <a:prstGeom prst="rect">
            <a:avLst/>
          </a:prstGeom>
          <a:noFill/>
        </p:spPr>
        <p:txBody>
          <a:bodyPr wrap="square">
            <a:spAutoFit/>
          </a:bodyPr>
          <a:lstStyle/>
          <a:p>
            <a:pPr>
              <a:buSzPts val="1200"/>
            </a:pPr>
            <a:r>
              <a:rPr lang="fr-FR" sz="1400" b="1" dirty="0">
                <a:solidFill>
                  <a:srgbClr val="0062FF"/>
                </a:solidFill>
                <a:latin typeface="Montserrat"/>
                <a:ea typeface="Montserrat"/>
                <a:cs typeface="Montserrat"/>
                <a:sym typeface="Montserrat"/>
              </a:rPr>
              <a:t>—</a:t>
            </a:r>
          </a:p>
          <a:p>
            <a:pPr>
              <a:buSzPts val="1200"/>
            </a:pPr>
            <a:r>
              <a:rPr lang="fr-FR" sz="1400" b="1" dirty="0">
                <a:solidFill>
                  <a:srgbClr val="0062FF"/>
                </a:solidFill>
                <a:latin typeface="Montserrat"/>
                <a:ea typeface="Montserrat"/>
                <a:cs typeface="Montserrat"/>
                <a:sym typeface="Montserrat"/>
              </a:rPr>
              <a:t>Retours sur questionnaire désistement</a:t>
            </a:r>
          </a:p>
        </p:txBody>
      </p:sp>
      <p:pic>
        <p:nvPicPr>
          <p:cNvPr id="7" name="Google Shape;569;g5cedbfcdf9_1_5">
            <a:extLst>
              <a:ext uri="{FF2B5EF4-FFF2-40B4-BE49-F238E27FC236}">
                <a16:creationId xmlns:a16="http://schemas.microsoft.com/office/drawing/2014/main" id="{96B718C6-CDF3-4BF8-9548-DABA00C11B7E}"/>
              </a:ext>
            </a:extLst>
          </p:cNvPr>
          <p:cNvPicPr preferRelativeResize="0"/>
          <p:nvPr/>
        </p:nvPicPr>
        <p:blipFill rotWithShape="1">
          <a:blip r:embed="rId3">
            <a:alphaModFix/>
          </a:blip>
          <a:srcRect/>
          <a:stretch/>
        </p:blipFill>
        <p:spPr>
          <a:xfrm>
            <a:off x="10923234" y="314968"/>
            <a:ext cx="1063901" cy="598665"/>
          </a:xfrm>
          <a:prstGeom prst="rect">
            <a:avLst/>
          </a:prstGeom>
          <a:noFill/>
          <a:ln>
            <a:noFill/>
          </a:ln>
        </p:spPr>
      </p:pic>
    </p:spTree>
    <p:extLst>
      <p:ext uri="{BB962C8B-B14F-4D97-AF65-F5344CB8AC3E}">
        <p14:creationId xmlns:p14="http://schemas.microsoft.com/office/powerpoint/2010/main" val="44699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8" name="Google Shape;571;g5cedbfcdf9_1_5">
            <a:extLst>
              <a:ext uri="{FF2B5EF4-FFF2-40B4-BE49-F238E27FC236}">
                <a16:creationId xmlns:a16="http://schemas.microsoft.com/office/drawing/2014/main" id="{1E4A4004-2F21-4801-97B5-999E00265CAA}"/>
              </a:ext>
            </a:extLst>
          </p:cNvPr>
          <p:cNvSpPr txBox="1"/>
          <p:nvPr/>
        </p:nvSpPr>
        <p:spPr>
          <a:xfrm>
            <a:off x="152901" y="-179832"/>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9" name="Google Shape;572;g5cedbfcdf9_1_5">
            <a:extLst>
              <a:ext uri="{FF2B5EF4-FFF2-40B4-BE49-F238E27FC236}">
                <a16:creationId xmlns:a16="http://schemas.microsoft.com/office/drawing/2014/main" id="{EC1F3BF5-3F89-4960-A445-55B18060856A}"/>
              </a:ext>
            </a:extLst>
          </p:cNvPr>
          <p:cNvSpPr txBox="1"/>
          <p:nvPr/>
        </p:nvSpPr>
        <p:spPr>
          <a:xfrm>
            <a:off x="204867" y="250674"/>
            <a:ext cx="11987133" cy="6475246"/>
          </a:xfrm>
          <a:prstGeom prst="rect">
            <a:avLst/>
          </a:prstGeom>
          <a:noFill/>
          <a:ln>
            <a:noFill/>
          </a:ln>
        </p:spPr>
        <p:txBody>
          <a:bodyPr spcFirstLastPara="1" wrap="square" lIns="121900" tIns="121900" rIns="121900" bIns="121900" anchor="t" anchorCtr="0">
            <a:noAutofit/>
          </a:bodyPr>
          <a:lstStyle/>
          <a:p>
            <a:pPr algn="ctr">
              <a:lnSpc>
                <a:spcPct val="107000"/>
              </a:lnSpc>
              <a:spcAft>
                <a:spcPts val="800"/>
              </a:spcAft>
            </a:pPr>
            <a:endParaRPr lang="fr-FR" sz="1867" dirty="0"/>
          </a:p>
          <a:p>
            <a:pPr algn="ctr">
              <a:lnSpc>
                <a:spcPct val="107000"/>
              </a:lnSpc>
              <a:spcAft>
                <a:spcPts val="800"/>
              </a:spcAft>
            </a:pPr>
            <a:r>
              <a:rPr lang="fr-FR" sz="20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Ce qu’ils nous recommandent : </a:t>
            </a:r>
            <a:r>
              <a:rPr lang="fr-FR" sz="1867" dirty="0"/>
              <a:t>	</a:t>
            </a:r>
            <a:endParaRPr lang="fr-FR" sz="1867" dirty="0">
              <a:latin typeface="Montserrat"/>
            </a:endParaRP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Il faut accélérer le processus de recrutement "au maximum 10 jours" , car il y a des personnes qui ont des engagements familiales (il veulent commencer le regroupement familial ) ou bien ils sont en intercontrat avec leur boite, et veulent changer leur statut ou bien changer leur boite rapidement.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Peut-être de meilleure bonus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1. Je souhaitais intégrer Talan en septembre mais pour des raisons logistiques de votre côté cela n’était pas possible avant octobre. J’ai été contacté par Castle Bee dans cet intervalle. Il aurait été plus judicieux de sécuriser mon profil au plus tôt. 
2. Une rémunération légèrement plus attractive (1 à 2K€ supplémentaires)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Rémunération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Le salaire proposé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Lors des entretiens il est important de préciser qu’il y a des offres de missions envisageables pour le candidat (notamment dans le cas d’un recrutement sur profil)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br>
              <a:rPr lang="fr-FR" sz="1800" dirty="0">
                <a:latin typeface="Calibri" panose="020F0502020204030204" pitchFamily="34" charset="0"/>
                <a:cs typeface="Calibri" panose="020F0502020204030204" pitchFamily="34" charset="0"/>
              </a:rPr>
            </a:br>
            <a:endParaRPr lang="fr-FR" sz="1800" b="1" dirty="0">
              <a:solidFill>
                <a:schemeClr val="dk1"/>
              </a:solidFill>
              <a:latin typeface="Calibri" panose="020F0502020204030204" pitchFamily="34" charset="0"/>
              <a:ea typeface="Montserrat"/>
              <a:cs typeface="Calibri" panose="020F0502020204030204" pitchFamily="34" charset="0"/>
              <a:sym typeface="Montserrat"/>
            </a:endParaRPr>
          </a:p>
        </p:txBody>
      </p:sp>
    </p:spTree>
    <p:extLst>
      <p:ext uri="{BB962C8B-B14F-4D97-AF65-F5344CB8AC3E}">
        <p14:creationId xmlns:p14="http://schemas.microsoft.com/office/powerpoint/2010/main" val="10990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99685" y="-75968"/>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441860" y="889553"/>
            <a:ext cx="10790200" cy="6280896"/>
          </a:xfrm>
          <a:prstGeom prst="rect">
            <a:avLst/>
          </a:prstGeom>
          <a:noFill/>
          <a:ln>
            <a:noFill/>
          </a:ln>
        </p:spPr>
        <p:txBody>
          <a:bodyPr spcFirstLastPara="1" wrap="square" lIns="121900" tIns="121900" rIns="121900" bIns="121900" anchor="t" anchorCtr="0">
            <a:noAutofit/>
          </a:bodyPr>
          <a:lstStyle/>
          <a:p>
            <a:pPr algn="ctr">
              <a:spcAft>
                <a:spcPts val="800"/>
              </a:spcAft>
            </a:pPr>
            <a:r>
              <a:rPr lang="fr-FR" sz="1800" dirty="0">
                <a:solidFill>
                  <a:schemeClr val="tx1"/>
                </a:solidFill>
                <a:latin typeface="Calibri" panose="020F0502020204030204" pitchFamily="34" charset="0"/>
                <a:cs typeface="Times New Roman" panose="02020603050405020304" pitchFamily="18" charset="0"/>
              </a:rPr>
              <a:t>S</a:t>
            </a:r>
            <a:r>
              <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ur une échelle de 1 à 10, à combien recommanderiez-vous Talan (10 étant je recommande fortement)   ? »</a:t>
            </a:r>
          </a:p>
          <a:p>
            <a:pPr algn="ctr">
              <a:spcAft>
                <a:spcPts val="800"/>
              </a:spcAft>
            </a:pPr>
            <a:endParaRPr lang="fr-FR" sz="18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r>
              <a:rPr lang="fr-FR" sz="2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NPS </a:t>
            </a:r>
            <a:r>
              <a:rPr lang="fr-FR" sz="2800" b="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28.57%</a:t>
            </a:r>
            <a:endParaRPr lang="fr-FR" sz="2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endParaRPr lang="fr-FR" sz="2000" b="1" u="sng"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r>
              <a:rPr lang="fr-FR" sz="1867" dirty="0">
                <a:latin typeface="Montserrat"/>
              </a:rPr>
              <a:t>		</a:t>
            </a:r>
            <a:br>
              <a:rPr lang="fr-FR" sz="1867" dirty="0">
                <a:latin typeface="Montserrat"/>
              </a:rPr>
            </a:br>
            <a:endParaRPr sz="1867" b="1" dirty="0">
              <a:solidFill>
                <a:schemeClr val="dk1"/>
              </a:solidFill>
              <a:latin typeface="Montserrat"/>
              <a:ea typeface="Montserrat"/>
              <a:cs typeface="Montserrat"/>
              <a:sym typeface="Montserrat"/>
            </a:endParaRPr>
          </a:p>
        </p:txBody>
      </p:sp>
      <p:pic>
        <p:nvPicPr>
          <p:cNvPr id="8" name="Image 7">
            <a:extLst>
              <a:ext uri="{FF2B5EF4-FFF2-40B4-BE49-F238E27FC236}">
                <a16:creationId xmlns:a16="http://schemas.microsoft.com/office/drawing/2014/main" id="{8CC6812D-B7F1-4E26-BA7F-1F0548347B7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62428" y="2321084"/>
            <a:ext cx="9067144" cy="3417834"/>
          </a:xfrm>
          <a:prstGeom prst="rect">
            <a:avLst/>
          </a:prstGeom>
          <a:noFill/>
          <a:ln>
            <a:noFill/>
          </a:ln>
        </p:spPr>
      </p:pic>
      <p:sp>
        <p:nvSpPr>
          <p:cNvPr id="2" name="ZoneTexte 1">
            <a:extLst>
              <a:ext uri="{FF2B5EF4-FFF2-40B4-BE49-F238E27FC236}">
                <a16:creationId xmlns:a16="http://schemas.microsoft.com/office/drawing/2014/main" id="{BF91C3E7-2462-4FCB-9438-82C267D8627F}"/>
              </a:ext>
            </a:extLst>
          </p:cNvPr>
          <p:cNvSpPr txBox="1"/>
          <p:nvPr/>
        </p:nvSpPr>
        <p:spPr>
          <a:xfrm>
            <a:off x="855804" y="5399060"/>
            <a:ext cx="10894336" cy="646331"/>
          </a:xfrm>
          <a:prstGeom prst="rect">
            <a:avLst/>
          </a:prstGeom>
          <a:noFill/>
        </p:spPr>
        <p:txBody>
          <a:bodyPr wrap="square" rtlCol="0">
            <a:spAutoFit/>
          </a:bodyPr>
          <a:lstStyle/>
          <a:p>
            <a:pPr marL="285750" indent="-285750">
              <a:buFont typeface="Arial" panose="020B0604020202020204" pitchFamily="34" charset="0"/>
              <a:buChar char="•"/>
            </a:pPr>
            <a:r>
              <a:rPr lang="fr-FR" sz="1800" i="1" dirty="0">
                <a:effectLst/>
                <a:latin typeface="Calibri" panose="020F0502020204030204" pitchFamily="34" charset="0"/>
                <a:ea typeface="Calibri" panose="020F0502020204030204" pitchFamily="34" charset="0"/>
                <a:cs typeface="Times New Roman" panose="02020603050405020304" pitchFamily="18" charset="0"/>
              </a:rPr>
              <a:t>Le Net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Promoter</a:t>
            </a:r>
            <a:r>
              <a:rPr lang="fr-FR" sz="1800" i="1" dirty="0">
                <a:effectLst/>
                <a:latin typeface="Calibri" panose="020F0502020204030204" pitchFamily="34" charset="0"/>
                <a:ea typeface="Calibri" panose="020F0502020204030204" pitchFamily="34" charset="0"/>
                <a:cs typeface="Times New Roman" panose="02020603050405020304" pitchFamily="18" charset="0"/>
              </a:rPr>
              <a:t>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ScoreSM</a:t>
            </a:r>
            <a:r>
              <a:rPr lang="fr-FR" sz="1800" i="1" dirty="0">
                <a:effectLst/>
                <a:latin typeface="Calibri" panose="020F0502020204030204" pitchFamily="34" charset="0"/>
                <a:ea typeface="Calibri" panose="020F0502020204030204" pitchFamily="34" charset="0"/>
                <a:cs typeface="Times New Roman" panose="02020603050405020304" pitchFamily="18" charset="0"/>
              </a:rPr>
              <a:t> (NPS®) s’agit d’un outil simple mais puissant pour mesurer la satisfaction client avec une seule question.</a:t>
            </a:r>
          </a:p>
        </p:txBody>
      </p:sp>
    </p:spTree>
    <p:extLst>
      <p:ext uri="{BB962C8B-B14F-4D97-AF65-F5344CB8AC3E}">
        <p14:creationId xmlns:p14="http://schemas.microsoft.com/office/powerpoint/2010/main" val="2785596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8" name="Google Shape;571;g5cedbfcdf9_1_5">
            <a:extLst>
              <a:ext uri="{FF2B5EF4-FFF2-40B4-BE49-F238E27FC236}">
                <a16:creationId xmlns:a16="http://schemas.microsoft.com/office/drawing/2014/main" id="{1E4A4004-2F21-4801-97B5-999E00265CAA}"/>
              </a:ext>
            </a:extLst>
          </p:cNvPr>
          <p:cNvSpPr txBox="1"/>
          <p:nvPr/>
        </p:nvSpPr>
        <p:spPr>
          <a:xfrm>
            <a:off x="152901" y="-179832"/>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9" name="Google Shape;572;g5cedbfcdf9_1_5">
            <a:extLst>
              <a:ext uri="{FF2B5EF4-FFF2-40B4-BE49-F238E27FC236}">
                <a16:creationId xmlns:a16="http://schemas.microsoft.com/office/drawing/2014/main" id="{EC1F3BF5-3F89-4960-A445-55B18060856A}"/>
              </a:ext>
            </a:extLst>
          </p:cNvPr>
          <p:cNvSpPr txBox="1"/>
          <p:nvPr/>
        </p:nvSpPr>
        <p:spPr>
          <a:xfrm>
            <a:off x="102433" y="250674"/>
            <a:ext cx="11987133" cy="6475246"/>
          </a:xfrm>
          <a:prstGeom prst="rect">
            <a:avLst/>
          </a:prstGeom>
          <a:noFill/>
          <a:ln>
            <a:noFill/>
          </a:ln>
        </p:spPr>
        <p:txBody>
          <a:bodyPr spcFirstLastPara="1" wrap="square" lIns="121900" tIns="121900" rIns="121900" bIns="121900" anchor="t" anchorCtr="0">
            <a:noAutofit/>
          </a:bodyPr>
          <a:lstStyle/>
          <a:p>
            <a:pPr algn="ctr">
              <a:lnSpc>
                <a:spcPct val="107000"/>
              </a:lnSpc>
              <a:spcAft>
                <a:spcPts val="800"/>
              </a:spcAft>
            </a:pPr>
            <a:r>
              <a:rPr lang="fr-FR" sz="1867" dirty="0"/>
              <a:t>	</a:t>
            </a:r>
            <a:endParaRPr lang="fr-FR" sz="1867" dirty="0">
              <a:latin typeface="Montserrat"/>
            </a:endParaRPr>
          </a:p>
          <a:p>
            <a:pPr algn="ctr">
              <a:lnSpc>
                <a:spcPct val="107000"/>
              </a:lnSpc>
              <a:spcAft>
                <a:spcPts val="800"/>
              </a:spcAft>
            </a:pPr>
            <a:r>
              <a:rPr lang="fr-FR"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Certains candidats ont pris le temps d’écrire des commentaires très encourageants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Merci pour votre réactivité, les échanges riches et professionnels que j'ai pu avoir lors du processus de recrutement. Je recommanderai Talan !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HUmainement, surtout restez agréables comme vous l'êtes !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garde un très bon avis de Talan.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Au plaisir de vous retrouver si je suis de nouveau à l'écoute du marché.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Toutes les personnes avec qui j'ai eu la chance d'échanger ont été très professionnelles, mais également très sympathiques. Talan est une entreprise dans laquelle je me serais totalement projeté si je n'avais pas reçu cette proposition concurrente qui était difficilement refusable.
A 10 jours près, je rejoignais Talan. De mon humble point de vue, si une chose est à optimiser, c'est la prise de décision rapide concernant les profils intéressants. Si le process avait été légèrement plus direct me concernant, je n'aurais pas pris la temps de m'intéresser au propositions concurrentes.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Entretien de grande qualité, merci.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vous remercie pour l'intérêt que vous avez porté à ma candidature. Votre processus de recrutement est très bien et les différents échanges furent très intéressants.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Bonjour,
Merci pour les deux entretiens que j'ai eu l'occasion de passer avec vous, ils étaient très professionnels, opérationnels, efficaces, challengeant et tout en préservant la dimension humaine.
Merci à Tarik et Édouard pour la qualité de ces entretiens. Merci à Thomas pour le suivi après les entretiens
Je tiens également à remercier tout particulièrement Édouard qui a voulu s'assurer (à plusieurs reprises) d'avoir fait le maximum pour que je puisse vous rejoindre et qui malgré tout a souhaité (et c'est réciproque) que nous gardions le contact.
J'espère très sincèrement avoir un jour l'occasion de pouvoir travailler avec vous.
Encore merci.
Medoune DIAW.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Toujours très intéressé par votre entreprise , je vous serais reconnaissant de garder mes coordonnées si toutefois l'opportunité d'un nouveau poste se présentait pour une future collaboration professionnelle.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remercie Alya et Ramzi d’avoir été aussi flexible, je regrette de ne pas être venu.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remercie toute l’équipe de recrutement et les personnes avec qui j’ai pu échanger. J’ai beaucoup apprécié leur enthousiasme leur sincérité et leur engagement. Bonne continuation à tous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entreprise très intéressante.
Malheureusement on n'était pas d'accord côté salaire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Le principe de proposer un créneau est une excellente initiative, les mises en situation lors des entretiens opérationnels aussi. Le feedback rapide sont aussi des choses qui m’ont plu.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br>
              <a:rPr lang="fr-FR" sz="1800" dirty="0">
                <a:latin typeface="Calibri" panose="020F0502020204030204" pitchFamily="34" charset="0"/>
                <a:cs typeface="Calibri" panose="020F0502020204030204" pitchFamily="34" charset="0"/>
              </a:rPr>
            </a:br>
            <a:endParaRPr lang="fr-FR" sz="1800" b="1" dirty="0">
              <a:solidFill>
                <a:schemeClr val="dk1"/>
              </a:solidFill>
              <a:latin typeface="Calibri" panose="020F0502020204030204" pitchFamily="34" charset="0"/>
              <a:ea typeface="Montserrat"/>
              <a:cs typeface="Calibri" panose="020F0502020204030204" pitchFamily="34" charset="0"/>
              <a:sym typeface="Montserrat"/>
            </a:endParaRPr>
          </a:p>
        </p:txBody>
      </p:sp>
    </p:spTree>
    <p:extLst>
      <p:ext uri="{BB962C8B-B14F-4D97-AF65-F5344CB8AC3E}">
        <p14:creationId xmlns:p14="http://schemas.microsoft.com/office/powerpoint/2010/main" val="232310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1202760" y="1191491"/>
            <a:ext cx="7673385" cy="2059709"/>
          </a:xfrm>
          <a:prstGeom prst="rect">
            <a:avLst/>
          </a:prstGeom>
          <a:noFill/>
          <a:ln>
            <a:noFill/>
          </a:ln>
        </p:spPr>
        <p:txBody>
          <a:bodyPr spcFirstLastPara="1" wrap="square" lIns="121900" tIns="121900" rIns="121900" bIns="121900" anchor="t" anchorCtr="0">
            <a:noAutofit/>
          </a:bodyPr>
          <a:lstStyle/>
          <a:p>
            <a:pPr lvl="4"/>
            <a:r>
              <a:rPr lang="fr-FR" sz="1867" dirty="0"/>
              <a:t>		</a:t>
            </a:r>
          </a:p>
          <a:p>
            <a:pPr lvl="4"/>
            <a:r>
              <a:rPr lang="fr-FR" sz="1867" b="1" dirty="0">
                <a:solidFill>
                  <a:srgbClr val="0062FF"/>
                </a:solidFill>
                <a:latin typeface="Montserrat"/>
              </a:rPr>
              <a:t>		</a:t>
            </a:r>
            <a:r>
              <a:rPr lang="fr-FR" sz="2800" b="1" dirty="0">
                <a:solidFill>
                  <a:srgbClr val="0062FF"/>
                </a:solidFill>
                <a:latin typeface="Montserrat"/>
              </a:rPr>
              <a:t>45</a:t>
            </a:r>
            <a:r>
              <a:rPr lang="fr-FR" sz="3733" b="1" dirty="0">
                <a:latin typeface="Montserrat"/>
              </a:rPr>
              <a:t> </a:t>
            </a:r>
            <a:r>
              <a:rPr lang="fr-FR" sz="1600" b="1" dirty="0">
                <a:latin typeface="Montserrat"/>
              </a:rPr>
              <a:t>questionnaires envoyés le mois </a:t>
            </a:r>
            <a:r>
              <a:rPr lang="fr-FR" sz="1600" b="1">
                <a:latin typeface="Montserrat"/>
              </a:rPr>
              <a:t>de </a:t>
            </a:r>
            <a:r>
              <a:rPr lang="fr-FR" sz="1600" b="1">
                <a:solidFill>
                  <a:schemeClr val="tx1"/>
                </a:solidFill>
                <a:latin typeface="Montserrat"/>
              </a:rPr>
              <a:t>January</a:t>
            </a:r>
            <a:br>
              <a:rPr lang="fr-FR" sz="1867" b="1" dirty="0">
                <a:latin typeface="Montserrat"/>
              </a:rPr>
            </a:br>
            <a:r>
              <a:rPr lang="fr-FR" sz="1867" b="1" dirty="0">
                <a:latin typeface="Montserrat"/>
              </a:rPr>
              <a:t>	</a:t>
            </a:r>
            <a:r>
              <a:rPr lang="fr-FR" sz="1867" b="1">
                <a:latin typeface="Montserrat"/>
              </a:rPr>
              <a:t>	</a:t>
            </a:r>
            <a:r>
              <a:rPr lang="fr-FR" sz="2800" b="1">
                <a:solidFill>
                  <a:srgbClr val="0062FF"/>
                </a:solidFill>
                <a:latin typeface="Montserrat"/>
              </a:rPr>
              <a:t>35</a:t>
            </a:r>
            <a:r>
              <a:rPr lang="fr-FR" sz="3733" b="1">
                <a:latin typeface="Montserrat"/>
              </a:rPr>
              <a:t> </a:t>
            </a:r>
            <a:r>
              <a:rPr lang="fr-FR" sz="1867" b="1">
                <a:latin typeface="Montserrat"/>
              </a:rPr>
              <a:t> </a:t>
            </a:r>
            <a:r>
              <a:rPr lang="fr-FR" sz="1600" b="1" dirty="0">
                <a:latin typeface="Montserrat"/>
              </a:rPr>
              <a:t>réponses  (taux de réponses 38 %)</a:t>
            </a:r>
            <a:endParaRPr lang="fr-FR" sz="2000" u="sng" dirty="0">
              <a:latin typeface="Montserrat"/>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659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Opérations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35</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13</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poste plus intéressant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25.49%</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17</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rémunération plus attractive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33.33%</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4</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été retenu par l’employeur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7.84%</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discours peu attractif lors de l’entretien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1.96%</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4</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processus de recrutement jugé trop long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7.84%</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car ils ne se retrouvent pas dans l’esprit Talan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manque de souplesse dans le format des entretiens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de la crise sanitaire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3.92%</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Vos concurrents m'ont proposé un poste plus rapidement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Perspectives d'évolution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Salaire actuel plus intéressant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Cooptation dans une autre entreprise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2263043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Opérations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35</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formations accélérés début contrat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Un concurrent m'a positionné sur une mission très rapidement.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Si je peux me permettre, optimisation du recrutement à opérer avec votre cabinet de recrutement. J'ai débrifé avec Édouard et remonté tous les points d'améliorations éventuels.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Difficultés à revendre logement à Londres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Perso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Mobilité proposée par mon employeur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TO19] </a:t>
            </a:r>
            <a:r>
              <a:rPr lang="fr-FR" sz="1800" dirty="0">
                <a:latin typeface="Calibri" panose="020F0502020204030204" pitchFamily="34" charset="0"/>
                <a:cs typeface="Times New Roman" panose="02020603050405020304" pitchFamily="18" charset="0"/>
              </a:rPr>
              <a:t>[TOR19] soit </a:t>
            </a:r>
            <a:r>
              <a:rPr lang="fr-FR" sz="1800" b="1" dirty="0">
                <a:latin typeface="Calibri" panose="020F0502020204030204" pitchFamily="34" charset="0"/>
                <a:cs typeface="Times New Roman" panose="02020603050405020304" pitchFamily="18" charset="0"/>
              </a:rPr>
              <a:t>[P-TO19]</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TO20] </a:t>
            </a:r>
            <a:r>
              <a:rPr lang="fr-FR" sz="1800" dirty="0">
                <a:latin typeface="Calibri" panose="020F0502020204030204" pitchFamily="34" charset="0"/>
                <a:cs typeface="Times New Roman" panose="02020603050405020304" pitchFamily="18" charset="0"/>
              </a:rPr>
              <a:t>[TOR20] soit </a:t>
            </a:r>
            <a:r>
              <a:rPr lang="fr-FR" sz="1800" b="1" dirty="0">
                <a:latin typeface="Calibri" panose="020F0502020204030204" pitchFamily="34" charset="0"/>
                <a:cs typeface="Times New Roman" panose="02020603050405020304" pitchFamily="18" charset="0"/>
              </a:rPr>
              <a:t>[P-TO20]</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TO21] </a:t>
            </a:r>
            <a:r>
              <a:rPr lang="fr-FR" sz="1800" dirty="0">
                <a:latin typeface="Calibri" panose="020F0502020204030204" pitchFamily="34" charset="0"/>
                <a:cs typeface="Times New Roman" panose="02020603050405020304" pitchFamily="18" charset="0"/>
              </a:rPr>
              <a:t>[TOR21] soit </a:t>
            </a:r>
            <a:r>
              <a:rPr lang="fr-FR" sz="1800" b="1" dirty="0">
                <a:latin typeface="Calibri" panose="020F0502020204030204" pitchFamily="34" charset="0"/>
                <a:cs typeface="Times New Roman" panose="02020603050405020304" pitchFamily="18" charset="0"/>
              </a:rPr>
              <a:t>[P-TO21]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TO22] </a:t>
            </a:r>
            <a:r>
              <a:rPr lang="fr-FR" sz="1800" dirty="0">
                <a:latin typeface="Calibri" panose="020F0502020204030204" pitchFamily="34" charset="0"/>
                <a:cs typeface="Times New Roman" panose="02020603050405020304" pitchFamily="18" charset="0"/>
              </a:rPr>
              <a:t>[TOR22] soit </a:t>
            </a:r>
            <a:r>
              <a:rPr lang="fr-FR" sz="1800" b="1" dirty="0">
                <a:latin typeface="Calibri" panose="020F0502020204030204" pitchFamily="34" charset="0"/>
                <a:cs typeface="Times New Roman" panose="02020603050405020304" pitchFamily="18" charset="0"/>
              </a:rPr>
              <a:t>[P-TO22]</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1188727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71;g5cedbfcdf9_1_5">
            <a:extLst>
              <a:ext uri="{FF2B5EF4-FFF2-40B4-BE49-F238E27FC236}">
                <a16:creationId xmlns:a16="http://schemas.microsoft.com/office/drawing/2014/main" id="{3EFC6E57-ACFD-4D3D-8645-4E0DBE71F8E2}"/>
              </a:ext>
            </a:extLst>
          </p:cNvPr>
          <p:cNvSpPr txBox="1"/>
          <p:nvPr/>
        </p:nvSpPr>
        <p:spPr>
          <a:xfrm>
            <a:off x="0" y="0"/>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pic>
        <p:nvPicPr>
          <p:cNvPr id="3" name="Google Shape;569;g5cedbfcdf9_1_5">
            <a:extLst>
              <a:ext uri="{FF2B5EF4-FFF2-40B4-BE49-F238E27FC236}">
                <a16:creationId xmlns:a16="http://schemas.microsoft.com/office/drawing/2014/main" id="{5A433D77-3F7C-4CD2-B84F-136A3394DCA1}"/>
              </a:ext>
            </a:extLst>
          </p:cNvPr>
          <p:cNvPicPr preferRelativeResize="0"/>
          <p:nvPr/>
        </p:nvPicPr>
        <p:blipFill rotWithShape="1">
          <a:blip r:embed="rId2">
            <a:alphaModFix/>
          </a:blip>
          <a:srcRect/>
          <a:stretch/>
        </p:blipFill>
        <p:spPr>
          <a:xfrm>
            <a:off x="10984173" y="195467"/>
            <a:ext cx="1063901" cy="598665"/>
          </a:xfrm>
          <a:prstGeom prst="rect">
            <a:avLst/>
          </a:prstGeom>
          <a:noFill/>
          <a:ln>
            <a:noFill/>
          </a:ln>
        </p:spPr>
      </p:pic>
      <p:graphicFrame>
        <p:nvGraphicFramePr>
          <p:cNvPr id="4" name="Tableau 4">
            <a:extLst>
              <a:ext uri="{FF2B5EF4-FFF2-40B4-BE49-F238E27FC236}">
                <a16:creationId xmlns:a16="http://schemas.microsoft.com/office/drawing/2014/main" id="{63CF4CE9-7601-49D7-B498-14D776762B30}"/>
              </a:ext>
            </a:extLst>
          </p:cNvPr>
          <p:cNvGraphicFramePr>
            <a:graphicFrameLocks noGrp="1"/>
          </p:cNvGraphicFramePr>
          <p:nvPr>
            <p:extLst>
              <p:ext uri="{D42A27DB-BD31-4B8C-83A1-F6EECF244321}">
                <p14:modId xmlns:p14="http://schemas.microsoft.com/office/powerpoint/2010/main" val="344432934"/>
              </p:ext>
            </p:extLst>
          </p:nvPr>
        </p:nvGraphicFramePr>
        <p:xfrm>
          <a:off x="79066" y="1506146"/>
          <a:ext cx="12075989" cy="5156387"/>
        </p:xfrm>
        <a:graphic>
          <a:graphicData uri="http://schemas.openxmlformats.org/drawingml/2006/table">
            <a:tbl>
              <a:tblPr firstRow="1" bandRow="1">
                <a:tableStyleId>{41B1D32D-2C47-46AD-A3D8-8639D2F7D546}</a:tableStyleId>
              </a:tblPr>
              <a:tblGrid>
                <a:gridCol w="1524830">
                  <a:extLst>
                    <a:ext uri="{9D8B030D-6E8A-4147-A177-3AD203B41FA5}">
                      <a16:colId xmlns:a16="http://schemas.microsoft.com/office/drawing/2014/main" val="3512666639"/>
                    </a:ext>
                  </a:extLst>
                </a:gridCol>
                <a:gridCol w="1033331">
                  <a:extLst>
                    <a:ext uri="{9D8B030D-6E8A-4147-A177-3AD203B41FA5}">
                      <a16:colId xmlns:a16="http://schemas.microsoft.com/office/drawing/2014/main" val="807830481"/>
                    </a:ext>
                  </a:extLst>
                </a:gridCol>
                <a:gridCol w="1172970">
                  <a:extLst>
                    <a:ext uri="{9D8B030D-6E8A-4147-A177-3AD203B41FA5}">
                      <a16:colId xmlns:a16="http://schemas.microsoft.com/office/drawing/2014/main" val="1598408359"/>
                    </a:ext>
                  </a:extLst>
                </a:gridCol>
                <a:gridCol w="1102026">
                  <a:extLst>
                    <a:ext uri="{9D8B030D-6E8A-4147-A177-3AD203B41FA5}">
                      <a16:colId xmlns:a16="http://schemas.microsoft.com/office/drawing/2014/main" val="3283726959"/>
                    </a:ext>
                  </a:extLst>
                </a:gridCol>
                <a:gridCol w="1098495">
                  <a:extLst>
                    <a:ext uri="{9D8B030D-6E8A-4147-A177-3AD203B41FA5}">
                      <a16:colId xmlns:a16="http://schemas.microsoft.com/office/drawing/2014/main" val="650614674"/>
                    </a:ext>
                  </a:extLst>
                </a:gridCol>
                <a:gridCol w="1107804">
                  <a:extLst>
                    <a:ext uri="{9D8B030D-6E8A-4147-A177-3AD203B41FA5}">
                      <a16:colId xmlns:a16="http://schemas.microsoft.com/office/drawing/2014/main" val="4264176773"/>
                    </a:ext>
                  </a:extLst>
                </a:gridCol>
                <a:gridCol w="1303299">
                  <a:extLst>
                    <a:ext uri="{9D8B030D-6E8A-4147-A177-3AD203B41FA5}">
                      <a16:colId xmlns:a16="http://schemas.microsoft.com/office/drawing/2014/main" val="3561047305"/>
                    </a:ext>
                  </a:extLst>
                </a:gridCol>
                <a:gridCol w="1427470">
                  <a:extLst>
                    <a:ext uri="{9D8B030D-6E8A-4147-A177-3AD203B41FA5}">
                      <a16:colId xmlns:a16="http://schemas.microsoft.com/office/drawing/2014/main" val="808585332"/>
                    </a:ext>
                  </a:extLst>
                </a:gridCol>
                <a:gridCol w="1072151">
                  <a:extLst>
                    <a:ext uri="{9D8B030D-6E8A-4147-A177-3AD203B41FA5}">
                      <a16:colId xmlns:a16="http://schemas.microsoft.com/office/drawing/2014/main" val="698629051"/>
                    </a:ext>
                  </a:extLst>
                </a:gridCol>
                <a:gridCol w="1233613">
                  <a:extLst>
                    <a:ext uri="{9D8B030D-6E8A-4147-A177-3AD203B41FA5}">
                      <a16:colId xmlns:a16="http://schemas.microsoft.com/office/drawing/2014/main" val="1595334337"/>
                    </a:ext>
                  </a:extLst>
                </a:gridCol>
              </a:tblGrid>
              <a:tr h="775855">
                <a:tc>
                  <a:txBody>
                    <a:bodyPr/>
                    <a:lstStyle/>
                    <a:p>
                      <a:pPr algn="ctr">
                        <a:lnSpc>
                          <a:spcPct val="150000"/>
                        </a:lnSpc>
                      </a:pPr>
                      <a:endParaRPr lang="fr-FR" dirty="0"/>
                    </a:p>
                  </a:txBody>
                  <a:tcPr/>
                </a:tc>
                <a:tc>
                  <a:txBody>
                    <a:bodyPr/>
                    <a:lstStyle/>
                    <a:p>
                      <a:r>
                        <a:rPr lang="fr-FR" sz="1200" dirty="0"/>
                        <a:t>Poste plus intéressant </a:t>
                      </a:r>
                    </a:p>
                  </a:txBody>
                  <a:tcPr/>
                </a:tc>
                <a:tc>
                  <a:txBody>
                    <a:bodyPr/>
                    <a:lstStyle/>
                    <a:p>
                      <a:r>
                        <a:rPr lang="fr-FR" sz="1200" dirty="0"/>
                        <a:t>Rémunération plus attractive</a:t>
                      </a:r>
                    </a:p>
                  </a:txBody>
                  <a:tcPr/>
                </a:tc>
                <a:tc>
                  <a:txBody>
                    <a:bodyPr/>
                    <a:lstStyle/>
                    <a:p>
                      <a:r>
                        <a:rPr lang="fr-FR" sz="1200" dirty="0"/>
                        <a:t>Retenu par l’employeur</a:t>
                      </a:r>
                    </a:p>
                  </a:txBody>
                  <a:tcPr/>
                </a:tc>
                <a:tc>
                  <a:txBody>
                    <a:bodyPr/>
                    <a:lstStyle/>
                    <a:p>
                      <a:r>
                        <a:rPr lang="fr-FR" sz="1200" dirty="0"/>
                        <a:t>Discours peu attractif</a:t>
                      </a:r>
                    </a:p>
                  </a:txBody>
                  <a:tcPr/>
                </a:tc>
                <a:tc>
                  <a:txBody>
                    <a:bodyPr/>
                    <a:lstStyle/>
                    <a:p>
                      <a:r>
                        <a:rPr lang="fr-FR" sz="1200" dirty="0"/>
                        <a:t>Processus trop long</a:t>
                      </a:r>
                    </a:p>
                  </a:txBody>
                  <a:tcPr/>
                </a:tc>
                <a:tc>
                  <a:txBody>
                    <a:bodyPr/>
                    <a:lstStyle/>
                    <a:p>
                      <a:r>
                        <a:rPr lang="fr-FR" sz="1200" dirty="0"/>
                        <a:t>Ne se retrouvent pas dans l’esprit Talan</a:t>
                      </a:r>
                    </a:p>
                  </a:txBody>
                  <a:tcPr/>
                </a:tc>
                <a:tc>
                  <a:txBody>
                    <a:bodyPr/>
                    <a:lstStyle/>
                    <a:p>
                      <a:r>
                        <a:rPr lang="fr-FR" sz="1200" dirty="0"/>
                        <a:t>Manque de souplesse dans le format des entretiens</a:t>
                      </a:r>
                    </a:p>
                  </a:txBody>
                  <a:tcPr/>
                </a:tc>
                <a:tc>
                  <a:txBody>
                    <a:bodyPr/>
                    <a:lstStyle/>
                    <a:p>
                      <a:r>
                        <a:rPr lang="fr-FR" sz="1200" dirty="0"/>
                        <a:t>Crise Sanitaire</a:t>
                      </a:r>
                    </a:p>
                  </a:txBody>
                  <a:tcPr/>
                </a:tc>
                <a:tc>
                  <a:txBody>
                    <a:bodyPr/>
                    <a:lstStyle/>
                    <a:p>
                      <a:r>
                        <a:rPr lang="fr-FR" sz="1200" dirty="0"/>
                        <a:t>Autre</a:t>
                      </a:r>
                    </a:p>
                    <a:p>
                      <a:r>
                        <a:rPr lang="fr-FR" sz="1200" dirty="0"/>
                        <a:t>raisons</a:t>
                      </a:r>
                    </a:p>
                  </a:txBody>
                  <a:tcPr/>
                </a:tc>
                <a:extLst>
                  <a:ext uri="{0D108BD9-81ED-4DB2-BD59-A6C34878D82A}">
                    <a16:rowId xmlns:a16="http://schemas.microsoft.com/office/drawing/2014/main" val="3913294234"/>
                  </a:ext>
                </a:extLst>
              </a:tr>
              <a:tr h="619061">
                <a:tc>
                  <a:txBody>
                    <a:bodyPr/>
                    <a:lstStyle/>
                    <a:p>
                      <a:r>
                        <a:rPr lang="fr-FR" dirty="0"/>
                        <a:t>Talan Consulting</a:t>
                      </a:r>
                    </a:p>
                  </a:txBody>
                  <a:tcPr/>
                </a:tc>
                <a:tc>
                  <a:txBody>
                    <a:bodyPr/>
                    <a:lstStyle/>
                    <a:p>
                      <a:r>
                        <a:rPr lang="fr-FR" dirty="0"/>
                        <a:t>[P-TC1]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[P-TC2]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[P-TC3]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[P-TC4]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[P-TC5]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[P-TC6]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[P-TC7]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[P-TC8]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[P-TOT-TC] </a:t>
                      </a:r>
                      <a:endParaRPr lang="fr-FR" dirty="0"/>
                    </a:p>
                    <a:p>
                      <a:endParaRPr lang="fr-FR" dirty="0"/>
                    </a:p>
                  </a:txBody>
                  <a:tcPr/>
                </a:tc>
                <a:extLst>
                  <a:ext uri="{0D108BD9-81ED-4DB2-BD59-A6C34878D82A}">
                    <a16:rowId xmlns:a16="http://schemas.microsoft.com/office/drawing/2014/main" val="1957398144"/>
                  </a:ext>
                </a:extLst>
              </a:tr>
              <a:tr h="619061">
                <a:tc>
                  <a:txBody>
                    <a:bodyPr/>
                    <a:lstStyle/>
                    <a:p>
                      <a:r>
                        <a:rPr lang="fr-FR" dirty="0"/>
                        <a:t>Talan Opérations</a:t>
                      </a:r>
                    </a:p>
                  </a:txBody>
                  <a:tcPr/>
                </a:tc>
                <a:tc>
                  <a:txBody>
                    <a:bodyPr/>
                    <a:lstStyle/>
                    <a:p>
                      <a:r>
                        <a:rPr lang="fr-FR"/>
                        <a:t>25.49%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33.33%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7.84%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1.96%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7.84%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3.92%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19.61% </a:t>
                      </a:r>
                      <a:endParaRPr lang="fr-FR" dirty="0"/>
                    </a:p>
                    <a:p>
                      <a:endParaRPr lang="fr-FR" dirty="0"/>
                    </a:p>
                  </a:txBody>
                  <a:tcPr/>
                </a:tc>
                <a:extLst>
                  <a:ext uri="{0D108BD9-81ED-4DB2-BD59-A6C34878D82A}">
                    <a16:rowId xmlns:a16="http://schemas.microsoft.com/office/drawing/2014/main" val="3457421678"/>
                  </a:ext>
                </a:extLst>
              </a:tr>
              <a:tr h="619061">
                <a:tc>
                  <a:txBody>
                    <a:bodyPr/>
                    <a:lstStyle/>
                    <a:p>
                      <a:r>
                        <a:rPr lang="fr-FR" dirty="0" err="1"/>
                        <a:t>KeyOn</a:t>
                      </a:r>
                      <a:r>
                        <a:rPr lang="fr-FR" dirty="0"/>
                        <a:t> By Talan </a:t>
                      </a:r>
                    </a:p>
                  </a:txBody>
                  <a:tcPr/>
                </a:tc>
                <a:tc>
                  <a:txBody>
                    <a:bodyPr/>
                    <a:lstStyle/>
                    <a:p>
                      <a:r>
                        <a:rPr lang="fr-FR" dirty="0"/>
                        <a:t>[P-KY1]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[P-KY2]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[P-KY3]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[P-KY4]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[P-KY5]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[P-KY6]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[P-KY7]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[P-KY8]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[P-TOT-KY] </a:t>
                      </a:r>
                    </a:p>
                    <a:p>
                      <a:endParaRPr lang="fr-FR" dirty="0"/>
                    </a:p>
                  </a:txBody>
                  <a:tcPr/>
                </a:tc>
                <a:extLst>
                  <a:ext uri="{0D108BD9-81ED-4DB2-BD59-A6C34878D82A}">
                    <a16:rowId xmlns:a16="http://schemas.microsoft.com/office/drawing/2014/main" val="1859410590"/>
                  </a:ext>
                </a:extLst>
              </a:tr>
              <a:tr h="619061">
                <a:tc>
                  <a:txBody>
                    <a:bodyPr/>
                    <a:lstStyle/>
                    <a:p>
                      <a:r>
                        <a:rPr lang="fr-FR" dirty="0"/>
                        <a:t>Talan Solutions </a:t>
                      </a:r>
                    </a:p>
                  </a:txBody>
                  <a:tcPr/>
                </a:tc>
                <a:tc>
                  <a:txBody>
                    <a:bodyPr/>
                    <a:lstStyle/>
                    <a:p>
                      <a:r>
                        <a:rPr lang="fr-FR" dirty="0"/>
                        <a:t>[P-TS1]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[P-TS2]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[P-TS3]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[P-TS4]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[P-TS5]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[P-TS6]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[P-TS7]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[P-TS8]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[P-TOT-TS] </a:t>
                      </a:r>
                    </a:p>
                    <a:p>
                      <a:endParaRPr lang="fr-FR" dirty="0"/>
                    </a:p>
                  </a:txBody>
                  <a:tcPr/>
                </a:tc>
                <a:extLst>
                  <a:ext uri="{0D108BD9-81ED-4DB2-BD59-A6C34878D82A}">
                    <a16:rowId xmlns:a16="http://schemas.microsoft.com/office/drawing/2014/main" val="1499249238"/>
                  </a:ext>
                </a:extLst>
              </a:tr>
              <a:tr h="619061">
                <a:tc>
                  <a:txBody>
                    <a:bodyPr/>
                    <a:lstStyle/>
                    <a:p>
                      <a:r>
                        <a:rPr lang="fr-FR" dirty="0"/>
                        <a:t>Talan en régions </a:t>
                      </a:r>
                    </a:p>
                  </a:txBody>
                  <a:tcPr/>
                </a:tc>
                <a:tc>
                  <a:txBody>
                    <a:bodyPr/>
                    <a:lstStyle/>
                    <a:p>
                      <a:r>
                        <a:rPr lang="fr-FR" dirty="0"/>
                        <a:t>[P-TR1]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[P-TR2]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[P-TR3]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[P-TR4]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[P-TR5]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[P-TR6]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[P-TR7]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[P-TR8]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[P-TOT-TR] </a:t>
                      </a:r>
                    </a:p>
                    <a:p>
                      <a:endParaRPr lang="fr-FR" dirty="0"/>
                    </a:p>
                  </a:txBody>
                  <a:tcPr/>
                </a:tc>
                <a:extLst>
                  <a:ext uri="{0D108BD9-81ED-4DB2-BD59-A6C34878D82A}">
                    <a16:rowId xmlns:a16="http://schemas.microsoft.com/office/drawing/2014/main" val="2383347970"/>
                  </a:ext>
                </a:extLst>
              </a:tr>
              <a:tr h="619061">
                <a:tc>
                  <a:txBody>
                    <a:bodyPr/>
                    <a:lstStyle/>
                    <a:p>
                      <a:r>
                        <a:rPr lang="fr-FR" dirty="0"/>
                        <a:t>Talan </a:t>
                      </a:r>
                      <a:r>
                        <a:rPr lang="fr-FR" dirty="0" err="1"/>
                        <a:t>corporate</a:t>
                      </a:r>
                      <a:r>
                        <a:rPr lang="fr-FR" dirty="0"/>
                        <a:t> </a:t>
                      </a:r>
                    </a:p>
                  </a:txBody>
                  <a:tcPr/>
                </a:tc>
                <a:tc>
                  <a:txBody>
                    <a:bodyPr/>
                    <a:lstStyle/>
                    <a:p>
                      <a:r>
                        <a:rPr lang="fr-FR" dirty="0"/>
                        <a:t>[P-TCO1]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[P-TCO2]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[P-TCO3]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[P-TCO4]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[P-TCO5]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[P-TCO6]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[P-TCO7]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[P-TCO8]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[P-TOT-TCO] </a:t>
                      </a:r>
                    </a:p>
                    <a:p>
                      <a:endParaRPr lang="fr-FR" dirty="0"/>
                    </a:p>
                  </a:txBody>
                  <a:tcPr/>
                </a:tc>
                <a:extLst>
                  <a:ext uri="{0D108BD9-81ED-4DB2-BD59-A6C34878D82A}">
                    <a16:rowId xmlns:a16="http://schemas.microsoft.com/office/drawing/2014/main" val="994860966"/>
                  </a:ext>
                </a:extLst>
              </a:tr>
              <a:tr h="619061">
                <a:tc>
                  <a:txBody>
                    <a:bodyPr/>
                    <a:lstStyle/>
                    <a:p>
                      <a:r>
                        <a:rPr lang="fr-FR" dirty="0"/>
                        <a:t>Talan </a:t>
                      </a:r>
                      <a:r>
                        <a:rPr lang="fr-FR" dirty="0" err="1"/>
                        <a:t>Labs</a:t>
                      </a:r>
                      <a:r>
                        <a:rPr lang="fr-FR" dirty="0"/>
                        <a:t> </a:t>
                      </a:r>
                    </a:p>
                  </a:txBody>
                  <a:tcPr/>
                </a:tc>
                <a:tc>
                  <a:txBody>
                    <a:bodyPr/>
                    <a:lstStyle/>
                    <a:p>
                      <a:r>
                        <a:rPr lang="fr-FR" dirty="0"/>
                        <a:t>[P-TLABS1]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[P-TLABS2]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[P-TLABS3]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[P-TLABS4]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[P-TLABS5]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[P-TLABS6]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[P-TLABS7]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[P-TLABS8</a:t>
                      </a:r>
                      <a:r>
                        <a:rPr lang="fr-FR" dirty="0"/>
                        <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[P-TOT-TLABS] </a:t>
                      </a:r>
                    </a:p>
                  </a:txBody>
                  <a:tcPr/>
                </a:tc>
                <a:extLst>
                  <a:ext uri="{0D108BD9-81ED-4DB2-BD59-A6C34878D82A}">
                    <a16:rowId xmlns:a16="http://schemas.microsoft.com/office/drawing/2014/main" val="72914139"/>
                  </a:ext>
                </a:extLst>
              </a:tr>
            </a:tbl>
          </a:graphicData>
        </a:graphic>
      </p:graphicFrame>
      <p:sp>
        <p:nvSpPr>
          <p:cNvPr id="5" name="ZoneTexte 4">
            <a:extLst>
              <a:ext uri="{FF2B5EF4-FFF2-40B4-BE49-F238E27FC236}">
                <a16:creationId xmlns:a16="http://schemas.microsoft.com/office/drawing/2014/main" id="{A3D2F9E9-BD42-49EF-8668-612547F5C221}"/>
              </a:ext>
            </a:extLst>
          </p:cNvPr>
          <p:cNvSpPr txBox="1"/>
          <p:nvPr/>
        </p:nvSpPr>
        <p:spPr>
          <a:xfrm>
            <a:off x="3459506" y="794132"/>
            <a:ext cx="4092787" cy="369332"/>
          </a:xfrm>
          <a:prstGeom prst="rect">
            <a:avLst/>
          </a:prstGeom>
          <a:noFill/>
        </p:spPr>
        <p:txBody>
          <a:bodyPr wrap="none" rtlCol="0">
            <a:spAutoFit/>
          </a:bodyPr>
          <a:lstStyle/>
          <a:p>
            <a:r>
              <a:rPr lang="fr-FR" sz="1800" b="1" u="sng" dirty="0">
                <a:latin typeface="Calibri" panose="020F0502020204030204" pitchFamily="34" charset="0"/>
                <a:cs typeface="Times New Roman" panose="02020603050405020304" pitchFamily="18" charset="0"/>
              </a:rPr>
              <a:t>Pourcentage des désistements par entité</a:t>
            </a:r>
          </a:p>
        </p:txBody>
      </p:sp>
    </p:spTree>
    <p:extLst>
      <p:ext uri="{BB962C8B-B14F-4D97-AF65-F5344CB8AC3E}">
        <p14:creationId xmlns:p14="http://schemas.microsoft.com/office/powerpoint/2010/main" val="297907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99685" y="-75968"/>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660901" y="288552"/>
            <a:ext cx="11713278" cy="6280896"/>
          </a:xfrm>
          <a:prstGeom prst="rect">
            <a:avLst/>
          </a:prstGeom>
          <a:noFill/>
          <a:ln>
            <a:noFill/>
          </a:ln>
        </p:spPr>
        <p:txBody>
          <a:bodyPr spcFirstLastPara="1" wrap="square" lIns="121900" tIns="121900" rIns="121900" bIns="121900" anchor="t" anchorCtr="0">
            <a:noAutofit/>
          </a:bodyPr>
          <a:lstStyle/>
          <a:p>
            <a:pPr lvl="4"/>
            <a:r>
              <a:rPr lang="fr-FR" sz="1867" dirty="0"/>
              <a:t>	</a:t>
            </a:r>
            <a:br>
              <a:rPr lang="fr-FR" sz="1867" dirty="0">
                <a:latin typeface="Montserrat"/>
              </a:rPr>
            </a:br>
            <a:br>
              <a:rPr lang="fr-FR" sz="1867" dirty="0">
                <a:latin typeface="Montserrat"/>
              </a:rPr>
            </a:br>
            <a:r>
              <a:rPr lang="fr-FR" sz="1867" dirty="0">
                <a:latin typeface="Montserrat"/>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Si nous reprenons toutes les entités, voici les raisons des désistements : </a:t>
            </a:r>
          </a:p>
          <a:p>
            <a:pPr lvl="4"/>
            <a:endParaRPr lang="fr-FR" sz="2000" dirty="0">
              <a:latin typeface="Montserrat"/>
            </a:endParaRPr>
          </a:p>
          <a:p>
            <a:pPr lvl="4">
              <a:lnSpc>
                <a:spcPct val="150000"/>
              </a:lnSpc>
            </a:pPr>
            <a:r>
              <a:rPr lang="fr-FR" sz="1867" dirty="0">
                <a:latin typeface="Montserrat"/>
                <a:ea typeface="Calibri" panose="020F0502020204030204" pitchFamily="34" charset="0"/>
              </a:rPr>
              <a:t>	</a:t>
            </a:r>
            <a:r>
              <a:rPr lang="fr-FR" sz="1867">
                <a:latin typeface="Montserrat"/>
                <a:ea typeface="Calibri" panose="020F0502020204030204" pitchFamily="34" charset="0"/>
              </a:rPr>
              <a:t>	</a:t>
            </a:r>
            <a:r>
              <a:rPr lang="fr-FR" sz="2800" b="1">
                <a:solidFill>
                  <a:srgbClr val="0062FF"/>
                </a:solidFill>
                <a:latin typeface="Montserrat"/>
              </a:rPr>
              <a:t>48.57 </a:t>
            </a:r>
            <a:r>
              <a:rPr lang="fr-FR" sz="2800" b="1" dirty="0">
                <a:solidFill>
                  <a:srgbClr val="0062FF"/>
                </a:solidFill>
                <a:latin typeface="Montserrat"/>
              </a:rPr>
              <a:t>% </a:t>
            </a:r>
            <a:r>
              <a:rPr lang="fr-FR" sz="2800" b="1">
                <a:latin typeface="Montserrat"/>
              </a:rPr>
              <a:t>: </a:t>
            </a:r>
            <a:r>
              <a:rPr lang="fr-FR" sz="2800" b="1">
                <a:latin typeface="Calibri" panose="020F0502020204030204" pitchFamily="34" charset="0"/>
                <a:cs typeface="Times New Roman" panose="02020603050405020304" pitchFamily="18" charset="0"/>
              </a:rPr>
              <a:t>Pour une rémunération plus attractive</a:t>
            </a:r>
            <a:br>
              <a:rPr lang="fr-FR" sz="2400" b="1" dirty="0">
                <a:latin typeface="Montserrat"/>
              </a:rPr>
            </a:br>
            <a:r>
              <a:rPr lang="fr-FR" sz="2400" b="1" dirty="0">
                <a:latin typeface="Montserrat"/>
              </a:rPr>
              <a:t>	</a:t>
            </a:r>
            <a:r>
              <a:rPr lang="fr-FR" sz="2400" b="1">
                <a:latin typeface="Montserrat"/>
              </a:rPr>
              <a:t>	</a:t>
            </a:r>
            <a:r>
              <a:rPr lang="fr-FR" sz="1800" b="1">
                <a:solidFill>
                  <a:srgbClr val="0062FF"/>
                </a:solidFill>
                <a:latin typeface="Montserrat"/>
              </a:rPr>
              <a:t>37.14 </a:t>
            </a:r>
            <a:r>
              <a:rPr lang="fr-FR" sz="1800" b="1" dirty="0">
                <a:solidFill>
                  <a:srgbClr val="0062FF"/>
                </a:solidFill>
                <a:latin typeface="Montserrat"/>
              </a:rPr>
              <a:t>%</a:t>
            </a:r>
            <a:r>
              <a:rPr lang="fr-FR" sz="1800" dirty="0">
                <a:solidFill>
                  <a:srgbClr val="0062FF"/>
                </a:solidFill>
                <a:latin typeface="Montserrat"/>
              </a:rPr>
              <a:t> </a:t>
            </a:r>
            <a:r>
              <a:rPr lang="fr-FR" sz="1800">
                <a:solidFill>
                  <a:srgbClr val="0062FF"/>
                </a:solidFill>
                <a:latin typeface="Montserrat"/>
              </a:rPr>
              <a:t>: </a:t>
            </a:r>
            <a:r>
              <a:rPr lang="fr-FR" sz="1800">
                <a:solidFill>
                  <a:schemeClr val="tx1"/>
                </a:solidFill>
                <a:latin typeface="Calibri" panose="020F0502020204030204" pitchFamily="34" charset="0"/>
                <a:cs typeface="Times New Roman" panose="02020603050405020304" pitchFamily="18" charset="0"/>
              </a:rPr>
              <a:t>Pour un poste plus intéressant</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dirty="0">
                <a:solidFill>
                  <a:srgbClr val="0062FF"/>
                </a:solidFill>
                <a:latin typeface="Montserrat"/>
                <a:ea typeface="Calibri" panose="020F0502020204030204" pitchFamily="34" charset="0"/>
                <a:cs typeface="Times New Roman" panose="02020603050405020304" pitchFamily="18" charset="0"/>
              </a:rPr>
              <a:t>                             </a:t>
            </a:r>
            <a:r>
              <a:rPr lang="fr-FR" sz="2400">
                <a:solidFill>
                  <a:srgbClr val="0062FF"/>
                </a:solidFill>
                <a:latin typeface="Montserrat"/>
              </a:rPr>
              <a:t>	</a:t>
            </a:r>
            <a:r>
              <a:rPr lang="fr-FR" sz="1800">
                <a:solidFill>
                  <a:srgbClr val="0062FF"/>
                </a:solidFill>
                <a:latin typeface="Montserrat"/>
              </a:rPr>
              <a:t>11.43 </a:t>
            </a:r>
            <a:r>
              <a:rPr lang="fr-FR" sz="1800" dirty="0">
                <a:solidFill>
                  <a:srgbClr val="0062FF"/>
                </a:solidFill>
                <a:latin typeface="Montserrat"/>
              </a:rPr>
              <a:t>%</a:t>
            </a:r>
            <a:r>
              <a:rPr lang="fr-FR" sz="1800" dirty="0">
                <a:latin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 Retenus par leur employeur</a:t>
            </a:r>
            <a:endParaRPr lang="fr-FR" sz="1800" dirty="0">
              <a:latin typeface="Calibri" panose="020F0502020204030204" pitchFamily="34" charset="0"/>
              <a:cs typeface="Times New Roman" panose="02020603050405020304" pitchFamily="18" charset="0"/>
            </a:endParaRPr>
          </a:p>
          <a:p>
            <a:pPr marL="0" marR="0" lvl="4"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fr-FR" sz="1800" b="0" i="0" u="none" strike="noStrike" kern="0" cap="none" spc="0" normalizeH="0" baseline="0" noProof="0">
                <a:ln>
                  <a:noFill/>
                </a:ln>
                <a:solidFill>
                  <a:srgbClr val="0062FF"/>
                </a:solidFill>
                <a:effectLst/>
                <a:uLnTx/>
                <a:uFillTx/>
                <a:latin typeface="Montserrat"/>
                <a:cs typeface="Arial"/>
                <a:sym typeface="Arial"/>
              </a:rPr>
              <a:t>                              </a:t>
            </a:r>
            <a:r>
              <a:rPr lang="fr-FR" sz="1800">
                <a:solidFill>
                  <a:srgbClr val="0062FF"/>
                </a:solidFill>
                <a:latin typeface="Montserrat"/>
              </a:rPr>
              <a:t>11.43</a:t>
            </a:r>
            <a:r>
              <a:rPr kumimoji="0" lang="fr-FR" sz="1800" b="0" i="0" u="none" strike="noStrike" kern="0" cap="none" spc="0" normalizeH="0" baseline="0" noProof="0">
                <a:ln>
                  <a:noFill/>
                </a:ln>
                <a:solidFill>
                  <a:srgbClr val="0062FF"/>
                </a:solidFill>
                <a:effectLst/>
                <a:uLnTx/>
                <a:uFillTx/>
                <a:latin typeface="Montserrat"/>
                <a:cs typeface="Arial"/>
                <a:sym typeface="Arial"/>
              </a:rPr>
              <a:t> </a:t>
            </a:r>
            <a:r>
              <a:rPr kumimoji="0" lang="fr-FR" sz="1800" b="0" i="0" u="none" strike="noStrike" kern="0" cap="none" spc="0" normalizeH="0" baseline="0" noProof="0" dirty="0">
                <a:ln>
                  <a:noFill/>
                </a:ln>
                <a:solidFill>
                  <a:srgbClr val="0062FF"/>
                </a:solidFill>
                <a:effectLst/>
                <a:uLnTx/>
                <a:uFillTx/>
                <a:latin typeface="Montserrat"/>
                <a:cs typeface="Arial"/>
                <a:sym typeface="Arial"/>
              </a:rPr>
              <a:t>%</a:t>
            </a:r>
            <a:r>
              <a:rPr kumimoji="0" lang="fr-FR" sz="1800" b="0" i="0" u="none" strike="noStrike" kern="0" cap="none" spc="0" normalizeH="0" baseline="0" noProof="0" dirty="0">
                <a:ln>
                  <a:noFill/>
                </a:ln>
                <a:solidFill>
                  <a:srgbClr val="000000"/>
                </a:solidFill>
                <a:effectLst/>
                <a:uLnTx/>
                <a:uFillTx/>
                <a:latin typeface="Calibri" panose="020F0502020204030204" pitchFamily="34" charset="0"/>
                <a:cs typeface="Times New Roman" panose="02020603050405020304" pitchFamily="18" charset="0"/>
                <a:sym typeface="Arial"/>
              </a:rPr>
              <a:t> </a:t>
            </a:r>
            <a:r>
              <a:rPr kumimoji="0" lang="fr-FR" sz="1800" b="0" i="0" u="none" strike="noStrike" kern="0" cap="none" spc="0" normalizeH="0" baseline="0" noProof="0">
                <a:ln>
                  <a:noFill/>
                </a:ln>
                <a:solidFill>
                  <a:srgbClr val="000000"/>
                </a:solidFill>
                <a:effectLst/>
                <a:uLnTx/>
                <a:uFillTx/>
                <a:latin typeface="Calibri" panose="020F0502020204030204" pitchFamily="34" charset="0"/>
                <a:cs typeface="Times New Roman" panose="02020603050405020304" pitchFamily="18" charset="0"/>
                <a:sym typeface="Arial"/>
              </a:rPr>
              <a:t>: Processus de recrutement trop long</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r>
              <a:rPr lang="fr-FR" sz="1800" dirty="0">
                <a:solidFill>
                  <a:srgbClr val="0062FF"/>
                </a:solidFill>
                <a:latin typeface="Calibri" panose="020F0502020204030204" pitchFamily="34" charset="0"/>
                <a:cs typeface="Times New Roman" panose="02020603050405020304" pitchFamily="18" charset="0"/>
              </a:rPr>
              <a:t>	</a:t>
            </a:r>
            <a:r>
              <a:rPr lang="fr-FR" sz="1800">
                <a:solidFill>
                  <a:srgbClr val="0062FF"/>
                </a:solidFill>
                <a:latin typeface="Calibri" panose="020F0502020204030204" pitchFamily="34" charset="0"/>
                <a:cs typeface="Times New Roman" panose="02020603050405020304" pitchFamily="18" charset="0"/>
              </a:rPr>
              <a:t>	</a:t>
            </a:r>
            <a:r>
              <a:rPr lang="fr-FR" sz="1800">
                <a:solidFill>
                  <a:srgbClr val="0062FF"/>
                </a:solidFill>
                <a:latin typeface="Montserrat"/>
                <a:cs typeface="Times New Roman" panose="02020603050405020304" pitchFamily="18" charset="0"/>
              </a:rPr>
              <a:t>5.71</a:t>
            </a:r>
            <a:r>
              <a:rPr lang="fr-FR" sz="1800">
                <a:solidFill>
                  <a:srgbClr val="0062FF"/>
                </a:solidFill>
                <a:latin typeface="Montserrat"/>
              </a:rPr>
              <a:t> </a:t>
            </a:r>
            <a:r>
              <a:rPr lang="fr-FR" sz="1800" dirty="0">
                <a:solidFill>
                  <a:srgbClr val="0062FF"/>
                </a:solidFill>
                <a:latin typeface="Montserrat"/>
              </a:rPr>
              <a:t>%</a:t>
            </a:r>
            <a:r>
              <a:rPr lang="fr-FR" sz="1800" dirty="0">
                <a:latin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 Crise sanitaire </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a:solidFill>
                  <a:srgbClr val="0062FF"/>
                </a:solidFill>
                <a:latin typeface="Montserrat"/>
                <a:cs typeface="Times New Roman" panose="02020603050405020304" pitchFamily="18" charset="0"/>
              </a:rPr>
              <a:t>                              2.86</a:t>
            </a:r>
            <a:r>
              <a:rPr lang="fr-FR" sz="1800">
                <a:solidFill>
                  <a:srgbClr val="0062FF"/>
                </a:solidFill>
                <a:latin typeface="Montserrat"/>
              </a:rPr>
              <a:t> </a:t>
            </a:r>
            <a:r>
              <a:rPr lang="fr-FR" sz="1800" dirty="0">
                <a:solidFill>
                  <a:srgbClr val="0062FF"/>
                </a:solidFill>
                <a:latin typeface="Montserrat"/>
              </a:rPr>
              <a:t>% </a:t>
            </a:r>
            <a:r>
              <a:rPr lang="fr-FR" sz="1800">
                <a:solidFill>
                  <a:srgbClr val="0062FF"/>
                </a:solidFill>
                <a:latin typeface="Montserrat"/>
              </a:rPr>
              <a:t>:</a:t>
            </a:r>
            <a:r>
              <a:rPr lang="fr-FR" sz="1800">
                <a:latin typeface="Calibri" panose="020F0502020204030204" pitchFamily="34" charset="0"/>
                <a:cs typeface="Times New Roman" panose="02020603050405020304" pitchFamily="18" charset="0"/>
              </a:rPr>
              <a:t> Un discours peu attractif</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a:solidFill>
                  <a:srgbClr val="0062FF"/>
                </a:solidFill>
                <a:latin typeface="Calibri" panose="020F0502020204030204" pitchFamily="34" charset="0"/>
                <a:cs typeface="Times New Roman" panose="02020603050405020304" pitchFamily="18" charset="0"/>
              </a:rPr>
              <a:t>                                   </a:t>
            </a:r>
            <a:r>
              <a:rPr lang="fr-FR" sz="1800">
                <a:solidFill>
                  <a:srgbClr val="0062FF"/>
                </a:solidFill>
                <a:latin typeface="Montserrat"/>
              </a:rPr>
              <a:t>0 </a:t>
            </a:r>
            <a:r>
              <a:rPr lang="fr-FR" sz="1800" dirty="0">
                <a:solidFill>
                  <a:srgbClr val="0062FF"/>
                </a:solidFill>
                <a:latin typeface="Montserrat"/>
              </a:rPr>
              <a:t>%</a:t>
            </a:r>
            <a:r>
              <a:rPr lang="fr-FR" sz="1800" dirty="0">
                <a:latin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 Ne se retrouve pas dans l’esprit de Talan </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a:latin typeface="Calibri" panose="020F0502020204030204" pitchFamily="34" charset="0"/>
                <a:ea typeface="Calibri" panose="020F0502020204030204" pitchFamily="34" charset="0"/>
                <a:cs typeface="Times New Roman" panose="02020603050405020304" pitchFamily="18" charset="0"/>
              </a:rPr>
              <a:t>                                   </a:t>
            </a:r>
            <a:r>
              <a:rPr lang="fr-FR" sz="1800">
                <a:solidFill>
                  <a:srgbClr val="0062FF"/>
                </a:solidFill>
                <a:latin typeface="Montserrat"/>
              </a:rPr>
              <a:t>0 </a:t>
            </a:r>
            <a:r>
              <a:rPr lang="fr-FR" sz="1800" dirty="0">
                <a:solidFill>
                  <a:srgbClr val="0062FF"/>
                </a:solidFill>
                <a:latin typeface="Montserrat"/>
              </a:rPr>
              <a:t>%</a:t>
            </a:r>
            <a:r>
              <a:rPr lang="fr-FR" sz="1800" dirty="0">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ea typeface="Calibri" panose="020F0502020204030204" pitchFamily="34" charset="0"/>
                <a:cs typeface="Times New Roman" panose="02020603050405020304" pitchFamily="18" charset="0"/>
              </a:rPr>
              <a:t>: Manque de souplesse dans le format des entretiens (visio par ex)</a:t>
            </a:r>
            <a:endParaRPr lang="fr-FR" sz="1800" dirty="0">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r>
              <a:rPr lang="fr-FR" sz="1800">
                <a:solidFill>
                  <a:srgbClr val="0062FF"/>
                </a:solidFill>
                <a:latin typeface="Montserrat"/>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endParaRPr lang="fr-FR" sz="1800" dirty="0">
              <a:latin typeface="Calibri" panose="020F0502020204030204" pitchFamily="34" charset="0"/>
              <a:cs typeface="Times New Roman" panose="02020603050405020304" pitchFamily="18" charset="0"/>
            </a:endParaRPr>
          </a:p>
          <a:p>
            <a:pPr lvl="4">
              <a:lnSpc>
                <a:spcPct val="150000"/>
              </a:lnSpc>
            </a:pPr>
            <a:endParaRPr lang="fr-FR" sz="1800" dirty="0">
              <a:latin typeface="Calibri" panose="020F0502020204030204" pitchFamily="34" charset="0"/>
              <a:cs typeface="Times New Roman" panose="02020603050405020304" pitchFamily="18" charset="0"/>
            </a:endParaRPr>
          </a:p>
          <a:p>
            <a:pPr lvl="4">
              <a:lnSpc>
                <a:spcPct val="150000"/>
              </a:lnSpc>
            </a:pPr>
            <a:r>
              <a:rPr lang="fr-FR" sz="1800" dirty="0">
                <a:latin typeface="Calibri" panose="020F0502020204030204" pitchFamily="34" charset="0"/>
                <a:cs typeface="Times New Roman" panose="02020603050405020304" pitchFamily="18" charset="0"/>
              </a:rPr>
              <a:t>		</a:t>
            </a:r>
            <a:r>
              <a:rPr lang="fr-FR" sz="1867" dirty="0">
                <a:latin typeface="Montserrat"/>
              </a:rPr>
              <a:t>	</a:t>
            </a:r>
            <a:br>
              <a:rPr lang="fr-FR" sz="1867" dirty="0">
                <a:latin typeface="Montserrat"/>
              </a:rPr>
            </a:br>
            <a:endParaRPr sz="1867" b="1"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77624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99685" y="-75968"/>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399685" y="509318"/>
            <a:ext cx="11231764" cy="6280896"/>
          </a:xfrm>
          <a:prstGeom prst="rect">
            <a:avLst/>
          </a:prstGeom>
          <a:noFill/>
          <a:ln>
            <a:noFill/>
          </a:ln>
        </p:spPr>
        <p:txBody>
          <a:bodyPr spcFirstLastPara="1" wrap="square" lIns="121900" tIns="121900" rIns="121900" bIns="121900" anchor="t" anchorCtr="0">
            <a:noAutofit/>
          </a:bodyPr>
          <a:lstStyle/>
          <a:p>
            <a:pPr lvl="4"/>
            <a:br>
              <a:rPr lang="fr-FR" sz="1867" dirty="0">
                <a:latin typeface="Montserrat"/>
              </a:rPr>
            </a:br>
            <a:r>
              <a:rPr lang="fr-FR" sz="2000" u="sng" dirty="0">
                <a:latin typeface="Montserrat"/>
              </a:rPr>
              <a:t>En quoi le poste proposé est plus intéressant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dirty="0">
                <a:latin typeface="Montserrat"/>
              </a:rPr>
              <a:t>		</a:t>
            </a:r>
            <a:r>
              <a:rPr lang="fr-FR" sz="1800" b="1" u="sng" dirty="0">
                <a:latin typeface="Calibri" panose="020F0502020204030204" pitchFamily="34" charset="0"/>
                <a:cs typeface="Times New Roman" panose="02020603050405020304" pitchFamily="18" charset="0"/>
              </a:rPr>
              <a:t>Talan consulting:</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dirty="0">
                <a:latin typeface="Calibri" panose="020F0502020204030204" pitchFamily="34" charset="0"/>
                <a:cs typeface="Times New Roman" panose="02020603050405020304" pitchFamily="18" charset="0"/>
              </a:rPr>
              <a:t>[OTC]</a:t>
            </a: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 Talan Opérations : </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a:latin typeface="Calibri" panose="020F0502020204030204" pitchFamily="34" charset="0"/>
                <a:cs typeface="Times New Roman" panose="02020603050405020304" pitchFamily="18" charset="0"/>
              </a:rPr>
              <a:t>« Plus intéressant car plus proche de mon domicile »</a:t>
            </a:r>
          </a:p>
          <a:p>
            <a:pPr>
              <a:lnSpc>
                <a:spcPct val="107000"/>
              </a:lnSpc>
              <a:spcAft>
                <a:spcPts val="800"/>
              </a:spcAft>
            </a:pPr>
            <a:r>
              <a:rPr lang="fr-FR" sz="1800">
                <a:latin typeface="Calibri" panose="020F0502020204030204" pitchFamily="34" charset="0"/>
                <a:cs typeface="Times New Roman" panose="02020603050405020304" pitchFamily="18" charset="0"/>
              </a:rPr>
              <a:t>« Adapté à ma demande : pas de technique/développement/code
100% fonctionnel »</a:t>
            </a:r>
          </a:p>
          <a:p>
            <a:pPr>
              <a:lnSpc>
                <a:spcPct val="107000"/>
              </a:lnSpc>
              <a:spcAft>
                <a:spcPts val="800"/>
              </a:spcAft>
            </a:pPr>
            <a:r>
              <a:rPr lang="fr-FR" sz="1800">
                <a:latin typeface="Calibri" panose="020F0502020204030204" pitchFamily="34" charset="0"/>
                <a:cs typeface="Times New Roman" panose="02020603050405020304" pitchFamily="18" charset="0"/>
              </a:rPr>
              <a:t>« La perspective qui m'est offerte par la concurrence est au delà de mes espérances. »</a:t>
            </a:r>
          </a:p>
          <a:p>
            <a:pPr>
              <a:lnSpc>
                <a:spcPct val="107000"/>
              </a:lnSpc>
              <a:spcAft>
                <a:spcPts val="800"/>
              </a:spcAft>
            </a:pPr>
            <a:r>
              <a:rPr lang="fr-FR" sz="1800">
                <a:latin typeface="Calibri" panose="020F0502020204030204" pitchFamily="34" charset="0"/>
                <a:cs typeface="Times New Roman" panose="02020603050405020304" pitchFamily="18" charset="0"/>
              </a:rPr>
              <a:t>« Ayant déjà eu une expérience dans le secteur bancaire, j'ai choisi de me diriger vers un autre poste pour découvrir un autre secteur d'activité. »</a:t>
            </a:r>
          </a:p>
          <a:p>
            <a:pPr>
              <a:lnSpc>
                <a:spcPct val="107000"/>
              </a:lnSpc>
              <a:spcAft>
                <a:spcPts val="800"/>
              </a:spcAft>
            </a:pPr>
            <a:r>
              <a:rPr lang="fr-FR" sz="1800">
                <a:latin typeface="Calibri" panose="020F0502020204030204" pitchFamily="34" charset="0"/>
                <a:cs typeface="Times New Roman" panose="02020603050405020304" pitchFamily="18" charset="0"/>
              </a:rPr>
              <a:t>« Les missions proposées correspondent plus à ce que je recherche, en outre les communautés existantes collent avec mes centres d'intérêt (culture notamment) »</a:t>
            </a:r>
          </a:p>
          <a:p>
            <a:pPr>
              <a:lnSpc>
                <a:spcPct val="107000"/>
              </a:lnSpc>
              <a:spcAft>
                <a:spcPts val="800"/>
              </a:spcAft>
            </a:pPr>
            <a:r>
              <a:rPr lang="fr-FR" sz="1800">
                <a:latin typeface="Calibri" panose="020F0502020204030204" pitchFamily="34" charset="0"/>
                <a:cs typeface="Times New Roman" panose="02020603050405020304" pitchFamily="18" charset="0"/>
              </a:rPr>
              <a:t>« Mission plus complexe, plus diversifiée et avec des possibilités d’évolution plus évidentes à identifier.  »</a:t>
            </a:r>
          </a:p>
          <a:p>
            <a:pPr>
              <a:lnSpc>
                <a:spcPct val="107000"/>
              </a:lnSpc>
              <a:spcAft>
                <a:spcPts val="800"/>
              </a:spcAft>
            </a:pPr>
            <a:r>
              <a:rPr lang="fr-FR" sz="1800">
                <a:latin typeface="Calibri" panose="020F0502020204030204" pitchFamily="34" charset="0"/>
                <a:cs typeface="Times New Roman" panose="02020603050405020304" pitchFamily="18" charset="0"/>
              </a:rPr>
              <a:t>« Le poste était plus en lien avec la formation que j’ai suivi »</a:t>
            </a:r>
          </a:p>
          <a:p>
            <a:pPr>
              <a:lnSpc>
                <a:spcPct val="107000"/>
              </a:lnSpc>
              <a:spcAft>
                <a:spcPts val="800"/>
              </a:spcAft>
            </a:pPr>
            <a:r>
              <a:rPr lang="fr-FR" sz="1800">
                <a:latin typeface="Calibri" panose="020F0502020204030204" pitchFamily="34" charset="0"/>
                <a:cs typeface="Times New Roman" panose="02020603050405020304" pitchFamily="18" charset="0"/>
              </a:rPr>
              <a:t>« J’avais surtout un aperçu clair de la mission sur laquelle je devrais être positionné.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Calibri" panose="020F05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br>
              <a:rPr lang="fr-FR" sz="2000" b="1" dirty="0">
                <a:latin typeface="Montserrat"/>
              </a:rPr>
            </a:br>
            <a:r>
              <a:rPr lang="fr-FR" sz="2000" dirty="0">
                <a:latin typeface="Montserrat"/>
              </a:rPr>
              <a:t>	</a:t>
            </a:r>
            <a:r>
              <a:rPr lang="fr-FR" sz="1867" dirty="0">
                <a:latin typeface="Montserrat"/>
              </a:rPr>
              <a:t> 	</a:t>
            </a:r>
            <a:endParaRPr sz="1867" b="1"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312598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5763CDF-80C6-4CB5-838F-12F566D2240F}"/>
              </a:ext>
            </a:extLst>
          </p:cNvPr>
          <p:cNvSpPr txBox="1"/>
          <p:nvPr/>
        </p:nvSpPr>
        <p:spPr>
          <a:xfrm>
            <a:off x="304800" y="674254"/>
            <a:ext cx="10334077" cy="5071517"/>
          </a:xfrm>
          <a:prstGeom prst="rect">
            <a:avLst/>
          </a:prstGeom>
          <a:noFill/>
        </p:spPr>
        <p:txBody>
          <a:bodyPr wrap="square">
            <a:spAutoFit/>
          </a:bodyPr>
          <a:lstStyle/>
          <a:p>
            <a:pPr>
              <a:lnSpc>
                <a:spcPct val="107000"/>
              </a:lnSpc>
              <a:spcAft>
                <a:spcPts val="800"/>
              </a:spcAft>
            </a:pPr>
            <a:r>
              <a:rPr lang="fr-FR" sz="1867" dirty="0">
                <a:latin typeface="Montserrat"/>
              </a:rPr>
              <a:t> </a:t>
            </a:r>
            <a:r>
              <a:rPr lang="fr-FR" sz="1800" u="sng" dirty="0">
                <a:latin typeface="Montserrat"/>
              </a:rPr>
              <a:t>En quoi le poste proposé est plus intéressant </a:t>
            </a:r>
            <a:r>
              <a:rPr lang="fr-FR" sz="1800" dirty="0">
                <a:latin typeface="Montserrat"/>
              </a:rPr>
              <a:t>:</a:t>
            </a:r>
          </a:p>
          <a:p>
            <a:pPr>
              <a:lnSpc>
                <a:spcPct val="107000"/>
              </a:lnSpc>
              <a:spcAft>
                <a:spcPts val="800"/>
              </a:spcAft>
            </a:pPr>
            <a:r>
              <a:rPr lang="fr-FR" sz="1800" dirty="0">
                <a:latin typeface="Montserrat"/>
              </a:rPr>
              <a:t>		</a:t>
            </a:r>
            <a:r>
              <a:rPr lang="fr-FR" sz="1800" b="1" u="sng" dirty="0" err="1">
                <a:latin typeface="Calibri" panose="020F0502020204030204" pitchFamily="34" charset="0"/>
                <a:cs typeface="Times New Roman" panose="02020603050405020304" pitchFamily="18" charset="0"/>
              </a:rPr>
              <a:t>KeyOn</a:t>
            </a:r>
            <a:r>
              <a:rPr lang="fr-FR" sz="1800" b="1" u="sng" dirty="0">
                <a:latin typeface="Calibri" panose="020F0502020204030204" pitchFamily="34" charset="0"/>
                <a:cs typeface="Times New Roman" panose="02020603050405020304" pitchFamily="18" charset="0"/>
              </a:rPr>
              <a:t> By Talan:</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dirty="0">
                <a:latin typeface="Calibri" panose="020F0502020204030204" pitchFamily="34" charset="0"/>
                <a:cs typeface="Times New Roman" panose="02020603050405020304" pitchFamily="18" charset="0"/>
              </a:rPr>
              <a:t>[OKT]</a:t>
            </a: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Talan Solutions:</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dirty="0">
                <a:latin typeface="Calibri" panose="020F0502020204030204" pitchFamily="34" charset="0"/>
                <a:cs typeface="Times New Roman" panose="02020603050405020304" pitchFamily="18" charset="0"/>
              </a:rPr>
              <a:t>[OTS]</a:t>
            </a:r>
          </a:p>
          <a:p>
            <a:pPr>
              <a:lnSpc>
                <a:spcPct val="107000"/>
              </a:lnSpc>
              <a:spcAft>
                <a:spcPts val="800"/>
              </a:spcAft>
            </a:pPr>
            <a:endPar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fr-FR" sz="1800" b="0" i="0" u="none" strike="noStrike" dirty="0">
                <a:solidFill>
                  <a:srgbClr val="000000"/>
                </a:solidFill>
                <a:effectLst/>
                <a:latin typeface="Calibri" panose="020F0502020204030204" pitchFamily="34" charset="0"/>
              </a:rPr>
            </a:b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p:txBody>
      </p:sp>
      <p:pic>
        <p:nvPicPr>
          <p:cNvPr id="4" name="Google Shape;568;g5cedbfcdf9_1_5">
            <a:extLst>
              <a:ext uri="{FF2B5EF4-FFF2-40B4-BE49-F238E27FC236}">
                <a16:creationId xmlns:a16="http://schemas.microsoft.com/office/drawing/2014/main" id="{C0A39A00-27B5-4895-8E33-03A86F752ED2}"/>
              </a:ext>
            </a:extLst>
          </p:cNvPr>
          <p:cNvPicPr preferRelativeResize="0"/>
          <p:nvPr/>
        </p:nvPicPr>
        <p:blipFill rotWithShape="1">
          <a:blip r:embed="rId2">
            <a:alphaModFix/>
          </a:blip>
          <a:srcRect l="29934" r="29934"/>
          <a:stretch/>
        </p:blipFill>
        <p:spPr>
          <a:xfrm>
            <a:off x="1" y="0"/>
            <a:ext cx="152900" cy="6858000"/>
          </a:xfrm>
          <a:prstGeom prst="rect">
            <a:avLst/>
          </a:prstGeom>
          <a:noFill/>
          <a:ln>
            <a:noFill/>
          </a:ln>
        </p:spPr>
      </p:pic>
      <p:sp>
        <p:nvSpPr>
          <p:cNvPr id="6" name="ZoneTexte 5">
            <a:extLst>
              <a:ext uri="{FF2B5EF4-FFF2-40B4-BE49-F238E27FC236}">
                <a16:creationId xmlns:a16="http://schemas.microsoft.com/office/drawing/2014/main" id="{90910615-6846-4F77-9EBD-1F5885DEBEEB}"/>
              </a:ext>
            </a:extLst>
          </p:cNvPr>
          <p:cNvSpPr txBox="1"/>
          <p:nvPr/>
        </p:nvSpPr>
        <p:spPr>
          <a:xfrm>
            <a:off x="493004" y="19537"/>
            <a:ext cx="7431795" cy="525408"/>
          </a:xfrm>
          <a:prstGeom prst="rect">
            <a:avLst/>
          </a:prstGeom>
          <a:noFill/>
        </p:spPr>
        <p:txBody>
          <a:bodyPr wrap="square">
            <a:spAutoFit/>
          </a:bodyPr>
          <a:lstStyle/>
          <a:p>
            <a:pPr>
              <a:buSzPts val="1200"/>
            </a:pPr>
            <a:r>
              <a:rPr lang="fr-FR" sz="1400" b="1" dirty="0">
                <a:solidFill>
                  <a:srgbClr val="0062FF"/>
                </a:solidFill>
                <a:latin typeface="Montserrat"/>
                <a:ea typeface="Montserrat"/>
                <a:cs typeface="Montserrat"/>
                <a:sym typeface="Montserrat"/>
              </a:rPr>
              <a:t>—</a:t>
            </a:r>
          </a:p>
          <a:p>
            <a:pPr>
              <a:buSzPts val="1200"/>
            </a:pPr>
            <a:r>
              <a:rPr lang="fr-FR" sz="1400" b="1" dirty="0">
                <a:solidFill>
                  <a:srgbClr val="0062FF"/>
                </a:solidFill>
                <a:latin typeface="Montserrat"/>
                <a:ea typeface="Montserrat"/>
                <a:cs typeface="Montserrat"/>
                <a:sym typeface="Montserrat"/>
              </a:rPr>
              <a:t>Retours sur questionnaire désistement</a:t>
            </a:r>
          </a:p>
        </p:txBody>
      </p:sp>
      <p:pic>
        <p:nvPicPr>
          <p:cNvPr id="7" name="Google Shape;569;g5cedbfcdf9_1_5">
            <a:extLst>
              <a:ext uri="{FF2B5EF4-FFF2-40B4-BE49-F238E27FC236}">
                <a16:creationId xmlns:a16="http://schemas.microsoft.com/office/drawing/2014/main" id="{96B718C6-CDF3-4BF8-9548-DABA00C11B7E}"/>
              </a:ext>
            </a:extLst>
          </p:cNvPr>
          <p:cNvPicPr preferRelativeResize="0"/>
          <p:nvPr/>
        </p:nvPicPr>
        <p:blipFill rotWithShape="1">
          <a:blip r:embed="rId3">
            <a:alphaModFix/>
          </a:blip>
          <a:srcRect/>
          <a:stretch/>
        </p:blipFill>
        <p:spPr>
          <a:xfrm>
            <a:off x="10923234" y="314968"/>
            <a:ext cx="1063901" cy="598665"/>
          </a:xfrm>
          <a:prstGeom prst="rect">
            <a:avLst/>
          </a:prstGeom>
          <a:noFill/>
          <a:ln>
            <a:noFill/>
          </a:ln>
        </p:spPr>
      </p:pic>
    </p:spTree>
    <p:extLst>
      <p:ext uri="{BB962C8B-B14F-4D97-AF65-F5344CB8AC3E}">
        <p14:creationId xmlns:p14="http://schemas.microsoft.com/office/powerpoint/2010/main" val="231110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5763CDF-80C6-4CB5-838F-12F566D2240F}"/>
              </a:ext>
            </a:extLst>
          </p:cNvPr>
          <p:cNvSpPr txBox="1"/>
          <p:nvPr/>
        </p:nvSpPr>
        <p:spPr>
          <a:xfrm>
            <a:off x="286327" y="542759"/>
            <a:ext cx="11905671" cy="6268383"/>
          </a:xfrm>
          <a:prstGeom prst="rect">
            <a:avLst/>
          </a:prstGeom>
          <a:noFill/>
        </p:spPr>
        <p:txBody>
          <a:bodyPr wrap="square">
            <a:spAutoFit/>
          </a:bodyPr>
          <a:lstStyle/>
          <a:p>
            <a:pPr>
              <a:lnSpc>
                <a:spcPct val="107000"/>
              </a:lnSpc>
              <a:spcAft>
                <a:spcPts val="800"/>
              </a:spcAft>
            </a:pPr>
            <a:r>
              <a:rPr lang="fr-FR" sz="1867" dirty="0">
                <a:latin typeface="Montserrat"/>
              </a:rPr>
              <a:t> </a:t>
            </a:r>
            <a:r>
              <a:rPr lang="fr-FR" sz="1800" u="sng" dirty="0">
                <a:latin typeface="Montserrat"/>
              </a:rPr>
              <a:t>En quoi le poste proposé est plus intéressant </a:t>
            </a:r>
            <a:r>
              <a:rPr lang="fr-FR" sz="1800" dirty="0">
                <a:latin typeface="Montserrat"/>
              </a:rPr>
              <a:t>:</a:t>
            </a:r>
          </a:p>
          <a:p>
            <a:pPr>
              <a:lnSpc>
                <a:spcPct val="107000"/>
              </a:lnSpc>
              <a:spcAft>
                <a:spcPts val="800"/>
              </a:spcAft>
            </a:pPr>
            <a:r>
              <a:rPr lang="fr-FR" sz="1800" dirty="0">
                <a:latin typeface="Montserrat"/>
              </a:rPr>
              <a:t>		</a:t>
            </a:r>
            <a:r>
              <a:rPr lang="fr-FR" sz="1800" b="1" u="sng" dirty="0">
                <a:latin typeface="Calibri" panose="020F0502020204030204" pitchFamily="34" charset="0"/>
                <a:cs typeface="Times New Roman" panose="02020603050405020304" pitchFamily="18" charset="0"/>
              </a:rPr>
              <a:t>Talan en régions:</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dirty="0">
                <a:latin typeface="Calibri" panose="020F0502020204030204" pitchFamily="34" charset="0"/>
                <a:cs typeface="Times New Roman" panose="02020603050405020304" pitchFamily="18" charset="0"/>
              </a:rPr>
              <a:t>[OTR]</a:t>
            </a: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Talan </a:t>
            </a:r>
            <a:r>
              <a:rPr lang="fr-FR" sz="1800" b="1" u="sng" dirty="0" err="1">
                <a:latin typeface="Calibri" panose="020F0502020204030204" pitchFamily="34" charset="0"/>
                <a:cs typeface="Times New Roman" panose="02020603050405020304" pitchFamily="18" charset="0"/>
              </a:rPr>
              <a:t>corporate</a:t>
            </a: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Calibri" panose="020F0502020204030204" pitchFamily="34" charset="0"/>
                <a:cs typeface="Times New Roman" panose="02020603050405020304" pitchFamily="18" charset="0"/>
              </a:rPr>
              <a:t>[OTCO]</a:t>
            </a: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fr-FR" sz="1800" b="0" i="0" u="none" strike="noStrike" dirty="0">
                <a:solidFill>
                  <a:srgbClr val="000000"/>
                </a:solidFill>
                <a:effectLst/>
                <a:latin typeface="Calibri" panose="020F0502020204030204" pitchFamily="34" charset="0"/>
              </a:rPr>
            </a:b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p:txBody>
      </p:sp>
      <p:pic>
        <p:nvPicPr>
          <p:cNvPr id="4" name="Google Shape;568;g5cedbfcdf9_1_5">
            <a:extLst>
              <a:ext uri="{FF2B5EF4-FFF2-40B4-BE49-F238E27FC236}">
                <a16:creationId xmlns:a16="http://schemas.microsoft.com/office/drawing/2014/main" id="{C0A39A00-27B5-4895-8E33-03A86F752ED2}"/>
              </a:ext>
            </a:extLst>
          </p:cNvPr>
          <p:cNvPicPr preferRelativeResize="0"/>
          <p:nvPr/>
        </p:nvPicPr>
        <p:blipFill rotWithShape="1">
          <a:blip r:embed="rId2">
            <a:alphaModFix/>
          </a:blip>
          <a:srcRect l="29934" r="29934"/>
          <a:stretch/>
        </p:blipFill>
        <p:spPr>
          <a:xfrm>
            <a:off x="1" y="0"/>
            <a:ext cx="152900" cy="6858000"/>
          </a:xfrm>
          <a:prstGeom prst="rect">
            <a:avLst/>
          </a:prstGeom>
          <a:noFill/>
          <a:ln>
            <a:noFill/>
          </a:ln>
        </p:spPr>
      </p:pic>
      <p:sp>
        <p:nvSpPr>
          <p:cNvPr id="6" name="ZoneTexte 5">
            <a:extLst>
              <a:ext uri="{FF2B5EF4-FFF2-40B4-BE49-F238E27FC236}">
                <a16:creationId xmlns:a16="http://schemas.microsoft.com/office/drawing/2014/main" id="{90910615-6846-4F77-9EBD-1F5885DEBEEB}"/>
              </a:ext>
            </a:extLst>
          </p:cNvPr>
          <p:cNvSpPr txBox="1"/>
          <p:nvPr/>
        </p:nvSpPr>
        <p:spPr>
          <a:xfrm>
            <a:off x="493005" y="19538"/>
            <a:ext cx="6097836" cy="523220"/>
          </a:xfrm>
          <a:prstGeom prst="rect">
            <a:avLst/>
          </a:prstGeom>
          <a:noFill/>
        </p:spPr>
        <p:txBody>
          <a:bodyPr wrap="square">
            <a:spAutoFit/>
          </a:bodyPr>
          <a:lstStyle/>
          <a:p>
            <a:pPr>
              <a:buSzPts val="1200"/>
            </a:pPr>
            <a:r>
              <a:rPr lang="fr-FR" sz="1400" b="1" dirty="0">
                <a:solidFill>
                  <a:srgbClr val="0062FF"/>
                </a:solidFill>
                <a:latin typeface="Montserrat"/>
                <a:ea typeface="Montserrat"/>
                <a:cs typeface="Montserrat"/>
                <a:sym typeface="Montserrat"/>
              </a:rPr>
              <a:t>—</a:t>
            </a:r>
          </a:p>
          <a:p>
            <a:pPr>
              <a:buSzPts val="1200"/>
            </a:pPr>
            <a:r>
              <a:rPr lang="fr-FR" sz="1400" b="1" dirty="0">
                <a:solidFill>
                  <a:srgbClr val="0062FF"/>
                </a:solidFill>
                <a:latin typeface="Montserrat"/>
                <a:ea typeface="Montserrat"/>
                <a:cs typeface="Montserrat"/>
                <a:sym typeface="Montserrat"/>
              </a:rPr>
              <a:t>Retours sur questionnaire désistement</a:t>
            </a:r>
          </a:p>
        </p:txBody>
      </p:sp>
      <p:pic>
        <p:nvPicPr>
          <p:cNvPr id="7" name="Google Shape;569;g5cedbfcdf9_1_5">
            <a:extLst>
              <a:ext uri="{FF2B5EF4-FFF2-40B4-BE49-F238E27FC236}">
                <a16:creationId xmlns:a16="http://schemas.microsoft.com/office/drawing/2014/main" id="{96B718C6-CDF3-4BF8-9548-DABA00C11B7E}"/>
              </a:ext>
            </a:extLst>
          </p:cNvPr>
          <p:cNvPicPr preferRelativeResize="0"/>
          <p:nvPr/>
        </p:nvPicPr>
        <p:blipFill rotWithShape="1">
          <a:blip r:embed="rId3">
            <a:alphaModFix/>
          </a:blip>
          <a:srcRect/>
          <a:stretch/>
        </p:blipFill>
        <p:spPr>
          <a:xfrm>
            <a:off x="10923234" y="314968"/>
            <a:ext cx="1063901" cy="598665"/>
          </a:xfrm>
          <a:prstGeom prst="rect">
            <a:avLst/>
          </a:prstGeom>
          <a:noFill/>
          <a:ln>
            <a:noFill/>
          </a:ln>
        </p:spPr>
      </p:pic>
    </p:spTree>
    <p:extLst>
      <p:ext uri="{BB962C8B-B14F-4D97-AF65-F5344CB8AC3E}">
        <p14:creationId xmlns:p14="http://schemas.microsoft.com/office/powerpoint/2010/main" val="2669297582"/>
      </p:ext>
    </p:extLst>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0FB6710A2ADFB42B71EC3EA8E154C56" ma:contentTypeVersion="9" ma:contentTypeDescription="Create a new document." ma:contentTypeScope="" ma:versionID="f47ae839e0edfefc8b3372dcb0a199b9">
  <xsd:schema xmlns:xsd="http://www.w3.org/2001/XMLSchema" xmlns:xs="http://www.w3.org/2001/XMLSchema" xmlns:p="http://schemas.microsoft.com/office/2006/metadata/properties" xmlns:ns3="36c8d79b-44b7-4ddd-affd-275264a804c9" xmlns:ns4="cd72f776-c41a-4fec-bda4-48ad6a14fa31" targetNamespace="http://schemas.microsoft.com/office/2006/metadata/properties" ma:root="true" ma:fieldsID="84783a27f154027da616c9d5a4318085" ns3:_="" ns4:_="">
    <xsd:import namespace="36c8d79b-44b7-4ddd-affd-275264a804c9"/>
    <xsd:import namespace="cd72f776-c41a-4fec-bda4-48ad6a14fa3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c8d79b-44b7-4ddd-affd-275264a804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72f776-c41a-4fec-bda4-48ad6a14fa3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6CC93A-84A4-4388-848D-9F4E87A6A969}">
  <ds:schemaRefs>
    <ds:schemaRef ds:uri="http://schemas.microsoft.com/sharepoint/v3/contenttype/forms"/>
  </ds:schemaRefs>
</ds:datastoreItem>
</file>

<file path=customXml/itemProps2.xml><?xml version="1.0" encoding="utf-8"?>
<ds:datastoreItem xmlns:ds="http://schemas.openxmlformats.org/officeDocument/2006/customXml" ds:itemID="{C2929BBB-8A98-4522-AC8E-6B828B3BEE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c8d79b-44b7-4ddd-affd-275264a804c9"/>
    <ds:schemaRef ds:uri="cd72f776-c41a-4fec-bda4-48ad6a14fa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E9D488-28D0-4888-A7B9-0323F5276E2B}">
  <ds:schemaRefs>
    <ds:schemaRef ds:uri="http://schemas.microsoft.com/office/2006/metadata/properties"/>
    <ds:schemaRef ds:uri="http://schemas.microsoft.com/office/2006/documentManagement/types"/>
    <ds:schemaRef ds:uri="http://purl.org/dc/dcmitype/"/>
    <ds:schemaRef ds:uri="36c8d79b-44b7-4ddd-affd-275264a804c9"/>
    <ds:schemaRef ds:uri="cd72f776-c41a-4fec-bda4-48ad6a14fa31"/>
    <ds:schemaRef ds:uri="http://schemas.microsoft.com/office/infopath/2007/PartnerControls"/>
    <ds:schemaRef ds:uri="http://purl.org/dc/elements/1.1/"/>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5288</TotalTime>
  <Words>1663</Words>
  <Application>Microsoft Office PowerPoint</Application>
  <PresentationFormat>Grand écran</PresentationFormat>
  <Paragraphs>236</Paragraphs>
  <Slides>13</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Montserrat</vt:lpstr>
      <vt:lpstr>Calibri</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Laurence NOEL</dc:creator>
  <cp:lastModifiedBy>Othmen REBAI</cp:lastModifiedBy>
  <cp:revision>471</cp:revision>
  <dcterms:modified xsi:type="dcterms:W3CDTF">2022-01-06T13:26:55Z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0x01010080FB6710A2ADFB42B71EC3EA8E154C56</vt:lpwstr>
  </property>
</Properties>
</file>