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0"/>
  </p:notesMasterIdLst>
  <p:sldIdLst>
    <p:sldId id="299" r:id="rId5"/>
    <p:sldId id="301" r:id="rId6"/>
    <p:sldId id="316" r:id="rId7"/>
    <p:sldId id="328" r:id="rId8"/>
    <p:sldId id="317" r:id="rId9"/>
    <p:sldId id="326" r:id="rId10"/>
    <p:sldId id="318" r:id="rId11"/>
    <p:sldId id="327" r:id="rId12"/>
    <p:sldId id="319" r:id="rId13"/>
    <p:sldId id="329" r:id="rId14"/>
    <p:sldId id="320" r:id="rId15"/>
    <p:sldId id="330" r:id="rId16"/>
    <p:sldId id="321" r:id="rId17"/>
    <p:sldId id="331" r:id="rId18"/>
    <p:sldId id="333" r:id="rId19"/>
    <p:sldId id="334" r:id="rId20"/>
    <p:sldId id="322" r:id="rId21"/>
    <p:sldId id="304" r:id="rId22"/>
    <p:sldId id="309" r:id="rId23"/>
    <p:sldId id="314" r:id="rId24"/>
    <p:sldId id="324" r:id="rId25"/>
    <p:sldId id="332" r:id="rId26"/>
    <p:sldId id="323" r:id="rId27"/>
    <p:sldId id="310" r:id="rId28"/>
    <p:sldId id="307"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BEaureuvyRlMzOiPrN20ngnIN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1D32D-2C47-46AD-A3D8-8639D2F7D546}">
  <a:tblStyle styleId="{41B1D32D-2C47-46AD-A3D8-8639D2F7D54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8" autoAdjust="0"/>
    <p:restoredTop sz="91299" autoAdjust="0"/>
  </p:normalViewPr>
  <p:slideViewPr>
    <p:cSldViewPr snapToGrid="0">
      <p:cViewPr varScale="1">
        <p:scale>
          <a:sx n="81" d="100"/>
          <a:sy n="81" d="100"/>
        </p:scale>
        <p:origin x="4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customschemas.google.com/relationships/presentationmetadata" Target="metadata"/><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591383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4117298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923189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73337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100023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742366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13883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818765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877722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13024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03611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537689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760988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472451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415250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73886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917163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503702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906811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74900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22995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 y="-7"/>
            <a:ext cx="12192000" cy="6858007"/>
          </a:xfrm>
          <a:prstGeom prst="rect">
            <a:avLst/>
          </a:prstGeom>
          <a:noFill/>
          <a:ln>
            <a:noFill/>
          </a:ln>
        </p:spPr>
      </p:pic>
      <p:sp>
        <p:nvSpPr>
          <p:cNvPr id="89" name="Google Shape;89;p1"/>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0" name="Google Shape;90;p1"/>
          <p:cNvSpPr txBox="1"/>
          <p:nvPr/>
        </p:nvSpPr>
        <p:spPr>
          <a:xfrm>
            <a:off x="127494" y="1110146"/>
            <a:ext cx="5968505" cy="3840226"/>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dirty="0">
                <a:solidFill>
                  <a:srgbClr val="4100B3"/>
                </a:solidFill>
                <a:latin typeface="Montserrat"/>
                <a:ea typeface="Montserrat"/>
                <a:cs typeface="Montserrat"/>
                <a:sym typeface="Montserrat"/>
              </a:rPr>
              <a:t>—</a:t>
            </a:r>
          </a:p>
          <a:p>
            <a:pPr marL="0" marR="0" lvl="0" indent="0" algn="l" rtl="0">
              <a:lnSpc>
                <a:spcPct val="100000"/>
              </a:lnSpc>
              <a:spcBef>
                <a:spcPts val="0"/>
              </a:spcBef>
              <a:spcAft>
                <a:spcPts val="0"/>
              </a:spcAft>
              <a:buClr>
                <a:srgbClr val="000000"/>
              </a:buClr>
              <a:buSzPts val="2400"/>
              <a:buFont typeface="Arial"/>
              <a:buNone/>
            </a:pPr>
            <a:r>
              <a:rPr lang="fr-FR" sz="2400" b="1" i="0" u="none" strike="noStrike" cap="none" dirty="0">
                <a:solidFill>
                  <a:srgbClr val="4100B3"/>
                </a:solidFill>
                <a:latin typeface="Montserrat"/>
                <a:ea typeface="Montserrat"/>
                <a:cs typeface="Montserrat"/>
                <a:sym typeface="Montserrat"/>
              </a:rPr>
              <a:t>Analyses des </a:t>
            </a:r>
            <a:r>
              <a:rPr lang="fr-FR" sz="2400" b="1" dirty="0">
                <a:solidFill>
                  <a:srgbClr val="4100B3"/>
                </a:solidFill>
                <a:latin typeface="Montserrat"/>
                <a:ea typeface="Montserrat"/>
                <a:cs typeface="Montserrat"/>
                <a:sym typeface="Montserrat"/>
              </a:rPr>
              <a:t>Q</a:t>
            </a:r>
            <a:r>
              <a:rPr lang="fr-FR" sz="2400" b="1" i="0" u="none" strike="noStrike" cap="none" dirty="0">
                <a:solidFill>
                  <a:srgbClr val="4100B3"/>
                </a:solidFill>
                <a:latin typeface="Montserrat"/>
                <a:ea typeface="Montserrat"/>
                <a:cs typeface="Montserrat"/>
                <a:sym typeface="Montserrat"/>
              </a:rPr>
              <a:t>uestionnaires </a:t>
            </a:r>
            <a:r>
              <a:rPr lang="fr-FR" sz="2400" b="1" dirty="0">
                <a:solidFill>
                  <a:srgbClr val="4100B3"/>
                </a:solidFill>
                <a:latin typeface="Montserrat"/>
                <a:ea typeface="Montserrat"/>
                <a:cs typeface="Montserrat"/>
                <a:sym typeface="Montserrat"/>
              </a:rPr>
              <a:t>Désistements Candidats</a:t>
            </a:r>
          </a:p>
          <a:p>
            <a:pPr marL="0" marR="0" lvl="0" indent="0" algn="l" rtl="0">
              <a:lnSpc>
                <a:spcPct val="100000"/>
              </a:lnSpc>
              <a:spcBef>
                <a:spcPts val="0"/>
              </a:spcBef>
              <a:spcAft>
                <a:spcPts val="0"/>
              </a:spcAft>
              <a:buClr>
                <a:srgbClr val="000000"/>
              </a:buClr>
              <a:buSzPts val="2400"/>
              <a:buFont typeface="Arial"/>
              <a:buNone/>
            </a:pPr>
            <a:endParaRPr lang="fr-FR" sz="2400" b="1"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4100B3"/>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r>
              <a:rPr lang="fr-FR" sz="2400" b="0" i="0" u="none" strike="noStrike" cap="none">
                <a:solidFill>
                  <a:srgbClr val="4100B3"/>
                </a:solidFill>
                <a:latin typeface="Montserrat"/>
                <a:ea typeface="Montserrat"/>
                <a:cs typeface="Montserrat"/>
                <a:sym typeface="Montserrat"/>
              </a:rPr>
              <a:t>Focus November </a:t>
            </a:r>
            <a:r>
              <a:rPr lang="fr-FR" sz="2400">
                <a:solidFill>
                  <a:srgbClr val="4100B3"/>
                </a:solidFill>
                <a:latin typeface="Montserrat"/>
                <a:ea typeface="Montserrat"/>
                <a:cs typeface="Montserrat"/>
                <a:sym typeface="Montserrat"/>
              </a:rPr>
              <a:t>2021</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p:txBody>
      </p:sp>
      <p:pic>
        <p:nvPicPr>
          <p:cNvPr id="91" name="Google Shape;91;p1"/>
          <p:cNvPicPr preferRelativeResize="0"/>
          <p:nvPr/>
        </p:nvPicPr>
        <p:blipFill rotWithShape="1">
          <a:blip r:embed="rId4">
            <a:alphaModFix/>
          </a:blip>
          <a:srcRect/>
          <a:stretch/>
        </p:blipFill>
        <p:spPr>
          <a:xfrm>
            <a:off x="201067" y="6130768"/>
            <a:ext cx="1063901" cy="598665"/>
          </a:xfrm>
          <a:prstGeom prst="rect">
            <a:avLst/>
          </a:prstGeom>
          <a:noFill/>
          <a:ln>
            <a:noFill/>
          </a:ln>
        </p:spPr>
      </p:pic>
    </p:spTree>
    <p:extLst>
      <p:ext uri="{BB962C8B-B14F-4D97-AF65-F5344CB8AC3E}">
        <p14:creationId xmlns:p14="http://schemas.microsoft.com/office/powerpoint/2010/main" val="1322599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Solutions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12</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TS13] </a:t>
            </a:r>
            <a:r>
              <a:rPr lang="fr-FR" sz="1800" dirty="0">
                <a:latin typeface="Calibri" panose="020F0502020204030204" pitchFamily="34" charset="0"/>
                <a:cs typeface="Times New Roman" panose="02020603050405020304" pitchFamily="18" charset="0"/>
              </a:rPr>
              <a:t>[TSR13] soit </a:t>
            </a:r>
            <a:r>
              <a:rPr lang="fr-FR" sz="1800" b="1" dirty="0">
                <a:latin typeface="Calibri" panose="020F0502020204030204" pitchFamily="34" charset="0"/>
                <a:cs typeface="Times New Roman" panose="02020603050405020304" pitchFamily="18" charset="0"/>
              </a:rPr>
              <a:t>[P-TS13]</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TS14] </a:t>
            </a:r>
            <a:r>
              <a:rPr lang="fr-FR" sz="1800" dirty="0">
                <a:latin typeface="Calibri" panose="020F0502020204030204" pitchFamily="34" charset="0"/>
                <a:cs typeface="Times New Roman" panose="02020603050405020304" pitchFamily="18" charset="0"/>
              </a:rPr>
              <a:t>[TSR14] soit </a:t>
            </a:r>
            <a:r>
              <a:rPr lang="fr-FR" sz="1800" b="1" dirty="0">
                <a:latin typeface="Calibri" panose="020F0502020204030204" pitchFamily="34" charset="0"/>
                <a:cs typeface="Times New Roman" panose="02020603050405020304" pitchFamily="18" charset="0"/>
              </a:rPr>
              <a:t>[P-TS14]</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TS15] </a:t>
            </a:r>
            <a:r>
              <a:rPr lang="fr-FR" sz="1800" dirty="0">
                <a:latin typeface="Calibri" panose="020F0502020204030204" pitchFamily="34" charset="0"/>
                <a:cs typeface="Times New Roman" panose="02020603050405020304" pitchFamily="18" charset="0"/>
              </a:rPr>
              <a:t>[TSR15] soit </a:t>
            </a:r>
            <a:r>
              <a:rPr lang="fr-FR" sz="1800" b="1" dirty="0">
                <a:latin typeface="Calibri" panose="020F0502020204030204" pitchFamily="34" charset="0"/>
                <a:cs typeface="Times New Roman" panose="02020603050405020304" pitchFamily="18" charset="0"/>
              </a:rPr>
              <a:t>[P-TS15]</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TS16] </a:t>
            </a:r>
            <a:r>
              <a:rPr lang="fr-FR" sz="1800" dirty="0">
                <a:latin typeface="Calibri" panose="020F0502020204030204" pitchFamily="34" charset="0"/>
                <a:cs typeface="Times New Roman" panose="02020603050405020304" pitchFamily="18" charset="0"/>
              </a:rPr>
              <a:t>[TSR16] soit </a:t>
            </a:r>
            <a:r>
              <a:rPr lang="fr-FR" sz="1800" b="1" dirty="0">
                <a:latin typeface="Calibri" panose="020F0502020204030204" pitchFamily="34" charset="0"/>
                <a:cs typeface="Times New Roman" panose="02020603050405020304" pitchFamily="18" charset="0"/>
              </a:rPr>
              <a:t>[P-TS16]</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TS17] </a:t>
            </a:r>
            <a:r>
              <a:rPr lang="fr-FR" sz="1800" dirty="0">
                <a:latin typeface="Calibri" panose="020F0502020204030204" pitchFamily="34" charset="0"/>
                <a:cs typeface="Times New Roman" panose="02020603050405020304" pitchFamily="18" charset="0"/>
              </a:rPr>
              <a:t>[TSR17] soit </a:t>
            </a:r>
            <a:r>
              <a:rPr lang="fr-FR" sz="1800" b="1" dirty="0">
                <a:latin typeface="Calibri" panose="020F0502020204030204" pitchFamily="34" charset="0"/>
                <a:cs typeface="Times New Roman" panose="02020603050405020304" pitchFamily="18" charset="0"/>
              </a:rPr>
              <a:t>[P-TS17]</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TS18] </a:t>
            </a:r>
            <a:r>
              <a:rPr lang="fr-FR" sz="1800" dirty="0">
                <a:latin typeface="Calibri" panose="020F0502020204030204" pitchFamily="34" charset="0"/>
                <a:cs typeface="Times New Roman" panose="02020603050405020304" pitchFamily="18" charset="0"/>
              </a:rPr>
              <a:t>[TSR18] soit </a:t>
            </a:r>
            <a:r>
              <a:rPr lang="fr-FR" sz="1800" b="1" dirty="0">
                <a:latin typeface="Calibri" panose="020F0502020204030204" pitchFamily="34" charset="0"/>
                <a:cs typeface="Times New Roman" panose="02020603050405020304" pitchFamily="18" charset="0"/>
              </a:rPr>
              <a:t>[P-TS18]</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TS19] </a:t>
            </a:r>
            <a:r>
              <a:rPr lang="fr-FR" sz="1800" dirty="0">
                <a:latin typeface="Calibri" panose="020F0502020204030204" pitchFamily="34" charset="0"/>
                <a:cs typeface="Times New Roman" panose="02020603050405020304" pitchFamily="18" charset="0"/>
              </a:rPr>
              <a:t>[TSR19] soit </a:t>
            </a:r>
            <a:r>
              <a:rPr lang="fr-FR" sz="1800" b="1" dirty="0">
                <a:latin typeface="Calibri" panose="020F0502020204030204" pitchFamily="34" charset="0"/>
                <a:cs typeface="Times New Roman" panose="02020603050405020304" pitchFamily="18" charset="0"/>
              </a:rPr>
              <a:t>[P-TS19]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TS20] </a:t>
            </a:r>
            <a:r>
              <a:rPr lang="fr-FR" sz="1800" dirty="0">
                <a:latin typeface="Calibri" panose="020F0502020204030204" pitchFamily="34" charset="0"/>
                <a:cs typeface="Times New Roman" panose="02020603050405020304" pitchFamily="18" charset="0"/>
              </a:rPr>
              <a:t>[TSR20] soit </a:t>
            </a:r>
            <a:r>
              <a:rPr lang="fr-FR" sz="1800" b="1" dirty="0">
                <a:latin typeface="Calibri" panose="020F0502020204030204" pitchFamily="34" charset="0"/>
                <a:cs typeface="Times New Roman" panose="02020603050405020304" pitchFamily="18" charset="0"/>
              </a:rPr>
              <a:t>[P-TS20]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TS21] </a:t>
            </a:r>
            <a:r>
              <a:rPr lang="fr-FR" sz="1800" dirty="0">
                <a:latin typeface="Calibri" panose="020F0502020204030204" pitchFamily="34" charset="0"/>
                <a:cs typeface="Times New Roman" panose="02020603050405020304" pitchFamily="18" charset="0"/>
              </a:rPr>
              <a:t>[TSR21] soit </a:t>
            </a:r>
            <a:r>
              <a:rPr lang="fr-FR" sz="1800" b="1" dirty="0">
                <a:latin typeface="Calibri" panose="020F0502020204030204" pitchFamily="34" charset="0"/>
                <a:cs typeface="Times New Roman" panose="02020603050405020304" pitchFamily="18" charset="0"/>
              </a:rPr>
              <a:t>[P-TS21]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TS22] </a:t>
            </a:r>
            <a:r>
              <a:rPr lang="fr-FR" sz="1800" dirty="0">
                <a:latin typeface="Calibri" panose="020F0502020204030204" pitchFamily="34" charset="0"/>
                <a:cs typeface="Times New Roman" panose="02020603050405020304" pitchFamily="18" charset="0"/>
              </a:rPr>
              <a:t>[TSR22] soit </a:t>
            </a:r>
            <a:r>
              <a:rPr lang="fr-FR" sz="1800" b="1" dirty="0">
                <a:latin typeface="Calibri" panose="020F0502020204030204" pitchFamily="34" charset="0"/>
                <a:cs typeface="Times New Roman" panose="02020603050405020304" pitchFamily="18" charset="0"/>
              </a:rPr>
              <a:t>[P-TS22]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100405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a:lnSpc>
                <a:spcPct val="107000"/>
              </a:lnSpc>
              <a:spcAft>
                <a:spcPts val="800"/>
              </a:spcAft>
            </a:pPr>
            <a:r>
              <a:rPr lang="fr-FR" sz="2000" u="sng" dirty="0">
                <a:latin typeface="Montserrat" panose="020B0604020202020204" charset="0"/>
                <a:cs typeface="Times New Roman" panose="02020603050405020304" pitchFamily="18" charset="0"/>
              </a:rPr>
              <a:t>Talan en régions : </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9</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3</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processus bien engagé avec une autre société soit </a:t>
            </a:r>
            <a:r>
              <a:rPr lang="fr-FR" sz="1800" b="1">
                <a:latin typeface="Calibri" panose="020F0502020204030204" pitchFamily="34" charset="0"/>
                <a:cs typeface="Times New Roman" panose="02020603050405020304" pitchFamily="18" charset="0"/>
              </a:rPr>
              <a:t>10%</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Mon choix été plutôt conditionné par ma situation familiale.  soit </a:t>
            </a:r>
            <a:r>
              <a:rPr lang="fr-FR" sz="1800" b="1">
                <a:latin typeface="Calibri" panose="020F0502020204030204" pitchFamily="34" charset="0"/>
                <a:cs typeface="Times New Roman" panose="02020603050405020304" pitchFamily="18" charset="0"/>
              </a:rPr>
              <a:t>10%</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Opportunité poste en Asie soit </a:t>
            </a:r>
            <a:r>
              <a:rPr lang="fr-FR" sz="1800" b="1">
                <a:latin typeface="Calibri" panose="020F0502020204030204" pitchFamily="34" charset="0"/>
                <a:cs typeface="Times New Roman" panose="02020603050405020304" pitchFamily="18" charset="0"/>
              </a:rPr>
              <a:t>10%</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TR12] </a:t>
            </a:r>
            <a:r>
              <a:rPr lang="fr-FR" sz="1800" dirty="0">
                <a:latin typeface="Calibri" panose="020F0502020204030204" pitchFamily="34" charset="0"/>
                <a:cs typeface="Times New Roman" panose="02020603050405020304" pitchFamily="18" charset="0"/>
              </a:rPr>
              <a:t>[TRR12] soit </a:t>
            </a:r>
            <a:r>
              <a:rPr lang="fr-FR" sz="1800" b="1" dirty="0">
                <a:latin typeface="Calibri" panose="020F0502020204030204" pitchFamily="34" charset="0"/>
                <a:cs typeface="Times New Roman" panose="02020603050405020304" pitchFamily="18" charset="0"/>
              </a:rPr>
              <a:t>[P-TR12]</a:t>
            </a: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2779464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a:lnSpc>
                <a:spcPct val="107000"/>
              </a:lnSpc>
              <a:spcAft>
                <a:spcPts val="800"/>
              </a:spcAft>
            </a:pPr>
            <a:r>
              <a:rPr lang="fr-FR" sz="2000" u="sng" dirty="0">
                <a:latin typeface="Montserrat" panose="020B0604020202020204" charset="0"/>
                <a:cs typeface="Times New Roman" panose="02020603050405020304" pitchFamily="18" charset="0"/>
              </a:rPr>
              <a:t>Talan en régions : </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9</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TR13] </a:t>
            </a:r>
            <a:r>
              <a:rPr lang="fr-FR" sz="1800" dirty="0">
                <a:latin typeface="Calibri" panose="020F0502020204030204" pitchFamily="34" charset="0"/>
                <a:cs typeface="Times New Roman" panose="02020603050405020304" pitchFamily="18" charset="0"/>
              </a:rPr>
              <a:t>[TRR13] soit </a:t>
            </a:r>
            <a:r>
              <a:rPr lang="fr-FR" sz="1800" b="1" dirty="0">
                <a:latin typeface="Calibri" panose="020F0502020204030204" pitchFamily="34" charset="0"/>
                <a:cs typeface="Times New Roman" panose="02020603050405020304" pitchFamily="18" charset="0"/>
              </a:rPr>
              <a:t>[P-TR13]</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TR14] </a:t>
            </a:r>
            <a:r>
              <a:rPr lang="fr-FR" sz="1800" dirty="0">
                <a:latin typeface="Calibri" panose="020F0502020204030204" pitchFamily="34" charset="0"/>
                <a:cs typeface="Times New Roman" panose="02020603050405020304" pitchFamily="18" charset="0"/>
              </a:rPr>
              <a:t>[TRR14] soit </a:t>
            </a:r>
            <a:r>
              <a:rPr lang="fr-FR" sz="1800" b="1" dirty="0">
                <a:latin typeface="Calibri" panose="020F0502020204030204" pitchFamily="34" charset="0"/>
                <a:cs typeface="Times New Roman" panose="02020603050405020304" pitchFamily="18" charset="0"/>
              </a:rPr>
              <a:t>[P-TR14]</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TR15] </a:t>
            </a:r>
            <a:r>
              <a:rPr lang="fr-FR" sz="1800" dirty="0">
                <a:latin typeface="Calibri" panose="020F0502020204030204" pitchFamily="34" charset="0"/>
                <a:cs typeface="Times New Roman" panose="02020603050405020304" pitchFamily="18" charset="0"/>
              </a:rPr>
              <a:t>[TRR15] soit </a:t>
            </a:r>
            <a:r>
              <a:rPr lang="fr-FR" sz="1800" b="1" dirty="0">
                <a:latin typeface="Calibri" panose="020F0502020204030204" pitchFamily="34" charset="0"/>
                <a:cs typeface="Times New Roman" panose="02020603050405020304" pitchFamily="18" charset="0"/>
              </a:rPr>
              <a:t>[P-TR15]</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TR16] </a:t>
            </a:r>
            <a:r>
              <a:rPr lang="fr-FR" sz="1800" dirty="0">
                <a:latin typeface="Calibri" panose="020F0502020204030204" pitchFamily="34" charset="0"/>
                <a:cs typeface="Times New Roman" panose="02020603050405020304" pitchFamily="18" charset="0"/>
              </a:rPr>
              <a:t>[TRR16] soit </a:t>
            </a:r>
            <a:r>
              <a:rPr lang="fr-FR" sz="1800" b="1" dirty="0">
                <a:latin typeface="Calibri" panose="020F0502020204030204" pitchFamily="34" charset="0"/>
                <a:cs typeface="Times New Roman" panose="02020603050405020304" pitchFamily="18" charset="0"/>
              </a:rPr>
              <a:t>[P-TR16]</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TR17] </a:t>
            </a:r>
            <a:r>
              <a:rPr lang="fr-FR" sz="1800" dirty="0">
                <a:latin typeface="Calibri" panose="020F0502020204030204" pitchFamily="34" charset="0"/>
                <a:cs typeface="Times New Roman" panose="02020603050405020304" pitchFamily="18" charset="0"/>
              </a:rPr>
              <a:t>[TRR17] soit </a:t>
            </a:r>
            <a:r>
              <a:rPr lang="fr-FR" sz="1800" b="1" dirty="0">
                <a:latin typeface="Calibri" panose="020F0502020204030204" pitchFamily="34" charset="0"/>
                <a:cs typeface="Times New Roman" panose="02020603050405020304" pitchFamily="18" charset="0"/>
              </a:rPr>
              <a:t>[P-TR17]</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TR18] </a:t>
            </a:r>
            <a:r>
              <a:rPr lang="fr-FR" sz="1800" dirty="0">
                <a:latin typeface="Calibri" panose="020F0502020204030204" pitchFamily="34" charset="0"/>
                <a:cs typeface="Times New Roman" panose="02020603050405020304" pitchFamily="18" charset="0"/>
              </a:rPr>
              <a:t>[TRR18] soit </a:t>
            </a:r>
            <a:r>
              <a:rPr lang="fr-FR" sz="1800" b="1" dirty="0">
                <a:latin typeface="Calibri" panose="020F0502020204030204" pitchFamily="34" charset="0"/>
                <a:cs typeface="Times New Roman" panose="02020603050405020304" pitchFamily="18" charset="0"/>
              </a:rPr>
              <a:t>[P-TR18]</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TR19] </a:t>
            </a:r>
            <a:r>
              <a:rPr lang="fr-FR" sz="1800" dirty="0">
                <a:latin typeface="Calibri" panose="020F0502020204030204" pitchFamily="34" charset="0"/>
                <a:cs typeface="Times New Roman" panose="02020603050405020304" pitchFamily="18" charset="0"/>
              </a:rPr>
              <a:t>[TRR19] soit </a:t>
            </a:r>
            <a:r>
              <a:rPr lang="fr-FR" sz="1800" b="1" dirty="0">
                <a:latin typeface="Calibri" panose="020F0502020204030204" pitchFamily="34" charset="0"/>
                <a:cs typeface="Times New Roman" panose="02020603050405020304" pitchFamily="18" charset="0"/>
              </a:rPr>
              <a:t>[P-TR19]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TR20] </a:t>
            </a:r>
            <a:r>
              <a:rPr lang="fr-FR" sz="1800" dirty="0">
                <a:latin typeface="Calibri" panose="020F0502020204030204" pitchFamily="34" charset="0"/>
                <a:cs typeface="Times New Roman" panose="02020603050405020304" pitchFamily="18" charset="0"/>
              </a:rPr>
              <a:t>[TRR20] soit </a:t>
            </a:r>
            <a:r>
              <a:rPr lang="fr-FR" sz="1800" b="1" dirty="0">
                <a:latin typeface="Calibri" panose="020F0502020204030204" pitchFamily="34" charset="0"/>
                <a:cs typeface="Times New Roman" panose="02020603050405020304" pitchFamily="18" charset="0"/>
              </a:rPr>
              <a:t>[P-TR20]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TR21] </a:t>
            </a:r>
            <a:r>
              <a:rPr lang="fr-FR" sz="1800" dirty="0">
                <a:latin typeface="Calibri" panose="020F0502020204030204" pitchFamily="34" charset="0"/>
                <a:cs typeface="Times New Roman" panose="02020603050405020304" pitchFamily="18" charset="0"/>
              </a:rPr>
              <a:t>[TRR21] soit </a:t>
            </a:r>
            <a:r>
              <a:rPr lang="fr-FR" sz="1800" b="1" dirty="0">
                <a:latin typeface="Calibri" panose="020F0502020204030204" pitchFamily="34" charset="0"/>
                <a:cs typeface="Times New Roman" panose="02020603050405020304" pitchFamily="18" charset="0"/>
              </a:rPr>
              <a:t>[P-TR21]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TR22] </a:t>
            </a:r>
            <a:r>
              <a:rPr lang="fr-FR" sz="1800" dirty="0">
                <a:latin typeface="Calibri" panose="020F0502020204030204" pitchFamily="34" charset="0"/>
                <a:cs typeface="Times New Roman" panose="02020603050405020304" pitchFamily="18" charset="0"/>
              </a:rPr>
              <a:t>[TRR22] soit </a:t>
            </a:r>
            <a:r>
              <a:rPr lang="fr-FR" sz="1800" b="1" dirty="0">
                <a:latin typeface="Calibri" panose="020F0502020204030204" pitchFamily="34" charset="0"/>
                <a:cs typeface="Times New Roman" panose="02020603050405020304" pitchFamily="18" charset="0"/>
              </a:rPr>
              <a:t>[P-TR22]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157062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a:lnSpc>
                <a:spcPct val="107000"/>
              </a:lnSpc>
              <a:spcAft>
                <a:spcPts val="800"/>
              </a:spcAft>
            </a:pPr>
            <a:r>
              <a:rPr lang="fr-FR" sz="2000" u="sng" dirty="0">
                <a:latin typeface="Montserrat" panose="020B0604020202020204" charset="0"/>
                <a:cs typeface="Times New Roman" panose="02020603050405020304" pitchFamily="18" charset="0"/>
              </a:rPr>
              <a:t>Talan </a:t>
            </a:r>
            <a:r>
              <a:rPr lang="fr-FR" sz="2000" u="sng" dirty="0" err="1">
                <a:latin typeface="Montserrat" panose="020B0604020202020204" charset="0"/>
                <a:cs typeface="Times New Roman" panose="02020603050405020304" pitchFamily="18" charset="0"/>
              </a:rPr>
              <a:t>corporate</a:t>
            </a:r>
            <a:r>
              <a:rPr lang="fr-FR" sz="2000" u="sng" dirty="0">
                <a:latin typeface="Montserrat" panose="020B0604020202020204" charset="0"/>
                <a:cs typeface="Times New Roman" panose="02020603050405020304" pitchFamily="18" charset="0"/>
              </a:rPr>
              <a:t> : </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4</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40%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la mobilité, puisque je suis sur orléans et le poste proposé etait proche de moi, tandis que que le poste de talan était à Paris (loin 1h10h) de chez moi soit </a:t>
            </a:r>
            <a:r>
              <a:rPr lang="fr-FR" sz="1800" b="1">
                <a:latin typeface="Calibri" panose="020F0502020204030204" pitchFamily="34" charset="0"/>
                <a:cs typeface="Times New Roman" panose="02020603050405020304" pitchFamily="18" charset="0"/>
              </a:rPr>
              <a:t>20%</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J’ai eu des offres d’emplois qui me sont parvenus avant d’être arrivé aux termes des processus de recrutement chez Talan soit </a:t>
            </a:r>
            <a:r>
              <a:rPr lang="fr-FR" sz="1800" b="1">
                <a:latin typeface="Calibri" panose="020F0502020204030204" pitchFamily="34" charset="0"/>
                <a:cs typeface="Times New Roman" panose="02020603050405020304" pitchFamily="18" charset="0"/>
              </a:rPr>
              <a:t>20%</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TCO11] </a:t>
            </a:r>
            <a:r>
              <a:rPr lang="fr-FR" sz="1800" dirty="0">
                <a:latin typeface="Calibri" panose="020F0502020204030204" pitchFamily="34" charset="0"/>
                <a:cs typeface="Times New Roman" panose="02020603050405020304" pitchFamily="18" charset="0"/>
              </a:rPr>
              <a:t>[TCOR11] soit </a:t>
            </a:r>
            <a:r>
              <a:rPr lang="fr-FR" sz="1800" b="1" dirty="0">
                <a:latin typeface="Calibri" panose="020F0502020204030204" pitchFamily="34" charset="0"/>
                <a:cs typeface="Times New Roman" panose="02020603050405020304" pitchFamily="18" charset="0"/>
              </a:rPr>
              <a:t>[P-TCO11]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TCO12] </a:t>
            </a:r>
            <a:r>
              <a:rPr lang="fr-FR" sz="1800" dirty="0">
                <a:latin typeface="Calibri" panose="020F0502020204030204" pitchFamily="34" charset="0"/>
                <a:cs typeface="Times New Roman" panose="02020603050405020304" pitchFamily="18" charset="0"/>
              </a:rPr>
              <a:t>[TCOR12] soit </a:t>
            </a:r>
            <a:r>
              <a:rPr lang="fr-FR" sz="1800" b="1" dirty="0">
                <a:latin typeface="Calibri" panose="020F0502020204030204" pitchFamily="34" charset="0"/>
                <a:cs typeface="Times New Roman" panose="02020603050405020304" pitchFamily="18" charset="0"/>
              </a:rPr>
              <a:t>[P-TCO12]</a:t>
            </a: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425559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a:lnSpc>
                <a:spcPct val="107000"/>
              </a:lnSpc>
              <a:spcAft>
                <a:spcPts val="800"/>
              </a:spcAft>
            </a:pPr>
            <a:r>
              <a:rPr lang="fr-FR" sz="2000" u="sng" dirty="0">
                <a:latin typeface="Montserrat" panose="020B0604020202020204" charset="0"/>
                <a:cs typeface="Times New Roman" panose="02020603050405020304" pitchFamily="18" charset="0"/>
              </a:rPr>
              <a:t>Talan </a:t>
            </a:r>
            <a:r>
              <a:rPr lang="fr-FR" sz="2000" u="sng" dirty="0" err="1">
                <a:latin typeface="Montserrat" panose="020B0604020202020204" charset="0"/>
                <a:cs typeface="Times New Roman" panose="02020603050405020304" pitchFamily="18" charset="0"/>
              </a:rPr>
              <a:t>corporate</a:t>
            </a:r>
            <a:r>
              <a:rPr lang="fr-FR" sz="2000" u="sng" dirty="0">
                <a:latin typeface="Montserrat" panose="020B0604020202020204" charset="0"/>
                <a:cs typeface="Times New Roman" panose="02020603050405020304" pitchFamily="18" charset="0"/>
              </a:rPr>
              <a:t> : </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4</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TCO13] </a:t>
            </a:r>
            <a:r>
              <a:rPr lang="fr-FR" sz="1800" dirty="0">
                <a:latin typeface="Calibri" panose="020F0502020204030204" pitchFamily="34" charset="0"/>
                <a:cs typeface="Times New Roman" panose="02020603050405020304" pitchFamily="18" charset="0"/>
              </a:rPr>
              <a:t>[TCOR13] soit </a:t>
            </a:r>
            <a:r>
              <a:rPr lang="fr-FR" sz="1800" b="1" dirty="0">
                <a:latin typeface="Calibri" panose="020F0502020204030204" pitchFamily="34" charset="0"/>
                <a:cs typeface="Times New Roman" panose="02020603050405020304" pitchFamily="18" charset="0"/>
              </a:rPr>
              <a:t>[P-TCO13]</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TCO14] </a:t>
            </a:r>
            <a:r>
              <a:rPr lang="fr-FR" sz="1800" dirty="0">
                <a:latin typeface="Calibri" panose="020F0502020204030204" pitchFamily="34" charset="0"/>
                <a:cs typeface="Times New Roman" panose="02020603050405020304" pitchFamily="18" charset="0"/>
              </a:rPr>
              <a:t>[TCOR14] soit </a:t>
            </a:r>
            <a:r>
              <a:rPr lang="fr-FR" sz="1800" b="1" dirty="0">
                <a:latin typeface="Calibri" panose="020F0502020204030204" pitchFamily="34" charset="0"/>
                <a:cs typeface="Times New Roman" panose="02020603050405020304" pitchFamily="18" charset="0"/>
              </a:rPr>
              <a:t>[P-TCO14]</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TCO15] </a:t>
            </a:r>
            <a:r>
              <a:rPr lang="fr-FR" sz="1800" dirty="0">
                <a:latin typeface="Calibri" panose="020F0502020204030204" pitchFamily="34" charset="0"/>
                <a:cs typeface="Times New Roman" panose="02020603050405020304" pitchFamily="18" charset="0"/>
              </a:rPr>
              <a:t>[TCOR15] soit </a:t>
            </a:r>
            <a:r>
              <a:rPr lang="fr-FR" sz="1800" b="1" dirty="0">
                <a:latin typeface="Calibri" panose="020F0502020204030204" pitchFamily="34" charset="0"/>
                <a:cs typeface="Times New Roman" panose="02020603050405020304" pitchFamily="18" charset="0"/>
              </a:rPr>
              <a:t>[P-TCO15]</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TCO16] </a:t>
            </a:r>
            <a:r>
              <a:rPr lang="fr-FR" sz="1800" dirty="0">
                <a:latin typeface="Calibri" panose="020F0502020204030204" pitchFamily="34" charset="0"/>
                <a:cs typeface="Times New Roman" panose="02020603050405020304" pitchFamily="18" charset="0"/>
              </a:rPr>
              <a:t>[TCOR16] soit </a:t>
            </a:r>
            <a:r>
              <a:rPr lang="fr-FR" sz="1800" b="1" dirty="0">
                <a:latin typeface="Calibri" panose="020F0502020204030204" pitchFamily="34" charset="0"/>
                <a:cs typeface="Times New Roman" panose="02020603050405020304" pitchFamily="18" charset="0"/>
              </a:rPr>
              <a:t>[P-TCO16]</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TCO17] </a:t>
            </a:r>
            <a:r>
              <a:rPr lang="fr-FR" sz="1800" dirty="0">
                <a:latin typeface="Calibri" panose="020F0502020204030204" pitchFamily="34" charset="0"/>
                <a:cs typeface="Times New Roman" panose="02020603050405020304" pitchFamily="18" charset="0"/>
              </a:rPr>
              <a:t>[TCOR17] soit </a:t>
            </a:r>
            <a:r>
              <a:rPr lang="fr-FR" sz="1800" b="1" dirty="0">
                <a:latin typeface="Calibri" panose="020F0502020204030204" pitchFamily="34" charset="0"/>
                <a:cs typeface="Times New Roman" panose="02020603050405020304" pitchFamily="18" charset="0"/>
              </a:rPr>
              <a:t>[P-TCO17]</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TCO18] </a:t>
            </a:r>
            <a:r>
              <a:rPr lang="fr-FR" sz="1800" dirty="0">
                <a:latin typeface="Calibri" panose="020F0502020204030204" pitchFamily="34" charset="0"/>
                <a:cs typeface="Times New Roman" panose="02020603050405020304" pitchFamily="18" charset="0"/>
              </a:rPr>
              <a:t>[TCOR18] soit </a:t>
            </a:r>
            <a:r>
              <a:rPr lang="fr-FR" sz="1800" b="1" dirty="0">
                <a:latin typeface="Calibri" panose="020F0502020204030204" pitchFamily="34" charset="0"/>
                <a:cs typeface="Times New Roman" panose="02020603050405020304" pitchFamily="18" charset="0"/>
              </a:rPr>
              <a:t>[P-TCO18]</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TCO19] </a:t>
            </a:r>
            <a:r>
              <a:rPr lang="fr-FR" sz="1800" dirty="0">
                <a:latin typeface="Calibri" panose="020F0502020204030204" pitchFamily="34" charset="0"/>
                <a:cs typeface="Times New Roman" panose="02020603050405020304" pitchFamily="18" charset="0"/>
              </a:rPr>
              <a:t>[TCOR19] soit </a:t>
            </a:r>
            <a:r>
              <a:rPr lang="fr-FR" sz="1800" b="1" dirty="0">
                <a:latin typeface="Calibri" panose="020F0502020204030204" pitchFamily="34" charset="0"/>
                <a:cs typeface="Times New Roman" panose="02020603050405020304" pitchFamily="18" charset="0"/>
              </a:rPr>
              <a:t>[P-TCO19]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TCO20] </a:t>
            </a:r>
            <a:r>
              <a:rPr lang="fr-FR" sz="1800" dirty="0">
                <a:latin typeface="Calibri" panose="020F0502020204030204" pitchFamily="34" charset="0"/>
                <a:cs typeface="Times New Roman" panose="02020603050405020304" pitchFamily="18" charset="0"/>
              </a:rPr>
              <a:t>[TCOR20] soit </a:t>
            </a:r>
            <a:r>
              <a:rPr lang="fr-FR" sz="1800" b="1" dirty="0">
                <a:latin typeface="Calibri" panose="020F0502020204030204" pitchFamily="34" charset="0"/>
                <a:cs typeface="Times New Roman" panose="02020603050405020304" pitchFamily="18" charset="0"/>
              </a:rPr>
              <a:t>[P-TCO20]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TCO21] </a:t>
            </a:r>
            <a:r>
              <a:rPr lang="fr-FR" sz="1800" dirty="0">
                <a:latin typeface="Calibri" panose="020F0502020204030204" pitchFamily="34" charset="0"/>
                <a:cs typeface="Times New Roman" panose="02020603050405020304" pitchFamily="18" charset="0"/>
              </a:rPr>
              <a:t>[TCOR21] soit </a:t>
            </a:r>
            <a:r>
              <a:rPr lang="fr-FR" sz="1800" b="1" dirty="0">
                <a:latin typeface="Calibri" panose="020F0502020204030204" pitchFamily="34" charset="0"/>
                <a:cs typeface="Times New Roman" panose="02020603050405020304" pitchFamily="18" charset="0"/>
              </a:rPr>
              <a:t>[P-TCO21]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TCO22] </a:t>
            </a:r>
            <a:r>
              <a:rPr lang="fr-FR" sz="1800" dirty="0">
                <a:latin typeface="Calibri" panose="020F0502020204030204" pitchFamily="34" charset="0"/>
                <a:cs typeface="Times New Roman" panose="02020603050405020304" pitchFamily="18" charset="0"/>
              </a:rPr>
              <a:t>[TCOR22] soit </a:t>
            </a:r>
            <a:r>
              <a:rPr lang="fr-FR" sz="1800" b="1" dirty="0">
                <a:latin typeface="Calibri" panose="020F0502020204030204" pitchFamily="34" charset="0"/>
                <a:cs typeface="Times New Roman" panose="02020603050405020304" pitchFamily="18" charset="0"/>
              </a:rPr>
              <a:t>[P-TCO22]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311619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a:lnSpc>
                <a:spcPct val="107000"/>
              </a:lnSpc>
              <a:spcAft>
                <a:spcPts val="800"/>
              </a:spcAft>
            </a:pPr>
            <a:r>
              <a:rPr lang="fr-FR" sz="2000" u="sng" dirty="0">
                <a:latin typeface="Montserrat" panose="020B0604020202020204" charset="0"/>
                <a:cs typeface="Times New Roman" panose="02020603050405020304" pitchFamily="18" charset="0"/>
              </a:rPr>
              <a:t>Talan </a:t>
            </a:r>
            <a:r>
              <a:rPr lang="fr-FR" sz="2000" u="sng" dirty="0" err="1">
                <a:latin typeface="Montserrat" panose="020B0604020202020204" charset="0"/>
                <a:cs typeface="Times New Roman" panose="02020603050405020304" pitchFamily="18" charset="0"/>
              </a:rPr>
              <a:t>Labs</a:t>
            </a:r>
            <a:r>
              <a:rPr lang="fr-FR" sz="2000" u="sng" dirty="0">
                <a:latin typeface="Montserrat" panose="020B0604020202020204" charset="0"/>
                <a:cs typeface="Times New Roman" panose="02020603050405020304" pitchFamily="18" charset="0"/>
              </a:rPr>
              <a:t> : </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2</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50%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50%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9]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R9]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10]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R10]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11]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R11]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12]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R12]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12]</a:t>
            </a: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107048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a:lnSpc>
                <a:spcPct val="107000"/>
              </a:lnSpc>
              <a:spcAft>
                <a:spcPts val="800"/>
              </a:spcAft>
            </a:pPr>
            <a:r>
              <a:rPr lang="fr-FR" sz="2000" u="sng" dirty="0">
                <a:latin typeface="Montserrat" panose="020B0604020202020204" charset="0"/>
                <a:cs typeface="Times New Roman" panose="02020603050405020304" pitchFamily="18" charset="0"/>
              </a:rPr>
              <a:t>Talan </a:t>
            </a:r>
            <a:r>
              <a:rPr lang="fr-FR" sz="2000" u="sng" dirty="0" err="1">
                <a:latin typeface="Montserrat" panose="020B0604020202020204" charset="0"/>
                <a:cs typeface="Times New Roman" panose="02020603050405020304" pitchFamily="18" charset="0"/>
              </a:rPr>
              <a:t>Labs</a:t>
            </a:r>
            <a:r>
              <a:rPr lang="fr-FR" sz="2000" u="sng" dirty="0">
                <a:latin typeface="Montserrat" panose="020B0604020202020204" charset="0"/>
                <a:cs typeface="Times New Roman" panose="02020603050405020304" pitchFamily="18" charset="0"/>
              </a:rPr>
              <a:t> : </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2</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13]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R13]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13]</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14]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R14]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14]</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15]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R15]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15]</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16]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R16]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16]</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17]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R17]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17]</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18]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R18]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18]</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19]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R19]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20]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R20]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21]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R21]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ea typeface="Calibri" panose="020F0502020204030204" pitchFamily="34" charset="0"/>
                <a:cs typeface="Times New Roman" panose="02020603050405020304" pitchFamily="18" charset="0"/>
              </a:rPr>
              <a:t>22] </a:t>
            </a:r>
            <a:r>
              <a:rPr lang="fr-FR" sz="1800" dirty="0">
                <a:latin typeface="Calibri" panose="020F0502020204030204" pitchFamily="34" charset="0"/>
                <a:cs typeface="Times New Roman" panose="02020603050405020304" pitchFamily="18" charset="0"/>
              </a:rPr>
              <a:t>[T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dirty="0">
                <a:latin typeface="Calibri" panose="020F0502020204030204" pitchFamily="34" charset="0"/>
                <a:cs typeface="Times New Roman" panose="02020603050405020304" pitchFamily="18" charset="0"/>
              </a:rPr>
              <a:t>R22] soit </a:t>
            </a:r>
            <a:r>
              <a:rPr lang="fr-FR" sz="1800" b="1" dirty="0">
                <a:latin typeface="Calibri" panose="020F0502020204030204" pitchFamily="34" charset="0"/>
                <a:cs typeface="Times New Roman" panose="02020603050405020304" pitchFamily="18" charset="0"/>
              </a:rPr>
              <a:t>[P-T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LABS</a:t>
            </a:r>
            <a:r>
              <a:rPr lang="fr-FR" sz="1800" b="1" dirty="0">
                <a:latin typeface="Calibri" panose="020F0502020204030204" pitchFamily="34" charset="0"/>
                <a:cs typeface="Times New Roman" panose="02020603050405020304" pitchFamily="18" charset="0"/>
              </a:rPr>
              <a:t>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2978594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71;g5cedbfcdf9_1_5">
            <a:extLst>
              <a:ext uri="{FF2B5EF4-FFF2-40B4-BE49-F238E27FC236}">
                <a16:creationId xmlns:a16="http://schemas.microsoft.com/office/drawing/2014/main" id="{3EFC6E57-ACFD-4D3D-8645-4E0DBE71F8E2}"/>
              </a:ext>
            </a:extLst>
          </p:cNvPr>
          <p:cNvSpPr txBox="1"/>
          <p:nvPr/>
        </p:nvSpPr>
        <p:spPr>
          <a:xfrm>
            <a:off x="0" y="0"/>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pic>
        <p:nvPicPr>
          <p:cNvPr id="3" name="Google Shape;569;g5cedbfcdf9_1_5">
            <a:extLst>
              <a:ext uri="{FF2B5EF4-FFF2-40B4-BE49-F238E27FC236}">
                <a16:creationId xmlns:a16="http://schemas.microsoft.com/office/drawing/2014/main" id="{5A433D77-3F7C-4CD2-B84F-136A3394DCA1}"/>
              </a:ext>
            </a:extLst>
          </p:cNvPr>
          <p:cNvPicPr preferRelativeResize="0"/>
          <p:nvPr/>
        </p:nvPicPr>
        <p:blipFill rotWithShape="1">
          <a:blip r:embed="rId2">
            <a:alphaModFix/>
          </a:blip>
          <a:srcRect/>
          <a:stretch/>
        </p:blipFill>
        <p:spPr>
          <a:xfrm>
            <a:off x="10984173" y="195467"/>
            <a:ext cx="1063901" cy="598665"/>
          </a:xfrm>
          <a:prstGeom prst="rect">
            <a:avLst/>
          </a:prstGeom>
          <a:noFill/>
          <a:ln>
            <a:noFill/>
          </a:ln>
        </p:spPr>
      </p:pic>
      <p:graphicFrame>
        <p:nvGraphicFramePr>
          <p:cNvPr id="4" name="Tableau 4">
            <a:extLst>
              <a:ext uri="{FF2B5EF4-FFF2-40B4-BE49-F238E27FC236}">
                <a16:creationId xmlns:a16="http://schemas.microsoft.com/office/drawing/2014/main" id="{63CF4CE9-7601-49D7-B498-14D776762B30}"/>
              </a:ext>
            </a:extLst>
          </p:cNvPr>
          <p:cNvGraphicFramePr>
            <a:graphicFrameLocks noGrp="1"/>
          </p:cNvGraphicFramePr>
          <p:nvPr>
            <p:extLst>
              <p:ext uri="{D42A27DB-BD31-4B8C-83A1-F6EECF244321}">
                <p14:modId xmlns:p14="http://schemas.microsoft.com/office/powerpoint/2010/main" val="3373805648"/>
              </p:ext>
            </p:extLst>
          </p:nvPr>
        </p:nvGraphicFramePr>
        <p:xfrm>
          <a:off x="79066" y="1506146"/>
          <a:ext cx="12075989" cy="5156387"/>
        </p:xfrm>
        <a:graphic>
          <a:graphicData uri="http://schemas.openxmlformats.org/drawingml/2006/table">
            <a:tbl>
              <a:tblPr firstRow="1" bandRow="1">
                <a:tableStyleId>{41B1D32D-2C47-46AD-A3D8-8639D2F7D546}</a:tableStyleId>
              </a:tblPr>
              <a:tblGrid>
                <a:gridCol w="1524830">
                  <a:extLst>
                    <a:ext uri="{9D8B030D-6E8A-4147-A177-3AD203B41FA5}">
                      <a16:colId xmlns:a16="http://schemas.microsoft.com/office/drawing/2014/main" val="3512666639"/>
                    </a:ext>
                  </a:extLst>
                </a:gridCol>
                <a:gridCol w="1033331">
                  <a:extLst>
                    <a:ext uri="{9D8B030D-6E8A-4147-A177-3AD203B41FA5}">
                      <a16:colId xmlns:a16="http://schemas.microsoft.com/office/drawing/2014/main" val="807830481"/>
                    </a:ext>
                  </a:extLst>
                </a:gridCol>
                <a:gridCol w="1172970">
                  <a:extLst>
                    <a:ext uri="{9D8B030D-6E8A-4147-A177-3AD203B41FA5}">
                      <a16:colId xmlns:a16="http://schemas.microsoft.com/office/drawing/2014/main" val="1598408359"/>
                    </a:ext>
                  </a:extLst>
                </a:gridCol>
                <a:gridCol w="1102026">
                  <a:extLst>
                    <a:ext uri="{9D8B030D-6E8A-4147-A177-3AD203B41FA5}">
                      <a16:colId xmlns:a16="http://schemas.microsoft.com/office/drawing/2014/main" val="3283726959"/>
                    </a:ext>
                  </a:extLst>
                </a:gridCol>
                <a:gridCol w="1098495">
                  <a:extLst>
                    <a:ext uri="{9D8B030D-6E8A-4147-A177-3AD203B41FA5}">
                      <a16:colId xmlns:a16="http://schemas.microsoft.com/office/drawing/2014/main" val="650614674"/>
                    </a:ext>
                  </a:extLst>
                </a:gridCol>
                <a:gridCol w="1107804">
                  <a:extLst>
                    <a:ext uri="{9D8B030D-6E8A-4147-A177-3AD203B41FA5}">
                      <a16:colId xmlns:a16="http://schemas.microsoft.com/office/drawing/2014/main" val="4264176773"/>
                    </a:ext>
                  </a:extLst>
                </a:gridCol>
                <a:gridCol w="1303299">
                  <a:extLst>
                    <a:ext uri="{9D8B030D-6E8A-4147-A177-3AD203B41FA5}">
                      <a16:colId xmlns:a16="http://schemas.microsoft.com/office/drawing/2014/main" val="3561047305"/>
                    </a:ext>
                  </a:extLst>
                </a:gridCol>
                <a:gridCol w="1427470">
                  <a:extLst>
                    <a:ext uri="{9D8B030D-6E8A-4147-A177-3AD203B41FA5}">
                      <a16:colId xmlns:a16="http://schemas.microsoft.com/office/drawing/2014/main" val="808585332"/>
                    </a:ext>
                  </a:extLst>
                </a:gridCol>
                <a:gridCol w="1072151">
                  <a:extLst>
                    <a:ext uri="{9D8B030D-6E8A-4147-A177-3AD203B41FA5}">
                      <a16:colId xmlns:a16="http://schemas.microsoft.com/office/drawing/2014/main" val="698629051"/>
                    </a:ext>
                  </a:extLst>
                </a:gridCol>
                <a:gridCol w="1233613">
                  <a:extLst>
                    <a:ext uri="{9D8B030D-6E8A-4147-A177-3AD203B41FA5}">
                      <a16:colId xmlns:a16="http://schemas.microsoft.com/office/drawing/2014/main" val="1595334337"/>
                    </a:ext>
                  </a:extLst>
                </a:gridCol>
              </a:tblGrid>
              <a:tr h="775855">
                <a:tc>
                  <a:txBody>
                    <a:bodyPr/>
                    <a:lstStyle/>
                    <a:p>
                      <a:pPr algn="ctr">
                        <a:lnSpc>
                          <a:spcPct val="150000"/>
                        </a:lnSpc>
                      </a:pPr>
                      <a:endParaRPr lang="fr-FR" dirty="0"/>
                    </a:p>
                  </a:txBody>
                  <a:tcPr/>
                </a:tc>
                <a:tc>
                  <a:txBody>
                    <a:bodyPr/>
                    <a:lstStyle/>
                    <a:p>
                      <a:r>
                        <a:rPr lang="fr-FR" sz="1200" dirty="0"/>
                        <a:t>Poste plus intéressant </a:t>
                      </a:r>
                    </a:p>
                  </a:txBody>
                  <a:tcPr/>
                </a:tc>
                <a:tc>
                  <a:txBody>
                    <a:bodyPr/>
                    <a:lstStyle/>
                    <a:p>
                      <a:r>
                        <a:rPr lang="fr-FR" sz="1200" dirty="0"/>
                        <a:t>Rémunération plus attractive</a:t>
                      </a:r>
                    </a:p>
                  </a:txBody>
                  <a:tcPr/>
                </a:tc>
                <a:tc>
                  <a:txBody>
                    <a:bodyPr/>
                    <a:lstStyle/>
                    <a:p>
                      <a:r>
                        <a:rPr lang="fr-FR" sz="1200" dirty="0"/>
                        <a:t>Retenu par l’employeur</a:t>
                      </a:r>
                    </a:p>
                  </a:txBody>
                  <a:tcPr/>
                </a:tc>
                <a:tc>
                  <a:txBody>
                    <a:bodyPr/>
                    <a:lstStyle/>
                    <a:p>
                      <a:r>
                        <a:rPr lang="fr-FR" sz="1200" dirty="0"/>
                        <a:t>Discours peu attractif</a:t>
                      </a:r>
                    </a:p>
                  </a:txBody>
                  <a:tcPr/>
                </a:tc>
                <a:tc>
                  <a:txBody>
                    <a:bodyPr/>
                    <a:lstStyle/>
                    <a:p>
                      <a:r>
                        <a:rPr lang="fr-FR" sz="1200" dirty="0"/>
                        <a:t>Processus trop long</a:t>
                      </a:r>
                    </a:p>
                  </a:txBody>
                  <a:tcPr/>
                </a:tc>
                <a:tc>
                  <a:txBody>
                    <a:bodyPr/>
                    <a:lstStyle/>
                    <a:p>
                      <a:r>
                        <a:rPr lang="fr-FR" sz="1200" dirty="0"/>
                        <a:t>Ne se retrouvent pas dans l’esprit Talan</a:t>
                      </a:r>
                    </a:p>
                  </a:txBody>
                  <a:tcPr/>
                </a:tc>
                <a:tc>
                  <a:txBody>
                    <a:bodyPr/>
                    <a:lstStyle/>
                    <a:p>
                      <a:r>
                        <a:rPr lang="fr-FR" sz="1200" dirty="0"/>
                        <a:t>Manque de souplesse dans le format des entretiens</a:t>
                      </a:r>
                    </a:p>
                  </a:txBody>
                  <a:tcPr/>
                </a:tc>
                <a:tc>
                  <a:txBody>
                    <a:bodyPr/>
                    <a:lstStyle/>
                    <a:p>
                      <a:r>
                        <a:rPr lang="fr-FR" sz="1200" dirty="0"/>
                        <a:t>Crise Sanitaire</a:t>
                      </a:r>
                    </a:p>
                  </a:txBody>
                  <a:tcPr/>
                </a:tc>
                <a:tc>
                  <a:txBody>
                    <a:bodyPr/>
                    <a:lstStyle/>
                    <a:p>
                      <a:r>
                        <a:rPr lang="fr-FR" sz="1200" dirty="0"/>
                        <a:t>Autre</a:t>
                      </a:r>
                    </a:p>
                    <a:p>
                      <a:r>
                        <a:rPr lang="fr-FR" sz="1200" dirty="0"/>
                        <a:t>raisons</a:t>
                      </a:r>
                    </a:p>
                  </a:txBody>
                  <a:tcPr/>
                </a:tc>
                <a:extLst>
                  <a:ext uri="{0D108BD9-81ED-4DB2-BD59-A6C34878D82A}">
                    <a16:rowId xmlns:a16="http://schemas.microsoft.com/office/drawing/2014/main" val="3913294234"/>
                  </a:ext>
                </a:extLst>
              </a:tr>
              <a:tr h="619061">
                <a:tc>
                  <a:txBody>
                    <a:bodyPr/>
                    <a:lstStyle/>
                    <a:p>
                      <a:r>
                        <a:rPr lang="fr-FR" dirty="0"/>
                        <a:t>Talan Consulting</a:t>
                      </a:r>
                    </a:p>
                  </a:txBody>
                  <a:tcPr/>
                </a:tc>
                <a:tc>
                  <a:txBody>
                    <a:bodyPr/>
                    <a:lstStyle/>
                    <a:p>
                      <a:r>
                        <a:rPr lang="fr-FR"/>
                        <a:t>30.77%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30.77%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7.69%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15.38%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15.38% </a:t>
                      </a:r>
                      <a:endParaRPr lang="fr-FR" dirty="0"/>
                    </a:p>
                    <a:p>
                      <a:endParaRPr lang="fr-FR" dirty="0"/>
                    </a:p>
                  </a:txBody>
                  <a:tcPr/>
                </a:tc>
                <a:extLst>
                  <a:ext uri="{0D108BD9-81ED-4DB2-BD59-A6C34878D82A}">
                    <a16:rowId xmlns:a16="http://schemas.microsoft.com/office/drawing/2014/main" val="1957398144"/>
                  </a:ext>
                </a:extLst>
              </a:tr>
              <a:tr h="619061">
                <a:tc>
                  <a:txBody>
                    <a:bodyPr/>
                    <a:lstStyle/>
                    <a:p>
                      <a:r>
                        <a:rPr lang="fr-FR" dirty="0"/>
                        <a:t>Talan Opérations</a:t>
                      </a:r>
                    </a:p>
                  </a:txBody>
                  <a:tcPr/>
                </a:tc>
                <a:tc>
                  <a:txBody>
                    <a:bodyPr/>
                    <a:lstStyle/>
                    <a:p>
                      <a:r>
                        <a:rPr lang="fr-FR"/>
                        <a:t>22.22%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27.78%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11.11%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5.56%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11.11%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22.22% </a:t>
                      </a:r>
                      <a:endParaRPr lang="fr-FR" dirty="0"/>
                    </a:p>
                    <a:p>
                      <a:endParaRPr lang="fr-FR" dirty="0"/>
                    </a:p>
                  </a:txBody>
                  <a:tcPr/>
                </a:tc>
                <a:extLst>
                  <a:ext uri="{0D108BD9-81ED-4DB2-BD59-A6C34878D82A}">
                    <a16:rowId xmlns:a16="http://schemas.microsoft.com/office/drawing/2014/main" val="3457421678"/>
                  </a:ext>
                </a:extLst>
              </a:tr>
              <a:tr h="619061">
                <a:tc>
                  <a:txBody>
                    <a:bodyPr/>
                    <a:lstStyle/>
                    <a:p>
                      <a:r>
                        <a:rPr lang="fr-FR" dirty="0" err="1"/>
                        <a:t>KeyOn</a:t>
                      </a:r>
                      <a:r>
                        <a:rPr lang="fr-FR" dirty="0"/>
                        <a:t> By Talan </a:t>
                      </a:r>
                    </a:p>
                  </a:txBody>
                  <a:tcPr/>
                </a:tc>
                <a:tc>
                  <a:txBody>
                    <a:bodyPr/>
                    <a:lstStyle/>
                    <a:p>
                      <a:r>
                        <a:rPr lang="fr-FR"/>
                        <a:t>18.18%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9.09%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18.18%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9.09%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45.45% </a:t>
                      </a:r>
                      <a:endParaRPr lang="fr-FR" dirty="0"/>
                    </a:p>
                    <a:p>
                      <a:endParaRPr lang="fr-FR" dirty="0"/>
                    </a:p>
                  </a:txBody>
                  <a:tcPr/>
                </a:tc>
                <a:extLst>
                  <a:ext uri="{0D108BD9-81ED-4DB2-BD59-A6C34878D82A}">
                    <a16:rowId xmlns:a16="http://schemas.microsoft.com/office/drawing/2014/main" val="1859410590"/>
                  </a:ext>
                </a:extLst>
              </a:tr>
              <a:tr h="619061">
                <a:tc>
                  <a:txBody>
                    <a:bodyPr/>
                    <a:lstStyle/>
                    <a:p>
                      <a:r>
                        <a:rPr lang="fr-FR" dirty="0"/>
                        <a:t>Talan Solutions </a:t>
                      </a:r>
                    </a:p>
                  </a:txBody>
                  <a:tcPr/>
                </a:tc>
                <a:tc>
                  <a:txBody>
                    <a:bodyPr/>
                    <a:lstStyle/>
                    <a:p>
                      <a:r>
                        <a:rPr lang="fr-FR"/>
                        <a:t>16.67%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33.33%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16.67%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16.67%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16.67% </a:t>
                      </a:r>
                      <a:endParaRPr lang="fr-FR" dirty="0"/>
                    </a:p>
                    <a:p>
                      <a:endParaRPr lang="fr-FR" dirty="0"/>
                    </a:p>
                  </a:txBody>
                  <a:tcPr/>
                </a:tc>
                <a:extLst>
                  <a:ext uri="{0D108BD9-81ED-4DB2-BD59-A6C34878D82A}">
                    <a16:rowId xmlns:a16="http://schemas.microsoft.com/office/drawing/2014/main" val="1499249238"/>
                  </a:ext>
                </a:extLst>
              </a:tr>
              <a:tr h="619061">
                <a:tc>
                  <a:txBody>
                    <a:bodyPr/>
                    <a:lstStyle/>
                    <a:p>
                      <a:r>
                        <a:rPr lang="fr-FR" dirty="0"/>
                        <a:t>Talan en régions </a:t>
                      </a:r>
                    </a:p>
                  </a:txBody>
                  <a:tcPr/>
                </a:tc>
                <a:tc>
                  <a:txBody>
                    <a:bodyPr/>
                    <a:lstStyle/>
                    <a:p>
                      <a:r>
                        <a:rPr lang="fr-FR"/>
                        <a:t>10%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20%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30% </a:t>
                      </a:r>
                      <a:endParaRPr lang="fr-FR" dirty="0"/>
                    </a:p>
                    <a:p>
                      <a:endParaRPr lang="fr-FR" dirty="0"/>
                    </a:p>
                  </a:txBody>
                  <a:tcPr/>
                </a:tc>
                <a:extLst>
                  <a:ext uri="{0D108BD9-81ED-4DB2-BD59-A6C34878D82A}">
                    <a16:rowId xmlns:a16="http://schemas.microsoft.com/office/drawing/2014/main" val="2383347970"/>
                  </a:ext>
                </a:extLst>
              </a:tr>
              <a:tr h="619061">
                <a:tc>
                  <a:txBody>
                    <a:bodyPr/>
                    <a:lstStyle/>
                    <a:p>
                      <a:r>
                        <a:rPr lang="fr-FR" dirty="0"/>
                        <a:t>Talan </a:t>
                      </a:r>
                      <a:r>
                        <a:rPr lang="fr-FR" dirty="0" err="1"/>
                        <a:t>corporate</a:t>
                      </a:r>
                      <a:r>
                        <a:rPr lang="fr-FR" dirty="0"/>
                        <a:t> </a:t>
                      </a:r>
                    </a:p>
                  </a:txBody>
                  <a:tcPr/>
                </a:tc>
                <a:tc>
                  <a:txBody>
                    <a:bodyPr/>
                    <a:lstStyle/>
                    <a:p>
                      <a:r>
                        <a:rPr lang="fr-FR"/>
                        <a:t>40%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20%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40% </a:t>
                      </a:r>
                      <a:endParaRPr lang="fr-FR" dirty="0"/>
                    </a:p>
                    <a:p>
                      <a:endParaRPr lang="fr-FR" dirty="0"/>
                    </a:p>
                  </a:txBody>
                  <a:tcPr/>
                </a:tc>
                <a:extLst>
                  <a:ext uri="{0D108BD9-81ED-4DB2-BD59-A6C34878D82A}">
                    <a16:rowId xmlns:a16="http://schemas.microsoft.com/office/drawing/2014/main" val="994860966"/>
                  </a:ext>
                </a:extLst>
              </a:tr>
              <a:tr h="619061">
                <a:tc>
                  <a:txBody>
                    <a:bodyPr/>
                    <a:lstStyle/>
                    <a:p>
                      <a:r>
                        <a:rPr lang="fr-FR" dirty="0"/>
                        <a:t>Talan </a:t>
                      </a:r>
                      <a:r>
                        <a:rPr lang="fr-FR" dirty="0" err="1"/>
                        <a:t>Labs</a:t>
                      </a:r>
                      <a:r>
                        <a:rPr lang="fr-FR" dirty="0"/>
                        <a:t> </a:t>
                      </a:r>
                    </a:p>
                  </a:txBody>
                  <a:tcPr/>
                </a:tc>
                <a:tc>
                  <a:txBody>
                    <a:bodyPr/>
                    <a:lstStyle/>
                    <a:p>
                      <a:r>
                        <a:rPr lang="fr-FR"/>
                        <a:t>50%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50%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txBody>
                  <a:tcPr/>
                </a:tc>
                <a:extLst>
                  <a:ext uri="{0D108BD9-81ED-4DB2-BD59-A6C34878D82A}">
                    <a16:rowId xmlns:a16="http://schemas.microsoft.com/office/drawing/2014/main" val="72914139"/>
                  </a:ext>
                </a:extLst>
              </a:tr>
            </a:tbl>
          </a:graphicData>
        </a:graphic>
      </p:graphicFrame>
      <p:sp>
        <p:nvSpPr>
          <p:cNvPr id="5" name="ZoneTexte 4">
            <a:extLst>
              <a:ext uri="{FF2B5EF4-FFF2-40B4-BE49-F238E27FC236}">
                <a16:creationId xmlns:a16="http://schemas.microsoft.com/office/drawing/2014/main" id="{A3D2F9E9-BD42-49EF-8668-612547F5C221}"/>
              </a:ext>
            </a:extLst>
          </p:cNvPr>
          <p:cNvSpPr txBox="1"/>
          <p:nvPr/>
        </p:nvSpPr>
        <p:spPr>
          <a:xfrm>
            <a:off x="3459506" y="794132"/>
            <a:ext cx="4092787" cy="369332"/>
          </a:xfrm>
          <a:prstGeom prst="rect">
            <a:avLst/>
          </a:prstGeom>
          <a:noFill/>
        </p:spPr>
        <p:txBody>
          <a:bodyPr wrap="none" rtlCol="0">
            <a:spAutoFit/>
          </a:bodyPr>
          <a:lstStyle/>
          <a:p>
            <a:r>
              <a:rPr lang="fr-FR" sz="1800" b="1" u="sng" dirty="0">
                <a:latin typeface="Calibri" panose="020F0502020204030204" pitchFamily="34" charset="0"/>
                <a:cs typeface="Times New Roman" panose="02020603050405020304" pitchFamily="18" charset="0"/>
              </a:rPr>
              <a:t>Pourcentage des désistements par entité</a:t>
            </a:r>
          </a:p>
        </p:txBody>
      </p:sp>
    </p:spTree>
    <p:extLst>
      <p:ext uri="{BB962C8B-B14F-4D97-AF65-F5344CB8AC3E}">
        <p14:creationId xmlns:p14="http://schemas.microsoft.com/office/powerpoint/2010/main" val="2979070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660901" y="288552"/>
            <a:ext cx="11713278" cy="6280896"/>
          </a:xfrm>
          <a:prstGeom prst="rect">
            <a:avLst/>
          </a:prstGeom>
          <a:noFill/>
          <a:ln>
            <a:noFill/>
          </a:ln>
        </p:spPr>
        <p:txBody>
          <a:bodyPr spcFirstLastPara="1" wrap="square" lIns="121900" tIns="121900" rIns="121900" bIns="121900" anchor="t" anchorCtr="0">
            <a:noAutofit/>
          </a:bodyPr>
          <a:lstStyle/>
          <a:p>
            <a:pPr lvl="4"/>
            <a:r>
              <a:rPr lang="fr-FR" sz="1867" dirty="0"/>
              <a:t>	</a:t>
            </a:r>
            <a:br>
              <a:rPr lang="fr-FR" sz="1867" dirty="0">
                <a:latin typeface="Montserrat"/>
              </a:rPr>
            </a:br>
            <a:br>
              <a:rPr lang="fr-FR" sz="1867" dirty="0">
                <a:latin typeface="Montserrat"/>
              </a:rPr>
            </a:br>
            <a:r>
              <a:rPr lang="fr-FR" sz="1867" dirty="0">
                <a:latin typeface="Montserrat"/>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Si nous reprenons toutes les entités, voici les raisons des désistements : </a:t>
            </a:r>
          </a:p>
          <a:p>
            <a:pPr lvl="4"/>
            <a:endParaRPr lang="fr-FR" sz="2000" dirty="0">
              <a:latin typeface="Montserrat"/>
            </a:endParaRPr>
          </a:p>
          <a:p>
            <a:pPr lvl="4">
              <a:lnSpc>
                <a:spcPct val="150000"/>
              </a:lnSpc>
            </a:pPr>
            <a:r>
              <a:rPr lang="fr-FR" sz="1867" dirty="0">
                <a:latin typeface="Montserrat"/>
                <a:ea typeface="Calibri" panose="020F0502020204030204" pitchFamily="34" charset="0"/>
              </a:rPr>
              <a:t>	</a:t>
            </a:r>
            <a:r>
              <a:rPr lang="fr-FR" sz="1867">
                <a:latin typeface="Montserrat"/>
                <a:ea typeface="Calibri" panose="020F0502020204030204" pitchFamily="34" charset="0"/>
              </a:rPr>
              <a:t>	</a:t>
            </a:r>
            <a:r>
              <a:rPr lang="fr-FR" sz="2800" b="1">
                <a:solidFill>
                  <a:srgbClr val="0062FF"/>
                </a:solidFill>
                <a:latin typeface="Montserrat"/>
              </a:rPr>
              <a:t>35.19 </a:t>
            </a:r>
            <a:r>
              <a:rPr lang="fr-FR" sz="2800" b="1" dirty="0">
                <a:solidFill>
                  <a:srgbClr val="0062FF"/>
                </a:solidFill>
                <a:latin typeface="Montserrat"/>
              </a:rPr>
              <a:t>% </a:t>
            </a:r>
            <a:r>
              <a:rPr lang="fr-FR" sz="2800" b="1">
                <a:latin typeface="Montserrat"/>
              </a:rPr>
              <a:t>: </a:t>
            </a:r>
            <a:r>
              <a:rPr lang="fr-FR" sz="2800" b="1">
                <a:latin typeface="Calibri" panose="020F0502020204030204" pitchFamily="34" charset="0"/>
                <a:cs typeface="Times New Roman" panose="02020603050405020304" pitchFamily="18" charset="0"/>
              </a:rPr>
              <a:t>Pour une rémunération plus attractive</a:t>
            </a:r>
            <a:br>
              <a:rPr lang="fr-FR" sz="2400" b="1" dirty="0">
                <a:latin typeface="Montserrat"/>
              </a:rPr>
            </a:br>
            <a:r>
              <a:rPr lang="fr-FR" sz="2400" b="1" dirty="0">
                <a:latin typeface="Montserrat"/>
              </a:rPr>
              <a:t>	</a:t>
            </a:r>
            <a:r>
              <a:rPr lang="fr-FR" sz="2400" b="1">
                <a:latin typeface="Montserrat"/>
              </a:rPr>
              <a:t>	</a:t>
            </a:r>
            <a:r>
              <a:rPr lang="fr-FR" sz="1800" b="1">
                <a:solidFill>
                  <a:srgbClr val="0062FF"/>
                </a:solidFill>
                <a:latin typeface="Montserrat"/>
              </a:rPr>
              <a:t>31.48 </a:t>
            </a:r>
            <a:r>
              <a:rPr lang="fr-FR" sz="1800" b="1" dirty="0">
                <a:solidFill>
                  <a:srgbClr val="0062FF"/>
                </a:solidFill>
                <a:latin typeface="Montserrat"/>
              </a:rPr>
              <a:t>%</a:t>
            </a:r>
            <a:r>
              <a:rPr lang="fr-FR" sz="1800" dirty="0">
                <a:solidFill>
                  <a:srgbClr val="0062FF"/>
                </a:solidFill>
                <a:latin typeface="Montserrat"/>
              </a:rPr>
              <a:t> </a:t>
            </a:r>
            <a:r>
              <a:rPr lang="fr-FR" sz="1800">
                <a:solidFill>
                  <a:srgbClr val="0062FF"/>
                </a:solidFill>
                <a:latin typeface="Montserrat"/>
              </a:rPr>
              <a:t>: </a:t>
            </a:r>
            <a:r>
              <a:rPr lang="fr-FR" sz="1800">
                <a:solidFill>
                  <a:schemeClr val="tx1"/>
                </a:solidFill>
                <a:latin typeface="Calibri" panose="020F0502020204030204" pitchFamily="34" charset="0"/>
                <a:cs typeface="Times New Roman" panose="02020603050405020304" pitchFamily="18" charset="0"/>
              </a:rPr>
              <a:t>Pour un poste plus intéressant</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dirty="0">
                <a:solidFill>
                  <a:srgbClr val="0062FF"/>
                </a:solidFill>
                <a:latin typeface="Montserrat"/>
                <a:ea typeface="Calibri" panose="020F0502020204030204" pitchFamily="34" charset="0"/>
                <a:cs typeface="Times New Roman" panose="02020603050405020304" pitchFamily="18" charset="0"/>
              </a:rPr>
              <a:t>                             </a:t>
            </a:r>
            <a:r>
              <a:rPr lang="fr-FR" sz="2400">
                <a:solidFill>
                  <a:srgbClr val="0062FF"/>
                </a:solidFill>
                <a:latin typeface="Montserrat"/>
              </a:rPr>
              <a:t>	</a:t>
            </a:r>
            <a:r>
              <a:rPr lang="fr-FR" sz="1800">
                <a:solidFill>
                  <a:srgbClr val="0062FF"/>
                </a:solidFill>
                <a:latin typeface="Montserrat"/>
              </a:rPr>
              <a:t>16.67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Retenus par leur employeur</a:t>
            </a:r>
            <a:endParaRPr lang="fr-FR" sz="1800" dirty="0">
              <a:latin typeface="Calibri" panose="020F0502020204030204" pitchFamily="34" charset="0"/>
              <a:cs typeface="Times New Roman" panose="02020603050405020304" pitchFamily="18" charset="0"/>
            </a:endParaRPr>
          </a:p>
          <a:p>
            <a:pPr marL="0" marR="0" lvl="4"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800" b="0" i="0" u="none" strike="noStrike" kern="0" cap="none" spc="0" normalizeH="0" baseline="0" noProof="0">
                <a:ln>
                  <a:noFill/>
                </a:ln>
                <a:solidFill>
                  <a:srgbClr val="0062FF"/>
                </a:solidFill>
                <a:effectLst/>
                <a:uLnTx/>
                <a:uFillTx/>
                <a:latin typeface="Montserrat"/>
                <a:cs typeface="Arial"/>
                <a:sym typeface="Arial"/>
              </a:rPr>
              <a:t>                              </a:t>
            </a:r>
            <a:r>
              <a:rPr lang="fr-FR" sz="1800">
                <a:solidFill>
                  <a:srgbClr val="0062FF"/>
                </a:solidFill>
                <a:latin typeface="Montserrat"/>
              </a:rPr>
              <a:t>11.11</a:t>
            </a:r>
            <a:r>
              <a:rPr kumimoji="0" lang="fr-FR" sz="1800" b="0" i="0" u="none" strike="noStrike" kern="0" cap="none" spc="0" normalizeH="0" baseline="0" noProof="0">
                <a:ln>
                  <a:noFill/>
                </a:ln>
                <a:solidFill>
                  <a:srgbClr val="0062FF"/>
                </a:solidFill>
                <a:effectLst/>
                <a:uLnTx/>
                <a:uFillTx/>
                <a:latin typeface="Montserrat"/>
                <a:cs typeface="Arial"/>
                <a:sym typeface="Arial"/>
              </a:rPr>
              <a:t> </a:t>
            </a:r>
            <a:r>
              <a:rPr kumimoji="0" lang="fr-FR" sz="1800" b="0" i="0" u="none" strike="noStrike" kern="0" cap="none" spc="0" normalizeH="0" baseline="0" noProof="0" dirty="0">
                <a:ln>
                  <a:noFill/>
                </a:ln>
                <a:solidFill>
                  <a:srgbClr val="0062FF"/>
                </a:solidFill>
                <a:effectLst/>
                <a:uLnTx/>
                <a:uFillTx/>
                <a:latin typeface="Montserrat"/>
                <a:cs typeface="Arial"/>
                <a:sym typeface="Arial"/>
              </a:rPr>
              <a:t>%</a:t>
            </a:r>
            <a:r>
              <a:rPr kumimoji="0" lang="fr-FR" sz="1800" b="0" i="0" u="none" strike="noStrike" kern="0" cap="none" spc="0" normalizeH="0" baseline="0" noProof="0" dirty="0">
                <a:ln>
                  <a:noFill/>
                </a:ln>
                <a:solidFill>
                  <a:srgbClr val="000000"/>
                </a:solidFill>
                <a:effectLst/>
                <a:uLnTx/>
                <a:uFillTx/>
                <a:latin typeface="Calibri" panose="020F0502020204030204" pitchFamily="34" charset="0"/>
                <a:cs typeface="Times New Roman" panose="02020603050405020304" pitchFamily="18" charset="0"/>
                <a:sym typeface="Arial"/>
              </a:rPr>
              <a:t> </a:t>
            </a:r>
            <a:r>
              <a:rPr kumimoji="0" lang="fr-FR" sz="1800" b="0" i="0" u="none" strike="noStrike" kern="0" cap="none" spc="0" normalizeH="0" baseline="0" noProof="0">
                <a:ln>
                  <a:noFill/>
                </a:ln>
                <a:solidFill>
                  <a:srgbClr val="000000"/>
                </a:solidFill>
                <a:effectLst/>
                <a:uLnTx/>
                <a:uFillTx/>
                <a:latin typeface="Calibri" panose="020F0502020204030204" pitchFamily="34" charset="0"/>
                <a:cs typeface="Times New Roman" panose="02020603050405020304" pitchFamily="18" charset="0"/>
                <a:sym typeface="Arial"/>
              </a:rPr>
              <a:t>: Processus de recrutement trop long</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r>
              <a:rPr lang="fr-FR" sz="1800" dirty="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Montserrat"/>
                <a:cs typeface="Times New Roman" panose="02020603050405020304" pitchFamily="18" charset="0"/>
              </a:rPr>
              <a:t>5.56</a:t>
            </a:r>
            <a:r>
              <a:rPr lang="fr-FR" sz="1800">
                <a:solidFill>
                  <a:srgbClr val="0062FF"/>
                </a:solidFill>
                <a:latin typeface="Montserrat"/>
              </a:rPr>
              <a:t>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Crise sanitaire </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Montserrat"/>
                <a:cs typeface="Times New Roman" panose="02020603050405020304" pitchFamily="18" charset="0"/>
              </a:rPr>
              <a:t>                              1.85</a:t>
            </a:r>
            <a:r>
              <a:rPr lang="fr-FR" sz="1800">
                <a:solidFill>
                  <a:srgbClr val="0062FF"/>
                </a:solidFill>
                <a:latin typeface="Montserrat"/>
              </a:rPr>
              <a:t> </a:t>
            </a:r>
            <a:r>
              <a:rPr lang="fr-FR" sz="1800" dirty="0">
                <a:solidFill>
                  <a:srgbClr val="0062FF"/>
                </a:solidFill>
                <a:latin typeface="Montserrat"/>
              </a:rPr>
              <a:t>% </a:t>
            </a:r>
            <a:r>
              <a:rPr lang="fr-FR" sz="1800">
                <a:solidFill>
                  <a:srgbClr val="0062FF"/>
                </a:solidFill>
                <a:latin typeface="Montserrat"/>
              </a:rPr>
              <a:t>:</a:t>
            </a:r>
            <a:r>
              <a:rPr lang="fr-FR" sz="1800">
                <a:latin typeface="Calibri" panose="020F0502020204030204" pitchFamily="34" charset="0"/>
                <a:cs typeface="Times New Roman" panose="02020603050405020304" pitchFamily="18" charset="0"/>
              </a:rPr>
              <a:t> Un discours peu attractif</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Montserrat"/>
              </a:rPr>
              <a:t>0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Ne se retrouve pas dans l’esprit de Talan </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latin typeface="Calibri" panose="020F0502020204030204" pitchFamily="34" charset="0"/>
                <a:ea typeface="Calibri" panose="020F0502020204030204" pitchFamily="34" charset="0"/>
                <a:cs typeface="Times New Roman" panose="02020603050405020304" pitchFamily="18" charset="0"/>
              </a:rPr>
              <a:t>                                   </a:t>
            </a:r>
            <a:r>
              <a:rPr lang="fr-FR" sz="1800">
                <a:solidFill>
                  <a:srgbClr val="0062FF"/>
                </a:solidFill>
                <a:latin typeface="Montserrat"/>
              </a:rPr>
              <a:t>0 </a:t>
            </a:r>
            <a:r>
              <a:rPr lang="fr-FR" sz="1800" dirty="0">
                <a:solidFill>
                  <a:srgbClr val="0062FF"/>
                </a:solidFill>
                <a:latin typeface="Montserrat"/>
              </a:rPr>
              <a:t>%</a:t>
            </a:r>
            <a:r>
              <a:rPr lang="fr-FR" sz="1800" dirty="0">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ea typeface="Calibri" panose="020F0502020204030204" pitchFamily="34" charset="0"/>
                <a:cs typeface="Times New Roman" panose="02020603050405020304" pitchFamily="18" charset="0"/>
              </a:rPr>
              <a:t>: Manque de souplesse dans le format des entretiens (visio par ex)</a:t>
            </a:r>
            <a:endParaRPr lang="fr-FR" sz="1800" dirty="0">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Montserrat"/>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endParaRPr lang="fr-FR" sz="1800" dirty="0">
              <a:latin typeface="Calibri" panose="020F0502020204030204" pitchFamily="34" charset="0"/>
              <a:cs typeface="Times New Roman" panose="02020603050405020304" pitchFamily="18" charset="0"/>
            </a:endParaRPr>
          </a:p>
          <a:p>
            <a:pPr lvl="4">
              <a:lnSpc>
                <a:spcPct val="150000"/>
              </a:lnSpc>
            </a:pPr>
            <a:endParaRPr lang="fr-FR" sz="1800" dirty="0">
              <a:latin typeface="Calibri" panose="020F0502020204030204" pitchFamily="34" charset="0"/>
              <a:cs typeface="Times New Roman" panose="02020603050405020304" pitchFamily="18" charset="0"/>
            </a:endParaRPr>
          </a:p>
          <a:p>
            <a:pPr lvl="4">
              <a:lnSpc>
                <a:spcPct val="150000"/>
              </a:lnSpc>
            </a:pPr>
            <a:r>
              <a:rPr lang="fr-FR" sz="1800" dirty="0">
                <a:latin typeface="Calibri" panose="020F0502020204030204" pitchFamily="34" charset="0"/>
                <a:cs typeface="Times New Roman" panose="02020603050405020304" pitchFamily="18" charset="0"/>
              </a:rPr>
              <a:t>		</a:t>
            </a:r>
            <a:r>
              <a:rPr lang="fr-FR" sz="1867" dirty="0">
                <a:latin typeface="Montserrat"/>
              </a:rPr>
              <a:t>	</a:t>
            </a:r>
            <a:br>
              <a:rPr lang="fr-FR" sz="1867" dirty="0">
                <a:latin typeface="Montserrat"/>
              </a:rPr>
            </a:br>
            <a:endParaRPr sz="1867" b="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776241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399685" y="509318"/>
            <a:ext cx="11231764" cy="6280896"/>
          </a:xfrm>
          <a:prstGeom prst="rect">
            <a:avLst/>
          </a:prstGeom>
          <a:noFill/>
          <a:ln>
            <a:noFill/>
          </a:ln>
        </p:spPr>
        <p:txBody>
          <a:bodyPr spcFirstLastPara="1" wrap="square" lIns="121900" tIns="121900" rIns="121900" bIns="121900" anchor="t" anchorCtr="0">
            <a:noAutofit/>
          </a:bodyPr>
          <a:lstStyle/>
          <a:p>
            <a:pPr lvl="4"/>
            <a:br>
              <a:rPr lang="fr-FR" sz="1867" dirty="0">
                <a:latin typeface="Montserrat"/>
              </a:rPr>
            </a:br>
            <a:r>
              <a:rPr lang="fr-FR" sz="2000" u="sng" dirty="0">
                <a:latin typeface="Montserrat"/>
              </a:rPr>
              <a:t>En quoi le poste proposé est plus intéressant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dirty="0">
                <a:latin typeface="Montserrat"/>
              </a:rPr>
              <a:t>		</a:t>
            </a:r>
            <a:r>
              <a:rPr lang="fr-FR" sz="1800" b="1" u="sng" dirty="0">
                <a:latin typeface="Calibri" panose="020F0502020204030204" pitchFamily="34" charset="0"/>
                <a:cs typeface="Times New Roman" panose="02020603050405020304" pitchFamily="18" charset="0"/>
              </a:rPr>
              <a:t>Talan consulting:</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a:latin typeface="Calibri" panose="020F0502020204030204" pitchFamily="34" charset="0"/>
                <a:cs typeface="Times New Roman" panose="02020603050405020304" pitchFamily="18" charset="0"/>
              </a:rPr>
              <a:t>« Une rémunération plus adapté à mon profil et à mon niveau d'expérience »</a:t>
            </a:r>
          </a:p>
          <a:p>
            <a:pPr>
              <a:lnSpc>
                <a:spcPct val="107000"/>
              </a:lnSpc>
              <a:spcAft>
                <a:spcPts val="800"/>
              </a:spcAft>
            </a:pPr>
            <a:r>
              <a:rPr lang="fr-FR" sz="1800">
                <a:latin typeface="Calibri" panose="020F0502020204030204" pitchFamily="34" charset="0"/>
                <a:cs typeface="Times New Roman" panose="02020603050405020304" pitchFamily="18" charset="0"/>
              </a:rPr>
              <a:t>« Le poste offert correspondait à la spécialisation que j'ai effectuée lors de mes études (secteur de la finance). »</a:t>
            </a:r>
          </a:p>
          <a:p>
            <a:pPr>
              <a:lnSpc>
                <a:spcPct val="107000"/>
              </a:lnSpc>
              <a:spcAft>
                <a:spcPts val="800"/>
              </a:spcAft>
            </a:pPr>
            <a:r>
              <a:rPr lang="fr-FR" sz="1800">
                <a:latin typeface="Calibri" panose="020F0502020204030204" pitchFamily="34" charset="0"/>
                <a:cs typeface="Times New Roman" panose="02020603050405020304" pitchFamily="18" charset="0"/>
              </a:rPr>
              <a:t>« Plus spécifique  »</a:t>
            </a:r>
          </a:p>
          <a:p>
            <a:pPr>
              <a:lnSpc>
                <a:spcPct val="107000"/>
              </a:lnSpc>
              <a:spcAft>
                <a:spcPts val="800"/>
              </a:spcAft>
            </a:pPr>
            <a:r>
              <a:rPr lang="fr-FR" sz="1800">
                <a:latin typeface="Calibri" panose="020F0502020204030204" pitchFamily="34" charset="0"/>
                <a:cs typeface="Times New Roman" panose="02020603050405020304" pitchFamily="18" charset="0"/>
              </a:rPr>
              <a:t>« Je cherchais un stage ASAP donc j’ai préféré ne pas prendre de risque. Cependant, le poste chez Talan était tout aussi intéressant voir plus.  »</a:t>
            </a:r>
          </a:p>
          <a:p>
            <a:pPr>
              <a:lnSpc>
                <a:spcPct val="107000"/>
              </a:lnSpc>
              <a:spcAft>
                <a:spcPts val="800"/>
              </a:spcAft>
            </a:pPr>
            <a:r>
              <a:rPr lang="fr-FR" sz="1800">
                <a:latin typeface="Calibri" panose="020F0502020204030204" pitchFamily="34" charset="0"/>
                <a:cs typeface="Times New Roman" panose="02020603050405020304" pitchFamily="18" charset="0"/>
              </a:rPr>
              <a:t>« En termes de perspectives d'évolution et de branche de rattachement à l'entrée en fonction.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 Talan Opérations : </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a:latin typeface="Calibri" panose="020F0502020204030204" pitchFamily="34" charset="0"/>
                <a:cs typeface="Times New Roman" panose="02020603050405020304" pitchFamily="18" charset="0"/>
              </a:rPr>
              <a:t>« Ayant déjà eu une expérience dans le secteur bancaire, j'ai choisi de me diriger vers un autre poste pour découvrir un autre secteur d'activité. »</a:t>
            </a:r>
          </a:p>
          <a:p>
            <a:pPr>
              <a:lnSpc>
                <a:spcPct val="107000"/>
              </a:lnSpc>
              <a:spcAft>
                <a:spcPts val="800"/>
              </a:spcAft>
            </a:pPr>
            <a:r>
              <a:rPr lang="fr-FR" sz="1800">
                <a:latin typeface="Calibri" panose="020F0502020204030204" pitchFamily="34" charset="0"/>
                <a:cs typeface="Times New Roman" panose="02020603050405020304" pitchFamily="18" charset="0"/>
              </a:rPr>
              <a:t>« Les missions proposées correspondent plus à ce que je recherche, en outre les communautés existantes collent avec mes centres d'intérêt (culture notamment) »</a:t>
            </a:r>
          </a:p>
          <a:p>
            <a:pPr>
              <a:lnSpc>
                <a:spcPct val="107000"/>
              </a:lnSpc>
              <a:spcAft>
                <a:spcPts val="800"/>
              </a:spcAft>
            </a:pPr>
            <a:r>
              <a:rPr lang="fr-FR" sz="1800">
                <a:latin typeface="Calibri" panose="020F0502020204030204" pitchFamily="34" charset="0"/>
                <a:cs typeface="Times New Roman" panose="02020603050405020304" pitchFamily="18" charset="0"/>
              </a:rPr>
              <a:t>« Mission plus complexe, plus diversifiée et avec des possibilités d’évolution plus évidentes à identifier.  »</a:t>
            </a:r>
          </a:p>
          <a:p>
            <a:pPr>
              <a:lnSpc>
                <a:spcPct val="107000"/>
              </a:lnSpc>
              <a:spcAft>
                <a:spcPts val="800"/>
              </a:spcAft>
            </a:pPr>
            <a:r>
              <a:rPr lang="fr-FR" sz="1800">
                <a:latin typeface="Calibri" panose="020F0502020204030204" pitchFamily="34" charset="0"/>
                <a:cs typeface="Times New Roman" panose="02020603050405020304" pitchFamily="18" charset="0"/>
              </a:rPr>
              <a:t>« Le poste était équivalent a celui qui ma était proposé par l'équipe Talan. Mais je n'étais pas prêt pour revenir sur Paris pour l'instant.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Calibri" panose="020F05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br>
              <a:rPr lang="fr-FR" sz="2000" b="1" dirty="0">
                <a:latin typeface="Montserrat"/>
              </a:rPr>
            </a:br>
            <a:r>
              <a:rPr lang="fr-FR" sz="2000" dirty="0">
                <a:latin typeface="Montserrat"/>
              </a:rPr>
              <a:t>	</a:t>
            </a:r>
            <a:r>
              <a:rPr lang="fr-FR" sz="1867" dirty="0">
                <a:latin typeface="Montserrat"/>
              </a:rPr>
              <a:t> 	</a:t>
            </a:r>
            <a:endParaRPr sz="1867" b="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12598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1202760" y="1191491"/>
            <a:ext cx="7673385" cy="2059709"/>
          </a:xfrm>
          <a:prstGeom prst="rect">
            <a:avLst/>
          </a:prstGeom>
          <a:noFill/>
          <a:ln>
            <a:noFill/>
          </a:ln>
        </p:spPr>
        <p:txBody>
          <a:bodyPr spcFirstLastPara="1" wrap="square" lIns="121900" tIns="121900" rIns="121900" bIns="121900" anchor="t" anchorCtr="0">
            <a:noAutofit/>
          </a:bodyPr>
          <a:lstStyle/>
          <a:p>
            <a:pPr lvl="4"/>
            <a:r>
              <a:rPr lang="fr-FR" sz="1867" dirty="0"/>
              <a:t>		</a:t>
            </a:r>
          </a:p>
          <a:p>
            <a:pPr lvl="4"/>
            <a:r>
              <a:rPr lang="fr-FR" sz="1867" b="1" dirty="0">
                <a:solidFill>
                  <a:srgbClr val="0062FF"/>
                </a:solidFill>
                <a:latin typeface="Montserrat"/>
              </a:rPr>
              <a:t>		</a:t>
            </a:r>
            <a:r>
              <a:rPr lang="fr-FR" sz="2800" b="1" dirty="0">
                <a:solidFill>
                  <a:srgbClr val="0062FF"/>
                </a:solidFill>
                <a:latin typeface="Montserrat"/>
              </a:rPr>
              <a:t>45</a:t>
            </a:r>
            <a:r>
              <a:rPr lang="fr-FR" sz="3733" b="1" dirty="0">
                <a:latin typeface="Montserrat"/>
              </a:rPr>
              <a:t> </a:t>
            </a:r>
            <a:r>
              <a:rPr lang="fr-FR" sz="1600" b="1" dirty="0">
                <a:latin typeface="Montserrat"/>
              </a:rPr>
              <a:t>questionnaires envoyés le mois </a:t>
            </a:r>
            <a:r>
              <a:rPr lang="fr-FR" sz="1600" b="1">
                <a:latin typeface="Montserrat"/>
              </a:rPr>
              <a:t>de </a:t>
            </a:r>
            <a:r>
              <a:rPr lang="fr-FR" sz="1600" b="1">
                <a:solidFill>
                  <a:schemeClr val="tx1"/>
                </a:solidFill>
                <a:latin typeface="Montserrat"/>
              </a:rPr>
              <a:t>November</a:t>
            </a:r>
            <a:br>
              <a:rPr lang="fr-FR" sz="1867" b="1" dirty="0">
                <a:latin typeface="Montserrat"/>
              </a:rPr>
            </a:br>
            <a:r>
              <a:rPr lang="fr-FR" sz="1867" b="1" dirty="0">
                <a:latin typeface="Montserrat"/>
              </a:rPr>
              <a:t>	</a:t>
            </a:r>
            <a:r>
              <a:rPr lang="fr-FR" sz="1867" b="1">
                <a:latin typeface="Montserrat"/>
              </a:rPr>
              <a:t>	</a:t>
            </a:r>
            <a:r>
              <a:rPr lang="fr-FR" sz="2800" b="1">
                <a:solidFill>
                  <a:srgbClr val="0062FF"/>
                </a:solidFill>
                <a:latin typeface="Montserrat"/>
              </a:rPr>
              <a:t>54</a:t>
            </a:r>
            <a:r>
              <a:rPr lang="fr-FR" sz="3733" b="1">
                <a:latin typeface="Montserrat"/>
              </a:rPr>
              <a:t> </a:t>
            </a:r>
            <a:r>
              <a:rPr lang="fr-FR" sz="1867" b="1">
                <a:latin typeface="Montserrat"/>
              </a:rPr>
              <a:t> </a:t>
            </a:r>
            <a:r>
              <a:rPr lang="fr-FR" sz="1600" b="1" dirty="0">
                <a:latin typeface="Montserrat"/>
              </a:rPr>
              <a:t>réponses  (taux de réponses 38 %)</a:t>
            </a:r>
            <a:endParaRPr lang="fr-FR" sz="2000" u="sng" dirty="0">
              <a:latin typeface="Montserrat"/>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6590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304800" y="674254"/>
            <a:ext cx="10334077" cy="7260064"/>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b="1" u="sng" dirty="0" err="1">
                <a:latin typeface="Calibri" panose="020F0502020204030204" pitchFamily="34" charset="0"/>
                <a:cs typeface="Times New Roman" panose="02020603050405020304" pitchFamily="18" charset="0"/>
              </a:rPr>
              <a:t>KeyOn</a:t>
            </a:r>
            <a:r>
              <a:rPr lang="fr-FR" sz="1800" b="1" u="sng" dirty="0">
                <a:latin typeface="Calibri" panose="020F0502020204030204" pitchFamily="34" charset="0"/>
                <a:cs typeface="Times New Roman" panose="02020603050405020304" pitchFamily="18" charset="0"/>
              </a:rPr>
              <a:t> By Talan:</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a:latin typeface="Calibri" panose="020F0502020204030204" pitchFamily="34" charset="0"/>
                <a:cs typeface="Times New Roman" panose="02020603050405020304" pitchFamily="18" charset="0"/>
              </a:rPr>
              <a:t>« Contrôle interne. En effet, ce poste rentrait mieux dans le cursus de mon Master. »</a:t>
            </a:r>
          </a:p>
          <a:p>
            <a:pPr>
              <a:lnSpc>
                <a:spcPct val="107000"/>
              </a:lnSpc>
              <a:spcAft>
                <a:spcPts val="800"/>
              </a:spcAft>
            </a:pPr>
            <a:r>
              <a:rPr lang="fr-FR" sz="1800">
                <a:latin typeface="Calibri" panose="020F0502020204030204" pitchFamily="34" charset="0"/>
                <a:cs typeface="Times New Roman" panose="02020603050405020304" pitchFamily="18" charset="0"/>
              </a:rPr>
              <a:t>« poste en tant que senior »</a:t>
            </a:r>
          </a:p>
          <a:p>
            <a:pPr>
              <a:lnSpc>
                <a:spcPct val="107000"/>
              </a:lnSpc>
              <a:spcAft>
                <a:spcPts val="800"/>
              </a:spcAft>
            </a:pPr>
            <a:r>
              <a:rPr lang="fr-FR" sz="1800">
                <a:latin typeface="Calibri" panose="020F0502020204030204" pitchFamily="34" charset="0"/>
                <a:cs typeface="Times New Roman" panose="02020603050405020304" pitchFamily="18" charset="0"/>
              </a:rPr>
              <a:t>« J'ai conservé mon poste au sein de mon actuelle entreprise »</a:t>
            </a:r>
          </a:p>
          <a:p>
            <a:pPr>
              <a:lnSpc>
                <a:spcPct val="107000"/>
              </a:lnSpc>
              <a:spcAft>
                <a:spcPts val="800"/>
              </a:spcAft>
            </a:pPr>
            <a:r>
              <a:rPr lang="fr-FR" sz="1800">
                <a:latin typeface="Calibri" panose="020F0502020204030204" pitchFamily="34" charset="0"/>
                <a:cs typeface="Times New Roman" panose="02020603050405020304" pitchFamily="18" charset="0"/>
              </a:rPr>
              <a:t>« La typologie de mission est plus intéressante par rapport à mon profil et mes appétences.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Solutions:</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a:latin typeface="Calibri" panose="020F0502020204030204" pitchFamily="34" charset="0"/>
                <a:cs typeface="Times New Roman" panose="02020603050405020304" pitchFamily="18" charset="0"/>
              </a:rPr>
              <a:t>« Poste chez un client final »</a:t>
            </a:r>
          </a:p>
          <a:p>
            <a:pPr>
              <a:lnSpc>
                <a:spcPct val="107000"/>
              </a:lnSpc>
              <a:spcAft>
                <a:spcPts val="800"/>
              </a:spcAft>
            </a:pPr>
            <a:r>
              <a:rPr lang="fr-FR" sz="1800">
                <a:latin typeface="Calibri" panose="020F0502020204030204" pitchFamily="34" charset="0"/>
                <a:cs typeface="Times New Roman" panose="02020603050405020304" pitchFamily="18" charset="0"/>
              </a:rPr>
              <a:t>« Le poste proposé de customer succes est en cours de création mais ressemble beaucoup à ce que j'ai fais déjà chez mon employeur actuel. Je ne vais pas gagner en responsabilité alors que d'autres sociétés proposent des postes de manager...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4" y="19537"/>
            <a:ext cx="7431795" cy="525408"/>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2311109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286327" y="542759"/>
            <a:ext cx="11905671" cy="8057975"/>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b="1" u="sng" dirty="0">
                <a:latin typeface="Calibri" panose="020F0502020204030204" pitchFamily="34" charset="0"/>
                <a:cs typeface="Times New Roman" panose="02020603050405020304" pitchFamily="18" charset="0"/>
              </a:rPr>
              <a:t>Talan en régions:</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a:latin typeface="Calibri" panose="020F0502020204030204" pitchFamily="34" charset="0"/>
                <a:cs typeface="Times New Roman" panose="02020603050405020304" pitchFamily="18" charset="0"/>
              </a:rPr>
              <a:t>« processus bien engagé avec une autre société lors des entretiens avec Talan »</a:t>
            </a:r>
          </a:p>
          <a:p>
            <a:pPr>
              <a:lnSpc>
                <a:spcPct val="107000"/>
              </a:lnSpc>
              <a:spcAft>
                <a:spcPts val="800"/>
              </a:spcAft>
            </a:pPr>
            <a:r>
              <a:rPr lang="fr-FR" sz="1800">
                <a:latin typeface="Calibri" panose="020F0502020204030204" pitchFamily="34" charset="0"/>
                <a:cs typeface="Times New Roman" panose="02020603050405020304" pitchFamily="18" charset="0"/>
              </a:rPr>
              <a:t>« J'hésitais entre la région parisienne et nantaise, j'ai donc décidé Paris. Vous étiez probablement mon meilleur choix nantais, mais mon souhait de changer de ville a été plus fort. »</a:t>
            </a:r>
          </a:p>
          <a:p>
            <a:pPr>
              <a:lnSpc>
                <a:spcPct val="107000"/>
              </a:lnSpc>
              <a:spcAft>
                <a:spcPts val="800"/>
              </a:spcAft>
            </a:pPr>
            <a:r>
              <a:rPr lang="fr-FR" sz="1800">
                <a:latin typeface="Calibri" panose="020F0502020204030204" pitchFamily="34" charset="0"/>
                <a:cs typeface="Times New Roman" panose="02020603050405020304" pitchFamily="18" charset="0"/>
              </a:rPr>
              <a:t>« Conseil en transformation digitale, je pense plus de hauteur sur les sujets.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a:t>
            </a:r>
            <a:r>
              <a:rPr lang="fr-FR" sz="1800" b="1" u="sng" dirty="0" err="1">
                <a:latin typeface="Calibri" panose="020F0502020204030204" pitchFamily="34" charset="0"/>
                <a:cs typeface="Times New Roman" panose="02020603050405020304" pitchFamily="18" charset="0"/>
              </a:rPr>
              <a:t>corporate</a:t>
            </a: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r>
              <a:rPr lang="fr-FR" sz="1800">
                <a:latin typeface="Calibri" panose="020F0502020204030204" pitchFamily="34" charset="0"/>
                <a:cs typeface="Times New Roman" panose="02020603050405020304" pitchFamily="18" charset="0"/>
              </a:rPr>
              <a:t>« Le champs des missions étaient plus larges et me permettaient donc une meilleure employabilité pour la suite (contexte : en cours de reconversion) »</a:t>
            </a:r>
          </a:p>
          <a:p>
            <a:pPr>
              <a:lnSpc>
                <a:spcPct val="107000"/>
              </a:lnSpc>
              <a:spcAft>
                <a:spcPts val="800"/>
              </a:spcAft>
            </a:pPr>
            <a:r>
              <a:rPr lang="fr-FR" sz="1800">
                <a:latin typeface="Calibri" panose="020F0502020204030204" pitchFamily="34" charset="0"/>
                <a:cs typeface="Times New Roman" panose="02020603050405020304" pitchFamily="18" charset="0"/>
              </a:rPr>
              <a:t>« chargé de site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5" y="19538"/>
            <a:ext cx="6097836" cy="523220"/>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2669297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286327" y="542759"/>
            <a:ext cx="11905671" cy="4273606"/>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a:t>
            </a:r>
            <a:r>
              <a:rPr lang="fr-FR" sz="1800" b="1" u="sng" dirty="0" err="1">
                <a:latin typeface="Calibri" panose="020F0502020204030204" pitchFamily="34" charset="0"/>
                <a:cs typeface="Times New Roman" panose="02020603050405020304" pitchFamily="18" charset="0"/>
              </a:rPr>
              <a:t>Labs</a:t>
            </a: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Calibri" panose="020F0502020204030204" pitchFamily="34" charset="0"/>
                <a:cs typeface="Times New Roman" panose="02020603050405020304" pitchFamily="18" charset="0"/>
              </a:rPr>
              <a:t>[OTLABS]</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5" y="19538"/>
            <a:ext cx="6097836" cy="523220"/>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4469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8" name="Google Shape;571;g5cedbfcdf9_1_5">
            <a:extLst>
              <a:ext uri="{FF2B5EF4-FFF2-40B4-BE49-F238E27FC236}">
                <a16:creationId xmlns:a16="http://schemas.microsoft.com/office/drawing/2014/main" id="{1E4A4004-2F21-4801-97B5-999E00265CAA}"/>
              </a:ext>
            </a:extLst>
          </p:cNvPr>
          <p:cNvSpPr txBox="1"/>
          <p:nvPr/>
        </p:nvSpPr>
        <p:spPr>
          <a:xfrm>
            <a:off x="152901" y="-179832"/>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9" name="Google Shape;572;g5cedbfcdf9_1_5">
            <a:extLst>
              <a:ext uri="{FF2B5EF4-FFF2-40B4-BE49-F238E27FC236}">
                <a16:creationId xmlns:a16="http://schemas.microsoft.com/office/drawing/2014/main" id="{EC1F3BF5-3F89-4960-A445-55B18060856A}"/>
              </a:ext>
            </a:extLst>
          </p:cNvPr>
          <p:cNvSpPr txBox="1"/>
          <p:nvPr/>
        </p:nvSpPr>
        <p:spPr>
          <a:xfrm>
            <a:off x="204867" y="250674"/>
            <a:ext cx="11987133" cy="6475246"/>
          </a:xfrm>
          <a:prstGeom prst="rect">
            <a:avLst/>
          </a:prstGeom>
          <a:noFill/>
          <a:ln>
            <a:noFill/>
          </a:ln>
        </p:spPr>
        <p:txBody>
          <a:bodyPr spcFirstLastPara="1" wrap="square" lIns="121900" tIns="121900" rIns="121900" bIns="121900" anchor="t" anchorCtr="0">
            <a:noAutofit/>
          </a:bodyPr>
          <a:lstStyle/>
          <a:p>
            <a:pPr algn="ctr">
              <a:lnSpc>
                <a:spcPct val="107000"/>
              </a:lnSpc>
              <a:spcAft>
                <a:spcPts val="800"/>
              </a:spcAft>
            </a:pPr>
            <a:endParaRPr lang="fr-FR" sz="1867" dirty="0"/>
          </a:p>
          <a:p>
            <a:pPr algn="ctr">
              <a:lnSpc>
                <a:spcPct val="107000"/>
              </a:lnSpc>
              <a:spcAft>
                <a:spcPts val="800"/>
              </a:spcAft>
            </a:pPr>
            <a:r>
              <a:rPr lang="fr-FR" sz="20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Ce qu’ils nous recommandent : </a:t>
            </a:r>
            <a:r>
              <a:rPr lang="fr-FR" sz="1867" dirty="0"/>
              <a:t>	</a:t>
            </a:r>
            <a:endParaRPr lang="fr-FR" sz="1867" dirty="0">
              <a:latin typeface="Montserrat"/>
            </a:endParaRP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Il faut accélérer le processus de recrutement "au maximum 10 jours" , car il y a des personnes qui ont des engagements familiales (il veulent commencer le regroupement familial ) ou bien ils sont en intercontrat avec leur boite, et veulent changer leur statut ou bien changer leur boite rapidement.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Peut-être de meilleure bonus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Pas grand chose sincèrement, le processus était vraiment très complet, le candidat développe une vision vraiment complète de Talan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Principalement la rémunération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Avoir un processus de recrutement plus rapide. J’ai postulé le 2/09, passé un entretien le 17/09 et retiré ma candidature le 23/09, sachant que je n’avais pas eu de retour après mon entretien RH.
Alors que le processus de recrutement chez Amazon a duré 10 jours (3 étapes : 1 entretien RH + 1 test numérique + 2 entretiens avec des opérationnels). 
J’avais aussi postulé pour de Deloitte, EY et PwC qui m’ont proposé des entretiens 2-3 jours après avoir postulé sur leur site internet.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1. Je souhaitais intégrer Talan en septembre mais pour des raisons logistiques de votre côté cela n’était pas possible avant octobre. J’ai été contacté par Castle Bee dans cet intervalle. Il aurait été plus judicieux de sécuriser mon profil au plus tôt. 
2. Une rémunération légèrement plus attractive (1 à 2K€ supplémentaires)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Le processus de recrutement était très correct. Je n'ai pas trouvé de point nécessitant une quelconque amélioration.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Néant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Rémunération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br>
              <a:rPr lang="fr-FR" sz="1800" dirty="0">
                <a:latin typeface="Calibri" panose="020F0502020204030204" pitchFamily="34" charset="0"/>
                <a:cs typeface="Calibri" panose="020F0502020204030204" pitchFamily="34" charset="0"/>
              </a:rPr>
            </a:br>
            <a:endParaRPr lang="fr-FR" sz="1800" b="1" dirty="0">
              <a:solidFill>
                <a:schemeClr val="dk1"/>
              </a:solidFill>
              <a:latin typeface="Calibri" panose="020F0502020204030204" pitchFamily="34" charset="0"/>
              <a:ea typeface="Montserrat"/>
              <a:cs typeface="Calibri" panose="020F0502020204030204" pitchFamily="34" charset="0"/>
              <a:sym typeface="Montserrat"/>
            </a:endParaRPr>
          </a:p>
        </p:txBody>
      </p:sp>
    </p:spTree>
    <p:extLst>
      <p:ext uri="{BB962C8B-B14F-4D97-AF65-F5344CB8AC3E}">
        <p14:creationId xmlns:p14="http://schemas.microsoft.com/office/powerpoint/2010/main" val="10990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441860" y="889553"/>
            <a:ext cx="10790200" cy="6280896"/>
          </a:xfrm>
          <a:prstGeom prst="rect">
            <a:avLst/>
          </a:prstGeom>
          <a:noFill/>
          <a:ln>
            <a:noFill/>
          </a:ln>
        </p:spPr>
        <p:txBody>
          <a:bodyPr spcFirstLastPara="1" wrap="square" lIns="121900" tIns="121900" rIns="121900" bIns="121900" anchor="t" anchorCtr="0">
            <a:noAutofit/>
          </a:bodyPr>
          <a:lstStyle/>
          <a:p>
            <a:pPr algn="ctr">
              <a:spcAft>
                <a:spcPts val="800"/>
              </a:spcAft>
            </a:pPr>
            <a:r>
              <a:rPr lang="fr-FR" sz="1800" dirty="0">
                <a:solidFill>
                  <a:schemeClr val="tx1"/>
                </a:solidFill>
                <a:latin typeface="Calibri" panose="020F0502020204030204" pitchFamily="34" charset="0"/>
                <a:cs typeface="Times New Roman" panose="02020603050405020304" pitchFamily="18" charset="0"/>
              </a:rPr>
              <a:t>S</a:t>
            </a:r>
            <a:r>
              <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 une échelle de 1 à 10, à combien recommanderiez-vous Talan (10 étant je recommande fortement)   ? »</a:t>
            </a:r>
          </a:p>
          <a:p>
            <a:pPr algn="ctr">
              <a:spcAft>
                <a:spcPts val="800"/>
              </a:spcAft>
            </a:pPr>
            <a:endParaRPr lang="fr-FR"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fr-FR"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NPS </a:t>
            </a:r>
            <a:r>
              <a:rPr lang="fr-FR" sz="2800" b="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35.19%</a:t>
            </a:r>
            <a:endParaRPr lang="fr-FR"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endParaRPr lang="fr-FR" sz="2000"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r>
              <a:rPr lang="fr-FR" sz="1867" dirty="0">
                <a:latin typeface="Montserrat"/>
              </a:rPr>
              <a:t>		</a:t>
            </a:r>
            <a:br>
              <a:rPr lang="fr-FR" sz="1867" dirty="0">
                <a:latin typeface="Montserrat"/>
              </a:rPr>
            </a:br>
            <a:endParaRPr sz="1867" b="1" dirty="0">
              <a:solidFill>
                <a:schemeClr val="dk1"/>
              </a:solidFill>
              <a:latin typeface="Montserrat"/>
              <a:ea typeface="Montserrat"/>
              <a:cs typeface="Montserrat"/>
              <a:sym typeface="Montserrat"/>
            </a:endParaRPr>
          </a:p>
        </p:txBody>
      </p:sp>
      <p:pic>
        <p:nvPicPr>
          <p:cNvPr id="8" name="Image 7">
            <a:extLst>
              <a:ext uri="{FF2B5EF4-FFF2-40B4-BE49-F238E27FC236}">
                <a16:creationId xmlns:a16="http://schemas.microsoft.com/office/drawing/2014/main" id="{8CC6812D-B7F1-4E26-BA7F-1F0548347B7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62428" y="2321084"/>
            <a:ext cx="9067144" cy="3417834"/>
          </a:xfrm>
          <a:prstGeom prst="rect">
            <a:avLst/>
          </a:prstGeom>
          <a:noFill/>
          <a:ln>
            <a:noFill/>
          </a:ln>
        </p:spPr>
      </p:pic>
      <p:sp>
        <p:nvSpPr>
          <p:cNvPr id="2" name="ZoneTexte 1">
            <a:extLst>
              <a:ext uri="{FF2B5EF4-FFF2-40B4-BE49-F238E27FC236}">
                <a16:creationId xmlns:a16="http://schemas.microsoft.com/office/drawing/2014/main" id="{BF91C3E7-2462-4FCB-9438-82C267D8627F}"/>
              </a:ext>
            </a:extLst>
          </p:cNvPr>
          <p:cNvSpPr txBox="1"/>
          <p:nvPr/>
        </p:nvSpPr>
        <p:spPr>
          <a:xfrm>
            <a:off x="855804" y="5399060"/>
            <a:ext cx="10894336" cy="646331"/>
          </a:xfrm>
          <a:prstGeom prst="rect">
            <a:avLst/>
          </a:prstGeom>
          <a:noFill/>
        </p:spPr>
        <p:txBody>
          <a:bodyPr wrap="square" rtlCol="0">
            <a:spAutoFit/>
          </a:bodyPr>
          <a:lstStyle/>
          <a:p>
            <a:pPr marL="285750" indent="-285750">
              <a:buFont typeface="Arial" panose="020B0604020202020204" pitchFamily="34" charset="0"/>
              <a:buChar char="•"/>
            </a:pPr>
            <a:r>
              <a:rPr lang="fr-FR" sz="1800" i="1" dirty="0">
                <a:effectLst/>
                <a:latin typeface="Calibri" panose="020F0502020204030204" pitchFamily="34" charset="0"/>
                <a:ea typeface="Calibri" panose="020F0502020204030204" pitchFamily="34" charset="0"/>
                <a:cs typeface="Times New Roman" panose="02020603050405020304" pitchFamily="18" charset="0"/>
              </a:rPr>
              <a:t>Le Net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Promoter</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ScoreSM</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(NPS®) s’agit d’un outil simple mais puissant pour mesurer la satisfaction client avec une seule question.</a:t>
            </a:r>
          </a:p>
        </p:txBody>
      </p:sp>
    </p:spTree>
    <p:extLst>
      <p:ext uri="{BB962C8B-B14F-4D97-AF65-F5344CB8AC3E}">
        <p14:creationId xmlns:p14="http://schemas.microsoft.com/office/powerpoint/2010/main" val="2785596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8" name="Google Shape;571;g5cedbfcdf9_1_5">
            <a:extLst>
              <a:ext uri="{FF2B5EF4-FFF2-40B4-BE49-F238E27FC236}">
                <a16:creationId xmlns:a16="http://schemas.microsoft.com/office/drawing/2014/main" id="{1E4A4004-2F21-4801-97B5-999E00265CAA}"/>
              </a:ext>
            </a:extLst>
          </p:cNvPr>
          <p:cNvSpPr txBox="1"/>
          <p:nvPr/>
        </p:nvSpPr>
        <p:spPr>
          <a:xfrm>
            <a:off x="152901" y="-179832"/>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9" name="Google Shape;572;g5cedbfcdf9_1_5">
            <a:extLst>
              <a:ext uri="{FF2B5EF4-FFF2-40B4-BE49-F238E27FC236}">
                <a16:creationId xmlns:a16="http://schemas.microsoft.com/office/drawing/2014/main" id="{EC1F3BF5-3F89-4960-A445-55B18060856A}"/>
              </a:ext>
            </a:extLst>
          </p:cNvPr>
          <p:cNvSpPr txBox="1"/>
          <p:nvPr/>
        </p:nvSpPr>
        <p:spPr>
          <a:xfrm>
            <a:off x="102433" y="250674"/>
            <a:ext cx="11987133" cy="6475246"/>
          </a:xfrm>
          <a:prstGeom prst="rect">
            <a:avLst/>
          </a:prstGeom>
          <a:noFill/>
          <a:ln>
            <a:noFill/>
          </a:ln>
        </p:spPr>
        <p:txBody>
          <a:bodyPr spcFirstLastPara="1" wrap="square" lIns="121900" tIns="121900" rIns="121900" bIns="121900" anchor="t" anchorCtr="0">
            <a:noAutofit/>
          </a:bodyPr>
          <a:lstStyle/>
          <a:p>
            <a:pPr algn="ctr">
              <a:lnSpc>
                <a:spcPct val="107000"/>
              </a:lnSpc>
              <a:spcAft>
                <a:spcPts val="800"/>
              </a:spcAft>
            </a:pPr>
            <a:r>
              <a:rPr lang="fr-FR" sz="1867" dirty="0"/>
              <a:t>	</a:t>
            </a:r>
            <a:endParaRPr lang="fr-FR" sz="1867" dirty="0">
              <a:latin typeface="Montserrat"/>
            </a:endParaRPr>
          </a:p>
          <a:p>
            <a:pPr algn="ctr">
              <a:lnSpc>
                <a:spcPct val="107000"/>
              </a:lnSpc>
              <a:spcAft>
                <a:spcPts val="800"/>
              </a:spcAft>
            </a:pPr>
            <a:r>
              <a:rPr lang="fr-FR"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Certains candidats ont pris le temps d’écrire des commentaires très encourageants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Très bon entretien RH - et proposition de valeurs claires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Mon choix n’était absolument pas liés à mon expérience de candidat que j’ai trouvée excellente mais à des missions qui correspondaient plus à mes appétences pour une employabilite future.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Processus de recrutement rapide, interlocuteurs intéressés et agréables.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vous remercie pour l'intérêt que vous avez porté à ma candidature. Votre processus de recrutement est très bien et les différents échanges furent très intéressants.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Talan détient une très belle éthique et un esprit fort dynamique. Malgré que nos chemins s'arrêtent, je souhaite le meilleur au groupe Talan,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vous etes génial en terme dr transaprence et professionnalisation, c est juste le lieu du travail est loin de chez moi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Process tres efficace, personnes rencontrées intéressantes, j’ai globalement apprécié tout le process mais le salaire proposé était finalement en deçà de mes attentes et inférieur au package que j’avais. Finalement j’ai préféré construire mon propre projet professionnel et m’orienter vers du free-lance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Bonjour,
Merci pour les deux entretiens que j'ai eu l'occasion de passer avec vous, ils étaient très professionnels, opérationnels, efficaces, challengeant et tout en préservant la dimension humaine.
Merci à Tarik et Édouard pour la qualité de ces entretiens. Merci à Thomas pour le suivi après les entretiens
Je tiens également à remercier tout particulièrement Édouard qui a voulu s'assurer (à plusieurs reprises) d'avoir fait le maximum pour que je puisse vous rejoindre et qui malgré tout a souhaité (et c'est réciproque) que nous gardions le contact.
J'espère très sincèrement avoir un jour l'occasion de pouvoir travailler avec vous.
Encore merci.
Medoune DIAW.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La qualité des entretiens passés avec des membres de KeyOn by Talan, du consultant senior au directeur général en passant par des managers et les ressources humaines, m'ont permis de m'inscrire dans ce qui aurait pu être une nouvelle histoire professionnelle très riche.
Forte de mon expérience professionnelle en communication et en change management fonctionnel sur des sujets Microsoft 365, mener des missions dans ce domaine mais aussi, en interne, l'idée que j'aurais peut-être pu, à terme, construire et développer une offre de services similaire et clairement identifiable étaient une perspective qui m'intéressait très fortement. KeyOn étant basée sur un fonctionnement à l'image d'une start-up, où toutes contributions de construction semblaient les bienvenues.
Cependant, j'ai intégré mon entreprise actuelle il y a seulement un peu plus d'un an et je viens de valider une formation très prisée que j'aimerais d'abord mettre en pratique pour son compte, avant d'être prête à m'envoler vers d'autres horizons. Peut-être aussi, qui sait, lorsque la situation sanitaire sera à nouveau stable et moins incertaine ? 
Comme évoqué lors de notre entretien, Sophie, nous recontacter un peu plus tard me plairait beaucoup.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J'ai rencontré des professionnels de l'écosystème salesforce chez Talan et c'était vraiment un plaisir d'échanger avec eux. Malheureusement le poste proposé me semble trop proche de ce que je fais déjà et j'ai donc fait le choix d'un autre rôle qui me permettra d'assumer davantage de responsabilités.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Toujours très intéressé par votre entreprise , je vous serais reconnaissant de garder mes coordonnées si toutefois l'opportunité d'un nouveau poste se présentait pour une future collaboration professionnelle.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Lorsque Talan m'a contacté (suite à mon dépôt de CV sur le site) ,  les négociations avaient déjà bien avancées avec CGI. J'ai apprécié l'entretien technique car les questions étaient pertinentes et précises par rapport au poste.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Equipe recrutement très professionnelle et bien aimable.
Je tiens à remercier toute les personnes avec lesquelles j'étais en contact.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remercie Alya et Ramzi d’avoir été aussi flexible, je regrette de ne pas être venu.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Merci pour votre temps et l'entretien passé, je garde votre contact, si cela se passe mal dans mon entreprise je reviendrai vers vous.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Mme Aziza Hammami est une personne très sympathique et bienveillante, j’ai beaucoup apprécié notre entretien. J’aurais réellement aimé rejoindre vos équipes mais vos concurrents sont beaucoup plus réactifs. 
Je vous souhaite une très belle continuation.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remercie toute l’équipe de recrutement et les personnes avec qui j’ai pu échanger. J’ai beaucoup apprécié leur enthousiasme leur sincérité et leur engagement. Bonne continuation à tous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Très bon cabinet de conseil, tant concernant les expertises proposées, que les équipes qui y travaillent.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Néant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br>
              <a:rPr lang="fr-FR" sz="1800" dirty="0">
                <a:latin typeface="Calibri" panose="020F0502020204030204" pitchFamily="34" charset="0"/>
                <a:cs typeface="Calibri" panose="020F0502020204030204" pitchFamily="34" charset="0"/>
              </a:rPr>
            </a:br>
            <a:endParaRPr lang="fr-FR" sz="1800" b="1" dirty="0">
              <a:solidFill>
                <a:schemeClr val="dk1"/>
              </a:solidFill>
              <a:latin typeface="Calibri" panose="020F0502020204030204" pitchFamily="34" charset="0"/>
              <a:ea typeface="Montserrat"/>
              <a:cs typeface="Calibri" panose="020F0502020204030204" pitchFamily="34" charset="0"/>
              <a:sym typeface="Montserrat"/>
            </a:endParaRPr>
          </a:p>
        </p:txBody>
      </p:sp>
    </p:spTree>
    <p:extLst>
      <p:ext uri="{BB962C8B-B14F-4D97-AF65-F5344CB8AC3E}">
        <p14:creationId xmlns:p14="http://schemas.microsoft.com/office/powerpoint/2010/main" val="232310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Consulting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8</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30.77%</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30.77%</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7.69%</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15.38%</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Reconversion  soit </a:t>
            </a:r>
            <a:r>
              <a:rPr lang="fr-FR" sz="1800" b="1">
                <a:latin typeface="Calibri" panose="020F0502020204030204" pitchFamily="34" charset="0"/>
                <a:cs typeface="Times New Roman" panose="02020603050405020304" pitchFamily="18" charset="0"/>
              </a:rPr>
              <a:t>7.69%</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rémunération fixe inférieure à mon salaire soit </a:t>
            </a:r>
            <a:r>
              <a:rPr lang="fr-FR" sz="1800" b="1">
                <a:latin typeface="Calibri" panose="020F0502020204030204" pitchFamily="34" charset="0"/>
                <a:cs typeface="Times New Roman" panose="02020603050405020304" pitchFamily="18" charset="0"/>
              </a:rPr>
              <a:t>7.69%</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TC11] </a:t>
            </a:r>
            <a:r>
              <a:rPr lang="fr-FR" sz="1800" dirty="0">
                <a:latin typeface="Calibri" panose="020F0502020204030204" pitchFamily="34" charset="0"/>
                <a:cs typeface="Times New Roman" panose="02020603050405020304" pitchFamily="18" charset="0"/>
              </a:rPr>
              <a:t>[TCR11] soit </a:t>
            </a:r>
            <a:r>
              <a:rPr lang="fr-FR" sz="1800" b="1" dirty="0">
                <a:latin typeface="Calibri" panose="020F0502020204030204" pitchFamily="34" charset="0"/>
                <a:cs typeface="Times New Roman" panose="02020603050405020304" pitchFamily="18" charset="0"/>
              </a:rPr>
              <a:t>[P-TC11]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TC12] </a:t>
            </a:r>
            <a:r>
              <a:rPr lang="fr-FR" sz="1800" dirty="0">
                <a:latin typeface="Calibri" panose="020F0502020204030204" pitchFamily="34" charset="0"/>
                <a:cs typeface="Times New Roman" panose="02020603050405020304" pitchFamily="18" charset="0"/>
              </a:rPr>
              <a:t>[TCR12] soit </a:t>
            </a:r>
            <a:r>
              <a:rPr lang="fr-FR" sz="1800" b="1" dirty="0">
                <a:latin typeface="Calibri" panose="020F0502020204030204" pitchFamily="34" charset="0"/>
                <a:cs typeface="Times New Roman" panose="02020603050405020304" pitchFamily="18" charset="0"/>
              </a:rPr>
              <a:t>[P-TC12]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44378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Consulting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8</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TC13] </a:t>
            </a:r>
            <a:r>
              <a:rPr lang="fr-FR" sz="1800" dirty="0">
                <a:latin typeface="Calibri" panose="020F0502020204030204" pitchFamily="34" charset="0"/>
                <a:cs typeface="Times New Roman" panose="02020603050405020304" pitchFamily="18" charset="0"/>
              </a:rPr>
              <a:t>[TCR13] soit </a:t>
            </a:r>
            <a:r>
              <a:rPr lang="fr-FR" sz="1800" b="1" dirty="0">
                <a:latin typeface="Calibri" panose="020F0502020204030204" pitchFamily="34" charset="0"/>
                <a:cs typeface="Times New Roman" panose="02020603050405020304" pitchFamily="18" charset="0"/>
              </a:rPr>
              <a:t>[P-TC13]</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TC14] </a:t>
            </a:r>
            <a:r>
              <a:rPr lang="fr-FR" sz="1800" dirty="0">
                <a:latin typeface="Calibri" panose="020F0502020204030204" pitchFamily="34" charset="0"/>
                <a:cs typeface="Times New Roman" panose="02020603050405020304" pitchFamily="18" charset="0"/>
              </a:rPr>
              <a:t>[TCR14] soit </a:t>
            </a:r>
            <a:r>
              <a:rPr lang="fr-FR" sz="1800" b="1" dirty="0">
                <a:latin typeface="Calibri" panose="020F0502020204030204" pitchFamily="34" charset="0"/>
                <a:cs typeface="Times New Roman" panose="02020603050405020304" pitchFamily="18" charset="0"/>
              </a:rPr>
              <a:t>[P-TC14]</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TC15] </a:t>
            </a:r>
            <a:r>
              <a:rPr lang="fr-FR" sz="1800" dirty="0">
                <a:latin typeface="Calibri" panose="020F0502020204030204" pitchFamily="34" charset="0"/>
                <a:cs typeface="Times New Roman" panose="02020603050405020304" pitchFamily="18" charset="0"/>
              </a:rPr>
              <a:t>[TCR15] soit </a:t>
            </a:r>
            <a:r>
              <a:rPr lang="fr-FR" sz="1800" b="1" dirty="0">
                <a:latin typeface="Calibri" panose="020F0502020204030204" pitchFamily="34" charset="0"/>
                <a:cs typeface="Times New Roman" panose="02020603050405020304" pitchFamily="18" charset="0"/>
              </a:rPr>
              <a:t>[P-TC15]</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TC16] </a:t>
            </a:r>
            <a:r>
              <a:rPr lang="fr-FR" sz="1800" dirty="0">
                <a:latin typeface="Calibri" panose="020F0502020204030204" pitchFamily="34" charset="0"/>
                <a:cs typeface="Times New Roman" panose="02020603050405020304" pitchFamily="18" charset="0"/>
              </a:rPr>
              <a:t>[TCR16] soit </a:t>
            </a:r>
            <a:r>
              <a:rPr lang="fr-FR" sz="1800" b="1" dirty="0">
                <a:latin typeface="Calibri" panose="020F0502020204030204" pitchFamily="34" charset="0"/>
                <a:cs typeface="Times New Roman" panose="02020603050405020304" pitchFamily="18" charset="0"/>
              </a:rPr>
              <a:t>[P-TC16]</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TC17] </a:t>
            </a:r>
            <a:r>
              <a:rPr lang="fr-FR" sz="1800" dirty="0">
                <a:latin typeface="Calibri" panose="020F0502020204030204" pitchFamily="34" charset="0"/>
                <a:cs typeface="Times New Roman" panose="02020603050405020304" pitchFamily="18" charset="0"/>
              </a:rPr>
              <a:t>[TCR17] soit </a:t>
            </a:r>
            <a:r>
              <a:rPr lang="fr-FR" sz="1800" b="1" dirty="0">
                <a:latin typeface="Calibri" panose="020F0502020204030204" pitchFamily="34" charset="0"/>
                <a:cs typeface="Times New Roman" panose="02020603050405020304" pitchFamily="18" charset="0"/>
              </a:rPr>
              <a:t>[P-TC17]</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TC18] </a:t>
            </a:r>
            <a:r>
              <a:rPr lang="fr-FR" sz="1800" dirty="0">
                <a:latin typeface="Calibri" panose="020F0502020204030204" pitchFamily="34" charset="0"/>
                <a:cs typeface="Times New Roman" panose="02020603050405020304" pitchFamily="18" charset="0"/>
              </a:rPr>
              <a:t>[TCR18] soit </a:t>
            </a:r>
            <a:r>
              <a:rPr lang="fr-FR" sz="1800" b="1" dirty="0">
                <a:latin typeface="Calibri" panose="020F0502020204030204" pitchFamily="34" charset="0"/>
                <a:cs typeface="Times New Roman" panose="02020603050405020304" pitchFamily="18" charset="0"/>
              </a:rPr>
              <a:t>[P-TC18]</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TC19] </a:t>
            </a:r>
            <a:r>
              <a:rPr lang="fr-FR" sz="1800" dirty="0">
                <a:latin typeface="Calibri" panose="020F0502020204030204" pitchFamily="34" charset="0"/>
                <a:cs typeface="Times New Roman" panose="02020603050405020304" pitchFamily="18" charset="0"/>
              </a:rPr>
              <a:t>[TCR19] soit </a:t>
            </a:r>
            <a:r>
              <a:rPr lang="fr-FR" sz="1800" b="1" dirty="0">
                <a:latin typeface="Calibri" panose="020F0502020204030204" pitchFamily="34" charset="0"/>
                <a:cs typeface="Times New Roman" panose="02020603050405020304" pitchFamily="18" charset="0"/>
              </a:rPr>
              <a:t>[P-TC19]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TC20] </a:t>
            </a:r>
            <a:r>
              <a:rPr lang="fr-FR" sz="1800" dirty="0">
                <a:latin typeface="Calibri" panose="020F0502020204030204" pitchFamily="34" charset="0"/>
                <a:cs typeface="Times New Roman" panose="02020603050405020304" pitchFamily="18" charset="0"/>
              </a:rPr>
              <a:t>[TCR20] soit </a:t>
            </a:r>
            <a:r>
              <a:rPr lang="fr-FR" sz="1800" b="1" dirty="0">
                <a:latin typeface="Calibri" panose="020F0502020204030204" pitchFamily="34" charset="0"/>
                <a:cs typeface="Times New Roman" panose="02020603050405020304" pitchFamily="18" charset="0"/>
              </a:rPr>
              <a:t>[P-TC20]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TC21] </a:t>
            </a:r>
            <a:r>
              <a:rPr lang="fr-FR" sz="1800" dirty="0">
                <a:latin typeface="Calibri" panose="020F0502020204030204" pitchFamily="34" charset="0"/>
                <a:cs typeface="Times New Roman" panose="02020603050405020304" pitchFamily="18" charset="0"/>
              </a:rPr>
              <a:t>[TCR21] soit </a:t>
            </a:r>
            <a:r>
              <a:rPr lang="fr-FR" sz="1800" b="1" dirty="0">
                <a:latin typeface="Calibri" panose="020F0502020204030204" pitchFamily="34" charset="0"/>
                <a:cs typeface="Times New Roman" panose="02020603050405020304" pitchFamily="18" charset="0"/>
              </a:rPr>
              <a:t>[P-TC21]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TC22] </a:t>
            </a:r>
            <a:r>
              <a:rPr lang="fr-FR" sz="1800" dirty="0">
                <a:latin typeface="Calibri" panose="020F0502020204030204" pitchFamily="34" charset="0"/>
                <a:cs typeface="Times New Roman" panose="02020603050405020304" pitchFamily="18" charset="0"/>
              </a:rPr>
              <a:t>[TCR22] soit </a:t>
            </a:r>
            <a:r>
              <a:rPr lang="fr-FR" sz="1800" b="1" dirty="0">
                <a:latin typeface="Calibri" panose="020F0502020204030204" pitchFamily="34" charset="0"/>
                <a:cs typeface="Times New Roman" panose="02020603050405020304" pitchFamily="18" charset="0"/>
              </a:rPr>
              <a:t>[P-TC22]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40094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Opérations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12</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22.22%</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5</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27.78%</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11.11%</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5.56%</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11.11%</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Si je peux me permettre, optimisation du recrutement à opérer avec votre cabinet de recrutement. J'ai débrifé avec Édouard et remonté tous les points d'améliorations éventuels. soit </a:t>
            </a:r>
            <a:r>
              <a:rPr lang="fr-FR" sz="1800" b="1">
                <a:latin typeface="Calibri" panose="020F0502020204030204" pitchFamily="34" charset="0"/>
                <a:cs typeface="Times New Roman" panose="02020603050405020304" pitchFamily="18" charset="0"/>
              </a:rPr>
              <a:t>5.56%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Difficultés à revendre logement à Londres  soit </a:t>
            </a:r>
            <a:r>
              <a:rPr lang="fr-FR" sz="1800" b="1">
                <a:latin typeface="Calibri" panose="020F0502020204030204" pitchFamily="34" charset="0"/>
                <a:cs typeface="Times New Roman" panose="02020603050405020304" pitchFamily="18" charset="0"/>
              </a:rPr>
              <a:t>5.56%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Perso soit </a:t>
            </a:r>
            <a:r>
              <a:rPr lang="fr-FR" sz="1800" b="1">
                <a:latin typeface="Calibri" panose="020F0502020204030204" pitchFamily="34" charset="0"/>
                <a:cs typeface="Times New Roman" panose="02020603050405020304" pitchFamily="18" charset="0"/>
              </a:rPr>
              <a:t>5.56%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J'ai souhaité partir sur Lyon soit </a:t>
            </a:r>
            <a:r>
              <a:rPr lang="fr-FR" sz="1800" b="1">
                <a:latin typeface="Calibri" panose="020F0502020204030204" pitchFamily="34" charset="0"/>
                <a:cs typeface="Times New Roman" panose="02020603050405020304" pitchFamily="18" charset="0"/>
              </a:rPr>
              <a:t>5.56%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226304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Opérations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12</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TO13] </a:t>
            </a:r>
            <a:r>
              <a:rPr lang="fr-FR" sz="1800" dirty="0">
                <a:latin typeface="Calibri" panose="020F0502020204030204" pitchFamily="34" charset="0"/>
                <a:cs typeface="Times New Roman" panose="02020603050405020304" pitchFamily="18" charset="0"/>
              </a:rPr>
              <a:t>[TOR13] soit </a:t>
            </a:r>
            <a:r>
              <a:rPr lang="fr-FR" sz="1800" b="1" dirty="0">
                <a:latin typeface="Calibri" panose="020F0502020204030204" pitchFamily="34" charset="0"/>
                <a:cs typeface="Times New Roman" panose="02020603050405020304" pitchFamily="18" charset="0"/>
              </a:rPr>
              <a:t>[P-TO13]</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TO14] </a:t>
            </a:r>
            <a:r>
              <a:rPr lang="fr-FR" sz="1800" dirty="0">
                <a:latin typeface="Calibri" panose="020F0502020204030204" pitchFamily="34" charset="0"/>
                <a:cs typeface="Times New Roman" panose="02020603050405020304" pitchFamily="18" charset="0"/>
              </a:rPr>
              <a:t>[TOR14] soit </a:t>
            </a:r>
            <a:r>
              <a:rPr lang="fr-FR" sz="1800" b="1" dirty="0">
                <a:latin typeface="Calibri" panose="020F0502020204030204" pitchFamily="34" charset="0"/>
                <a:cs typeface="Times New Roman" panose="02020603050405020304" pitchFamily="18" charset="0"/>
              </a:rPr>
              <a:t>[P-TO14]</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TO15] </a:t>
            </a:r>
            <a:r>
              <a:rPr lang="fr-FR" sz="1800" dirty="0">
                <a:latin typeface="Calibri" panose="020F0502020204030204" pitchFamily="34" charset="0"/>
                <a:cs typeface="Times New Roman" panose="02020603050405020304" pitchFamily="18" charset="0"/>
              </a:rPr>
              <a:t>[TOR15] soit </a:t>
            </a:r>
            <a:r>
              <a:rPr lang="fr-FR" sz="1800" b="1" dirty="0">
                <a:latin typeface="Calibri" panose="020F0502020204030204" pitchFamily="34" charset="0"/>
                <a:cs typeface="Times New Roman" panose="02020603050405020304" pitchFamily="18" charset="0"/>
              </a:rPr>
              <a:t>[P-TO15]</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TO16] </a:t>
            </a:r>
            <a:r>
              <a:rPr lang="fr-FR" sz="1800" dirty="0">
                <a:latin typeface="Calibri" panose="020F0502020204030204" pitchFamily="34" charset="0"/>
                <a:cs typeface="Times New Roman" panose="02020603050405020304" pitchFamily="18" charset="0"/>
              </a:rPr>
              <a:t>[TOR16] soit </a:t>
            </a:r>
            <a:r>
              <a:rPr lang="fr-FR" sz="1800" b="1" dirty="0">
                <a:latin typeface="Calibri" panose="020F0502020204030204" pitchFamily="34" charset="0"/>
                <a:cs typeface="Times New Roman" panose="02020603050405020304" pitchFamily="18" charset="0"/>
              </a:rPr>
              <a:t>[P-TO16]</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TO17] </a:t>
            </a:r>
            <a:r>
              <a:rPr lang="fr-FR" sz="1800" dirty="0">
                <a:latin typeface="Calibri" panose="020F0502020204030204" pitchFamily="34" charset="0"/>
                <a:cs typeface="Times New Roman" panose="02020603050405020304" pitchFamily="18" charset="0"/>
              </a:rPr>
              <a:t>[TOR17] soit </a:t>
            </a:r>
            <a:r>
              <a:rPr lang="fr-FR" sz="1800" b="1" dirty="0">
                <a:latin typeface="Calibri" panose="020F0502020204030204" pitchFamily="34" charset="0"/>
                <a:cs typeface="Times New Roman" panose="02020603050405020304" pitchFamily="18" charset="0"/>
              </a:rPr>
              <a:t>[P-TO17]</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TO18] </a:t>
            </a:r>
            <a:r>
              <a:rPr lang="fr-FR" sz="1800" dirty="0">
                <a:latin typeface="Calibri" panose="020F0502020204030204" pitchFamily="34" charset="0"/>
                <a:cs typeface="Times New Roman" panose="02020603050405020304" pitchFamily="18" charset="0"/>
              </a:rPr>
              <a:t>[TOR18] soit </a:t>
            </a:r>
            <a:r>
              <a:rPr lang="fr-FR" sz="1800" b="1" dirty="0">
                <a:latin typeface="Calibri" panose="020F0502020204030204" pitchFamily="34" charset="0"/>
                <a:cs typeface="Times New Roman" panose="02020603050405020304" pitchFamily="18" charset="0"/>
              </a:rPr>
              <a:t>[P-TO18]</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TO19] </a:t>
            </a:r>
            <a:r>
              <a:rPr lang="fr-FR" sz="1800" dirty="0">
                <a:latin typeface="Calibri" panose="020F0502020204030204" pitchFamily="34" charset="0"/>
                <a:cs typeface="Times New Roman" panose="02020603050405020304" pitchFamily="18" charset="0"/>
              </a:rPr>
              <a:t>[TOR19] soit </a:t>
            </a:r>
            <a:r>
              <a:rPr lang="fr-FR" sz="1800" b="1" dirty="0">
                <a:latin typeface="Calibri" panose="020F0502020204030204" pitchFamily="34" charset="0"/>
                <a:cs typeface="Times New Roman" panose="02020603050405020304" pitchFamily="18" charset="0"/>
              </a:rPr>
              <a:t>[P-TO19]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TO20] </a:t>
            </a:r>
            <a:r>
              <a:rPr lang="fr-FR" sz="1800" dirty="0">
                <a:latin typeface="Calibri" panose="020F0502020204030204" pitchFamily="34" charset="0"/>
                <a:cs typeface="Times New Roman" panose="02020603050405020304" pitchFamily="18" charset="0"/>
              </a:rPr>
              <a:t>[TOR20] soit </a:t>
            </a:r>
            <a:r>
              <a:rPr lang="fr-FR" sz="1800" b="1" dirty="0">
                <a:latin typeface="Calibri" panose="020F0502020204030204" pitchFamily="34" charset="0"/>
                <a:cs typeface="Times New Roman" panose="02020603050405020304" pitchFamily="18" charset="0"/>
              </a:rPr>
              <a:t>[P-TO20]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TO21] </a:t>
            </a:r>
            <a:r>
              <a:rPr lang="fr-FR" sz="1800" dirty="0">
                <a:latin typeface="Calibri" panose="020F0502020204030204" pitchFamily="34" charset="0"/>
                <a:cs typeface="Times New Roman" panose="02020603050405020304" pitchFamily="18" charset="0"/>
              </a:rPr>
              <a:t>[TOR21] soit </a:t>
            </a:r>
            <a:r>
              <a:rPr lang="fr-FR" sz="1800" b="1" dirty="0">
                <a:latin typeface="Calibri" panose="020F0502020204030204" pitchFamily="34" charset="0"/>
                <a:cs typeface="Times New Roman" panose="02020603050405020304" pitchFamily="18" charset="0"/>
              </a:rPr>
              <a:t>[P-TO21]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TO22] </a:t>
            </a:r>
            <a:r>
              <a:rPr lang="fr-FR" sz="1800" dirty="0">
                <a:latin typeface="Calibri" panose="020F0502020204030204" pitchFamily="34" charset="0"/>
                <a:cs typeface="Times New Roman" panose="02020603050405020304" pitchFamily="18" charset="0"/>
              </a:rPr>
              <a:t>[TOR22] soit </a:t>
            </a:r>
            <a:r>
              <a:rPr lang="fr-FR" sz="1800" b="1" dirty="0">
                <a:latin typeface="Calibri" panose="020F0502020204030204" pitchFamily="34" charset="0"/>
                <a:cs typeface="Times New Roman" panose="02020603050405020304" pitchFamily="18" charset="0"/>
              </a:rPr>
              <a:t>[P-TO22]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118872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err="1">
                <a:latin typeface="Montserrat"/>
              </a:rPr>
              <a:t>KeyOn</a:t>
            </a:r>
            <a:r>
              <a:rPr lang="fr-FR" sz="2000" u="sng" dirty="0">
                <a:latin typeface="Montserrat"/>
              </a:rPr>
              <a:t> By Talan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7</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18.18%</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9.09%</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18.18%</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9.09%</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Salaire (package) de mon employeur plus intéressant  soit </a:t>
            </a:r>
            <a:r>
              <a:rPr lang="fr-FR" sz="1800" b="1">
                <a:latin typeface="Calibri" panose="020F0502020204030204" pitchFamily="34" charset="0"/>
                <a:cs typeface="Times New Roman" panose="02020603050405020304" pitchFamily="18" charset="0"/>
              </a:rPr>
              <a:t>9.09%</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Pour des motifs familiaux impérieux   soit </a:t>
            </a:r>
            <a:r>
              <a:rPr lang="fr-FR" sz="1800" b="1">
                <a:latin typeface="Calibri" panose="020F0502020204030204" pitchFamily="34" charset="0"/>
                <a:cs typeface="Times New Roman" panose="02020603050405020304" pitchFamily="18" charset="0"/>
              </a:rPr>
              <a:t>9.09%</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A cause d'un problème de papiers, étant étrangère soit </a:t>
            </a:r>
            <a:r>
              <a:rPr lang="fr-FR" sz="1800" b="1">
                <a:latin typeface="Calibri" panose="020F0502020204030204" pitchFamily="34" charset="0"/>
                <a:cs typeface="Times New Roman" panose="02020603050405020304" pitchFamily="18" charset="0"/>
              </a:rPr>
              <a:t>9.09%</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offre dans une autre entreprise que le conseil soit </a:t>
            </a:r>
            <a:r>
              <a:rPr lang="fr-FR" sz="1800" b="1">
                <a:latin typeface="Calibri" panose="020F0502020204030204" pitchFamily="34" charset="0"/>
                <a:cs typeface="Times New Roman" panose="02020603050405020304" pitchFamily="18" charset="0"/>
              </a:rPr>
              <a:t>9.09%</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242973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err="1">
                <a:latin typeface="Montserrat"/>
              </a:rPr>
              <a:t>KeyOn</a:t>
            </a:r>
            <a:r>
              <a:rPr lang="fr-FR" sz="2000" u="sng" dirty="0">
                <a:latin typeface="Montserrat"/>
              </a:rPr>
              <a:t> By Talan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7</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Le départ de mon entreprise actuelle aurait été trop précoce soit </a:t>
            </a:r>
            <a:r>
              <a:rPr lang="fr-FR" sz="1800" b="1">
                <a:latin typeface="Calibri" panose="020F0502020204030204" pitchFamily="34" charset="0"/>
                <a:cs typeface="Times New Roman" panose="02020603050405020304" pitchFamily="18" charset="0"/>
              </a:rPr>
              <a:t>9.09%</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[KY14</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[KYR14]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KY14</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[KY15</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[KYR15]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KY15</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[KY16</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[KYR16]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KY16</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[KY17</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[KYR17]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KY17</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[KY18</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[KYR18]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KY18</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[KY19</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[KYR19]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KY19</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[KY20</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[KYR20]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KY20</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[KY21</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[KYR21]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KY21</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[KY22</a:t>
            </a:r>
            <a:r>
              <a:rPr lang="fr-FR" sz="1800" b="1" dirty="0">
                <a:latin typeface="Calibri" panose="020F0502020204030204" pitchFamily="34" charset="0"/>
                <a:ea typeface="Calibri" panose="020F0502020204030204" pitchFamily="34" charset="0"/>
                <a:cs typeface="Times New Roman" panose="02020603050405020304" pitchFamily="18" charset="0"/>
              </a:rPr>
              <a:t>] </a:t>
            </a:r>
            <a:r>
              <a:rPr lang="fr-FR" sz="1800" dirty="0">
                <a:latin typeface="Calibri" panose="020F0502020204030204" pitchFamily="34" charset="0"/>
                <a:cs typeface="Times New Roman" panose="02020603050405020304" pitchFamily="18" charset="0"/>
              </a:rPr>
              <a:t>[KYR22] soit </a:t>
            </a:r>
            <a:r>
              <a:rPr lang="fr-FR" sz="1800" b="1" dirty="0">
                <a:latin typeface="Calibri" panose="020F0502020204030204" pitchFamily="34" charset="0"/>
                <a:cs typeface="Times New Roman" panose="02020603050405020304" pitchFamily="18" charset="0"/>
              </a:rPr>
              <a:t>[P-</a:t>
            </a:r>
            <a:r>
              <a:rPr lang="fr-FR" sz="1800" b="1" dirty="0">
                <a:effectLst/>
                <a:latin typeface="Calibri" panose="020F0502020204030204" pitchFamily="34" charset="0"/>
                <a:ea typeface="Calibri" panose="020F0502020204030204" pitchFamily="34" charset="0"/>
                <a:cs typeface="Times New Roman" panose="02020603050405020304" pitchFamily="18" charset="0"/>
              </a:rPr>
              <a:t>KY22</a:t>
            </a:r>
            <a:r>
              <a:rPr lang="fr-FR" sz="1800" b="1" dirty="0">
                <a:latin typeface="Calibri" panose="020F0502020204030204" pitchFamily="34" charset="0"/>
                <a:cs typeface="Times New Roman" panose="02020603050405020304" pitchFamily="18" charset="0"/>
              </a:rPr>
              <a:t>]</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421619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Solutions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12</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16.67%</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33.33%</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16.67%</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16.67%</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Une opportunité que je ne pouvais refuser soit </a:t>
            </a:r>
            <a:r>
              <a:rPr lang="fr-FR" sz="1800" b="1">
                <a:latin typeface="Calibri" panose="020F0502020204030204" pitchFamily="34" charset="0"/>
                <a:cs typeface="Times New Roman" panose="02020603050405020304" pitchFamily="18" charset="0"/>
              </a:rPr>
              <a:t>8.33%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J'ai signé dans la première entreprise qui m'a proposé un contrat soit </a:t>
            </a:r>
            <a:r>
              <a:rPr lang="fr-FR" sz="1800" b="1">
                <a:latin typeface="Calibri" panose="020F0502020204030204" pitchFamily="34" charset="0"/>
                <a:cs typeface="Times New Roman" panose="02020603050405020304" pitchFamily="18" charset="0"/>
              </a:rPr>
              <a:t>8.33%</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TS11] </a:t>
            </a:r>
            <a:r>
              <a:rPr lang="fr-FR" sz="1800" dirty="0">
                <a:latin typeface="Calibri" panose="020F0502020204030204" pitchFamily="34" charset="0"/>
                <a:cs typeface="Times New Roman" panose="02020603050405020304" pitchFamily="18" charset="0"/>
              </a:rPr>
              <a:t>[TSR11] soit </a:t>
            </a:r>
            <a:r>
              <a:rPr lang="fr-FR" sz="1800" b="1" dirty="0">
                <a:latin typeface="Calibri" panose="020F0502020204030204" pitchFamily="34" charset="0"/>
                <a:cs typeface="Times New Roman" panose="02020603050405020304" pitchFamily="18" charset="0"/>
              </a:rPr>
              <a:t>[P-TS11]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TS12] </a:t>
            </a:r>
            <a:r>
              <a:rPr lang="fr-FR" sz="1800" dirty="0">
                <a:latin typeface="Calibri" panose="020F0502020204030204" pitchFamily="34" charset="0"/>
                <a:cs typeface="Times New Roman" panose="02020603050405020304" pitchFamily="18" charset="0"/>
              </a:rPr>
              <a:t>[TSR12] soit </a:t>
            </a:r>
            <a:r>
              <a:rPr lang="fr-FR" sz="1800" b="1" dirty="0">
                <a:latin typeface="Calibri" panose="020F0502020204030204" pitchFamily="34" charset="0"/>
                <a:cs typeface="Times New Roman" panose="02020603050405020304" pitchFamily="18" charset="0"/>
              </a:rPr>
              <a:t>[P-TS12]</a:t>
            </a: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780538491"/>
      </p:ext>
    </p:extLst>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0FB6710A2ADFB42B71EC3EA8E154C56" ma:contentTypeVersion="9" ma:contentTypeDescription="Create a new document." ma:contentTypeScope="" ma:versionID="f47ae839e0edfefc8b3372dcb0a199b9">
  <xsd:schema xmlns:xsd="http://www.w3.org/2001/XMLSchema" xmlns:xs="http://www.w3.org/2001/XMLSchema" xmlns:p="http://schemas.microsoft.com/office/2006/metadata/properties" xmlns:ns3="36c8d79b-44b7-4ddd-affd-275264a804c9" xmlns:ns4="cd72f776-c41a-4fec-bda4-48ad6a14fa31" targetNamespace="http://schemas.microsoft.com/office/2006/metadata/properties" ma:root="true" ma:fieldsID="84783a27f154027da616c9d5a4318085" ns3:_="" ns4:_="">
    <xsd:import namespace="36c8d79b-44b7-4ddd-affd-275264a804c9"/>
    <xsd:import namespace="cd72f776-c41a-4fec-bda4-48ad6a14fa3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c8d79b-44b7-4ddd-affd-275264a804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72f776-c41a-4fec-bda4-48ad6a14fa3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6CC93A-84A4-4388-848D-9F4E87A6A969}">
  <ds:schemaRefs>
    <ds:schemaRef ds:uri="http://schemas.microsoft.com/sharepoint/v3/contenttype/forms"/>
  </ds:schemaRefs>
</ds:datastoreItem>
</file>

<file path=customXml/itemProps2.xml><?xml version="1.0" encoding="utf-8"?>
<ds:datastoreItem xmlns:ds="http://schemas.openxmlformats.org/officeDocument/2006/customXml" ds:itemID="{C2929BBB-8A98-4522-AC8E-6B828B3BEE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c8d79b-44b7-4ddd-affd-275264a804c9"/>
    <ds:schemaRef ds:uri="cd72f776-c41a-4fec-bda4-48ad6a14fa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E9D488-28D0-4888-A7B9-0323F5276E2B}">
  <ds:schemaRefs>
    <ds:schemaRef ds:uri="http://schemas.microsoft.com/office/2006/metadata/properties"/>
    <ds:schemaRef ds:uri="http://schemas.microsoft.com/office/2006/documentManagement/types"/>
    <ds:schemaRef ds:uri="http://purl.org/dc/dcmitype/"/>
    <ds:schemaRef ds:uri="36c8d79b-44b7-4ddd-affd-275264a804c9"/>
    <ds:schemaRef ds:uri="cd72f776-c41a-4fec-bda4-48ad6a14fa31"/>
    <ds:schemaRef ds:uri="http://schemas.microsoft.com/office/infopath/2007/PartnerControls"/>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5305</TotalTime>
  <Words>3938</Words>
  <Application>Microsoft Office PowerPoint</Application>
  <PresentationFormat>Grand écran</PresentationFormat>
  <Paragraphs>443</Paragraphs>
  <Slides>25</Slides>
  <Notes>21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25</vt:i4>
      </vt:variant>
    </vt:vector>
  </HeadingPairs>
  <TitlesOfParts>
    <vt:vector size="29" baseType="lpstr">
      <vt:lpstr>Calibri</vt:lpstr>
      <vt:lpstr>Arial</vt:lpstr>
      <vt:lpstr>Montserrat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Laurence NOEL</dc:creator>
  <cp:lastModifiedBy>Othmen REBAI</cp:lastModifiedBy>
  <cp:revision>596</cp:revision>
  <dcterms:modified xsi:type="dcterms:W3CDTF">2021-11-25T09:09:48Z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0x01010080FB6710A2ADFB42B71EC3EA8E154C56</vt:lpwstr>
  </property>
</Properties>
</file>