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30"/>
  </p:notesMasterIdLst>
  <p:sldIdLst>
    <p:sldId id="299" r:id="rId5"/>
    <p:sldId id="301" r:id="rId6"/>
    <p:sldId id="316" r:id="rId7"/>
    <p:sldId id="328" r:id="rId8"/>
    <p:sldId id="317" r:id="rId9"/>
    <p:sldId id="326" r:id="rId10"/>
    <p:sldId id="318" r:id="rId11"/>
    <p:sldId id="327" r:id="rId12"/>
    <p:sldId id="319" r:id="rId13"/>
    <p:sldId id="329" r:id="rId14"/>
    <p:sldId id="320" r:id="rId15"/>
    <p:sldId id="330" r:id="rId16"/>
    <p:sldId id="321" r:id="rId17"/>
    <p:sldId id="331" r:id="rId18"/>
    <p:sldId id="333" r:id="rId19"/>
    <p:sldId id="334" r:id="rId20"/>
    <p:sldId id="322" r:id="rId21"/>
    <p:sldId id="304" r:id="rId22"/>
    <p:sldId id="309" r:id="rId23"/>
    <p:sldId id="314" r:id="rId24"/>
    <p:sldId id="324" r:id="rId25"/>
    <p:sldId id="332" r:id="rId26"/>
    <p:sldId id="323" r:id="rId27"/>
    <p:sldId id="310" r:id="rId28"/>
    <p:sldId id="307"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Montserrat" panose="000005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jBEaureuvyRlMzOiPrN20ngnIN0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B1D32D-2C47-46AD-A3D8-8639D2F7D546}">
  <a:tblStyle styleId="{41B1D32D-2C47-46AD-A3D8-8639D2F7D54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8" autoAdjust="0"/>
    <p:restoredTop sz="91299" autoAdjust="0"/>
  </p:normalViewPr>
  <p:slideViewPr>
    <p:cSldViewPr snapToGrid="0">
      <p:cViewPr varScale="1">
        <p:scale>
          <a:sx n="83" d="100"/>
          <a:sy n="83" d="100"/>
        </p:scale>
        <p:origin x="595"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customschemas.google.com/relationships/presentationmetadata" Target="metadata"/><Relationship Id="rId21" Type="http://schemas.openxmlformats.org/officeDocument/2006/relationships/slide" Target="slides/slide17.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591383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4117298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923189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733379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2100023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2742366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138830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818765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877722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2130240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036119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537689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760988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472451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415250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73886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917163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503702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906811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749007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229955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5"/>
        <p:cNvGrpSpPr/>
        <p:nvPr/>
      </p:nvGrpSpPr>
      <p:grpSpPr>
        <a:xfrm>
          <a:off x="0" y="0"/>
          <a:ext cx="0" cy="0"/>
          <a:chOff x="0" y="0"/>
          <a:chExt cx="0" cy="0"/>
        </a:xfrm>
      </p:grpSpPr>
      <p:sp>
        <p:nvSpPr>
          <p:cNvPr id="16" name="Google Shape;16;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 id="2147483658" r:id="rId5"/>
    <p:sldLayoutId id="214748365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1" y="-7"/>
            <a:ext cx="12192000" cy="6858007"/>
          </a:xfrm>
          <a:prstGeom prst="rect">
            <a:avLst/>
          </a:prstGeom>
          <a:noFill/>
          <a:ln>
            <a:noFill/>
          </a:ln>
        </p:spPr>
      </p:pic>
      <p:sp>
        <p:nvSpPr>
          <p:cNvPr id="89" name="Google Shape;89;p1"/>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0" name="Google Shape;90;p1"/>
          <p:cNvSpPr txBox="1"/>
          <p:nvPr/>
        </p:nvSpPr>
        <p:spPr>
          <a:xfrm>
            <a:off x="127494" y="1110146"/>
            <a:ext cx="5968505" cy="3840226"/>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fr-FR" sz="2400" b="1" i="0" u="none" strike="noStrike" cap="none" dirty="0">
                <a:solidFill>
                  <a:srgbClr val="4100B3"/>
                </a:solidFill>
                <a:latin typeface="Montserrat"/>
                <a:ea typeface="Montserrat"/>
                <a:cs typeface="Montserrat"/>
                <a:sym typeface="Montserrat"/>
              </a:rPr>
              <a:t>—</a:t>
            </a:r>
          </a:p>
          <a:p>
            <a:pPr marL="0" marR="0" lvl="0" indent="0" algn="l" rtl="0">
              <a:lnSpc>
                <a:spcPct val="100000"/>
              </a:lnSpc>
              <a:spcBef>
                <a:spcPts val="0"/>
              </a:spcBef>
              <a:spcAft>
                <a:spcPts val="0"/>
              </a:spcAft>
              <a:buClr>
                <a:srgbClr val="000000"/>
              </a:buClr>
              <a:buSzPts val="2400"/>
              <a:buFont typeface="Arial"/>
              <a:buNone/>
            </a:pPr>
            <a:r>
              <a:rPr lang="fr-FR" sz="2400" b="1" i="0" u="none" strike="noStrike" cap="none" dirty="0">
                <a:solidFill>
                  <a:srgbClr val="4100B3"/>
                </a:solidFill>
                <a:latin typeface="Montserrat"/>
                <a:ea typeface="Montserrat"/>
                <a:cs typeface="Montserrat"/>
                <a:sym typeface="Montserrat"/>
              </a:rPr>
              <a:t>Analyses des </a:t>
            </a:r>
            <a:r>
              <a:rPr lang="fr-FR" sz="2400" b="1" dirty="0">
                <a:solidFill>
                  <a:srgbClr val="4100B3"/>
                </a:solidFill>
                <a:latin typeface="Montserrat"/>
                <a:ea typeface="Montserrat"/>
                <a:cs typeface="Montserrat"/>
                <a:sym typeface="Montserrat"/>
              </a:rPr>
              <a:t>Q</a:t>
            </a:r>
            <a:r>
              <a:rPr lang="fr-FR" sz="2400" b="1" i="0" u="none" strike="noStrike" cap="none" dirty="0">
                <a:solidFill>
                  <a:srgbClr val="4100B3"/>
                </a:solidFill>
                <a:latin typeface="Montserrat"/>
                <a:ea typeface="Montserrat"/>
                <a:cs typeface="Montserrat"/>
                <a:sym typeface="Montserrat"/>
              </a:rPr>
              <a:t>uestionnaires </a:t>
            </a:r>
            <a:r>
              <a:rPr lang="fr-FR" sz="2400" b="1" dirty="0">
                <a:solidFill>
                  <a:srgbClr val="4100B3"/>
                </a:solidFill>
                <a:latin typeface="Montserrat"/>
                <a:ea typeface="Montserrat"/>
                <a:cs typeface="Montserrat"/>
                <a:sym typeface="Montserrat"/>
              </a:rPr>
              <a:t>Désistements Candidats</a:t>
            </a:r>
          </a:p>
          <a:p>
            <a:pPr marL="0" marR="0" lvl="0" indent="0" algn="l" rtl="0">
              <a:lnSpc>
                <a:spcPct val="100000"/>
              </a:lnSpc>
              <a:spcBef>
                <a:spcPts val="0"/>
              </a:spcBef>
              <a:spcAft>
                <a:spcPts val="0"/>
              </a:spcAft>
              <a:buClr>
                <a:srgbClr val="000000"/>
              </a:buClr>
              <a:buSzPts val="2400"/>
              <a:buFont typeface="Arial"/>
              <a:buNone/>
            </a:pPr>
            <a:endParaRPr lang="fr-FR" sz="2400" b="1" i="0" u="none" strike="noStrike" cap="none" dirty="0">
              <a:solidFill>
                <a:srgbClr val="4100B3"/>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4100B3"/>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2400"/>
              <a:buFont typeface="Arial"/>
              <a:buNone/>
            </a:pPr>
            <a:r>
              <a:rPr lang="fr-FR" sz="2400" b="0" i="0" u="none" strike="noStrike" cap="none">
                <a:solidFill>
                  <a:srgbClr val="4100B3"/>
                </a:solidFill>
                <a:latin typeface="Montserrat"/>
                <a:ea typeface="Montserrat"/>
                <a:cs typeface="Montserrat"/>
                <a:sym typeface="Montserrat"/>
              </a:rPr>
              <a:t>Focus December </a:t>
            </a:r>
            <a:r>
              <a:rPr lang="fr-FR" sz="2400">
                <a:solidFill>
                  <a:srgbClr val="4100B3"/>
                </a:solidFill>
                <a:latin typeface="Montserrat"/>
                <a:ea typeface="Montserrat"/>
                <a:cs typeface="Montserrat"/>
                <a:sym typeface="Montserrat"/>
              </a:rPr>
              <a:t>2021</a:t>
            </a:r>
            <a:endParaRPr sz="2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4100B3"/>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4100B3"/>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4100B3"/>
              </a:solidFill>
              <a:latin typeface="Montserrat"/>
              <a:ea typeface="Montserrat"/>
              <a:cs typeface="Montserrat"/>
              <a:sym typeface="Montserrat"/>
            </a:endParaRPr>
          </a:p>
        </p:txBody>
      </p:sp>
      <p:pic>
        <p:nvPicPr>
          <p:cNvPr id="91" name="Google Shape;91;p1"/>
          <p:cNvPicPr preferRelativeResize="0"/>
          <p:nvPr/>
        </p:nvPicPr>
        <p:blipFill rotWithShape="1">
          <a:blip r:embed="rId4">
            <a:alphaModFix/>
          </a:blip>
          <a:srcRect/>
          <a:stretch/>
        </p:blipFill>
        <p:spPr>
          <a:xfrm>
            <a:off x="201067" y="6130768"/>
            <a:ext cx="1063901" cy="598665"/>
          </a:xfrm>
          <a:prstGeom prst="rect">
            <a:avLst/>
          </a:prstGeom>
          <a:noFill/>
          <a:ln>
            <a:noFill/>
          </a:ln>
        </p:spPr>
      </p:pic>
    </p:spTree>
    <p:extLst>
      <p:ext uri="{BB962C8B-B14F-4D97-AF65-F5344CB8AC3E}">
        <p14:creationId xmlns:p14="http://schemas.microsoft.com/office/powerpoint/2010/main" val="1322599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lvl="4"/>
            <a:r>
              <a:rPr lang="fr-FR" sz="2000" u="sng" dirty="0">
                <a:latin typeface="Montserrat"/>
              </a:rPr>
              <a:t>Talan Solutions  </a:t>
            </a:r>
            <a:r>
              <a:rPr lang="fr-FR" sz="2000" dirty="0">
                <a:latin typeface="Montserrat"/>
              </a:rPr>
              <a:t>:</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33</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Raison personnelle: Changement dans la vie perso soit </a:t>
            </a:r>
            <a:r>
              <a:rPr lang="fr-FR" sz="1800" b="1">
                <a:latin typeface="Calibri" panose="020F0502020204030204" pitchFamily="34" charset="0"/>
                <a:cs typeface="Times New Roman" panose="02020603050405020304" pitchFamily="18" charset="0"/>
              </a:rPr>
              <a:t>2.63%</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Parce que le concurrent m'a fait une proposition une semaine avant vous, juste question de temps pas plus soit </a:t>
            </a:r>
            <a:r>
              <a:rPr lang="fr-FR" sz="1800" b="1">
                <a:latin typeface="Calibri" panose="020F0502020204030204" pitchFamily="34" charset="0"/>
                <a:cs typeface="Times New Roman" panose="02020603050405020304" pitchFamily="18" charset="0"/>
              </a:rPr>
              <a:t>2.63%</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J'ai reçu une offre concurrente plus en accord avec le contexte actuel de ma vie personnelle soit </a:t>
            </a:r>
            <a:r>
              <a:rPr lang="fr-FR" sz="1800" b="1">
                <a:latin typeface="Calibri" panose="020F0502020204030204" pitchFamily="34" charset="0"/>
                <a:cs typeface="Times New Roman" panose="02020603050405020304" pitchFamily="18" charset="0"/>
              </a:rPr>
              <a:t>2.63%</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Proposition d’une personne avec qui j’ai déjà travaillé  soit </a:t>
            </a:r>
            <a:r>
              <a:rPr lang="fr-FR" sz="1800" b="1">
                <a:latin typeface="Calibri" panose="020F0502020204030204" pitchFamily="34" charset="0"/>
                <a:cs typeface="Times New Roman" panose="02020603050405020304" pitchFamily="18" charset="0"/>
              </a:rPr>
              <a:t>2.63%</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Attente assez longue de mission pour mon profil après que le deal initialement prévu ait été perdu. Longue relativement à la fréquence des entretiens du concurrent et de la proposition convaincante qu’il a faite. soit </a:t>
            </a:r>
            <a:r>
              <a:rPr lang="fr-FR" sz="1800" b="1">
                <a:latin typeface="Calibri" panose="020F0502020204030204" pitchFamily="34" charset="0"/>
                <a:cs typeface="Times New Roman" panose="02020603050405020304" pitchFamily="18" charset="0"/>
              </a:rPr>
              <a:t>2.63%</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Une opportunité que je ne pouvais refuser soit </a:t>
            </a:r>
            <a:r>
              <a:rPr lang="fr-FR" sz="1800" b="1">
                <a:latin typeface="Calibri" panose="020F0502020204030204" pitchFamily="34" charset="0"/>
                <a:cs typeface="Times New Roman" panose="02020603050405020304" pitchFamily="18" charset="0"/>
              </a:rPr>
              <a:t>2.63%</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J'ai signé dans la première entreprise qui m'a proposé un contrat soit </a:t>
            </a:r>
            <a:r>
              <a:rPr lang="fr-FR" sz="1800" b="1">
                <a:latin typeface="Calibri" panose="020F0502020204030204" pitchFamily="34" charset="0"/>
                <a:cs typeface="Times New Roman" panose="02020603050405020304" pitchFamily="18" charset="0"/>
              </a:rPr>
              <a:t>2.63%</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J'ai souhaité partir sur Lyon soit </a:t>
            </a:r>
            <a:r>
              <a:rPr lang="fr-FR" sz="1800" b="1">
                <a:latin typeface="Calibri" panose="020F0502020204030204" pitchFamily="34" charset="0"/>
                <a:cs typeface="Times New Roman" panose="02020603050405020304" pitchFamily="18" charset="0"/>
              </a:rPr>
              <a:t>2.63%</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TS21] </a:t>
            </a:r>
            <a:r>
              <a:rPr lang="fr-FR" sz="1800" dirty="0">
                <a:latin typeface="Calibri" panose="020F0502020204030204" pitchFamily="34" charset="0"/>
                <a:cs typeface="Times New Roman" panose="02020603050405020304" pitchFamily="18" charset="0"/>
              </a:rPr>
              <a:t>[TSR21] soit </a:t>
            </a:r>
            <a:r>
              <a:rPr lang="fr-FR" sz="1800" b="1" dirty="0">
                <a:latin typeface="Calibri" panose="020F0502020204030204" pitchFamily="34" charset="0"/>
                <a:cs typeface="Times New Roman" panose="02020603050405020304" pitchFamily="18" charset="0"/>
              </a:rPr>
              <a:t>[P-TS21]</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TS22] </a:t>
            </a:r>
            <a:r>
              <a:rPr lang="fr-FR" sz="1800" dirty="0">
                <a:latin typeface="Calibri" panose="020F0502020204030204" pitchFamily="34" charset="0"/>
                <a:cs typeface="Times New Roman" panose="02020603050405020304" pitchFamily="18" charset="0"/>
              </a:rPr>
              <a:t>[TSR22] soit </a:t>
            </a:r>
            <a:r>
              <a:rPr lang="fr-FR" sz="1800" b="1" dirty="0">
                <a:latin typeface="Calibri" panose="020F0502020204030204" pitchFamily="34" charset="0"/>
                <a:cs typeface="Times New Roman" panose="02020603050405020304" pitchFamily="18" charset="0"/>
              </a:rPr>
              <a:t>[P-TS22]</a:t>
            </a: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1004059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a:lnSpc>
                <a:spcPct val="107000"/>
              </a:lnSpc>
              <a:spcAft>
                <a:spcPts val="800"/>
              </a:spcAft>
            </a:pPr>
            <a:r>
              <a:rPr lang="fr-FR" sz="2000" u="sng" dirty="0">
                <a:latin typeface="Montserrat" panose="020B0604020202020204" charset="0"/>
                <a:cs typeface="Times New Roman" panose="02020603050405020304" pitchFamily="18" charset="0"/>
              </a:rPr>
              <a:t>Talan en régions : </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27</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6</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poste plus intéressant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17.14%</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8</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une rémunération plus attractive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22.86%</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7</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été retenu par l’employeur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20%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discours peu attractif lors de l’entretien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5</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processus de recrutement jugé trop long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14.29%</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car ils ne se retrouvent pas dans l’esprit Talan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manque de souplesse dans le format des entretiens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de la crise sanitaire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La proposition était en dessous de mon salaire actuel  soit </a:t>
            </a:r>
            <a:r>
              <a:rPr lang="fr-FR" sz="1800" b="1">
                <a:latin typeface="Calibri" panose="020F0502020204030204" pitchFamily="34" charset="0"/>
                <a:cs typeface="Times New Roman" panose="02020603050405020304" pitchFamily="18" charset="0"/>
              </a:rPr>
              <a:t>2.86%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raisons administratives soit </a:t>
            </a:r>
            <a:r>
              <a:rPr lang="fr-FR" sz="1800" b="1">
                <a:latin typeface="Calibri" panose="020F0502020204030204" pitchFamily="34" charset="0"/>
                <a:cs typeface="Times New Roman" panose="02020603050405020304" pitchFamily="18" charset="0"/>
              </a:rPr>
              <a:t>2.86%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Client final  soit </a:t>
            </a:r>
            <a:r>
              <a:rPr lang="fr-FR" sz="1800" b="1">
                <a:latin typeface="Calibri" panose="020F0502020204030204" pitchFamily="34" charset="0"/>
                <a:cs typeface="Times New Roman" panose="02020603050405020304" pitchFamily="18" charset="0"/>
              </a:rPr>
              <a:t>2.86%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Le salaire n'était pas équivalent à celui de mon poste actuel soit </a:t>
            </a:r>
            <a:r>
              <a:rPr lang="fr-FR" sz="1800" b="1">
                <a:latin typeface="Calibri" panose="020F0502020204030204" pitchFamily="34" charset="0"/>
                <a:cs typeface="Times New Roman" panose="02020603050405020304" pitchFamily="18" charset="0"/>
              </a:rPr>
              <a:t>2.86%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2779464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a:lnSpc>
                <a:spcPct val="107000"/>
              </a:lnSpc>
              <a:spcAft>
                <a:spcPts val="800"/>
              </a:spcAft>
            </a:pPr>
            <a:r>
              <a:rPr lang="fr-FR" sz="2000" u="sng" dirty="0">
                <a:latin typeface="Montserrat" panose="020B0604020202020204" charset="0"/>
                <a:cs typeface="Times New Roman" panose="02020603050405020304" pitchFamily="18" charset="0"/>
              </a:rPr>
              <a:t>Talan en régions : </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27</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Précision: je n’ai pas signé chez un concurrent mais plutôt dans une structure complètement différente. soit </a:t>
            </a:r>
            <a:r>
              <a:rPr lang="fr-FR" sz="1800" b="1">
                <a:latin typeface="Calibri" panose="020F0502020204030204" pitchFamily="34" charset="0"/>
                <a:cs typeface="Times New Roman" panose="02020603050405020304" pitchFamily="18" charset="0"/>
              </a:rPr>
              <a:t>2.86%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Différent domaine d'activités soit </a:t>
            </a:r>
            <a:r>
              <a:rPr lang="fr-FR" sz="1800" b="1">
                <a:latin typeface="Calibri" panose="020F0502020204030204" pitchFamily="34" charset="0"/>
                <a:cs typeface="Times New Roman" panose="02020603050405020304" pitchFamily="18" charset="0"/>
              </a:rPr>
              <a:t>2.86%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processus bien engagé avec une autre société soit </a:t>
            </a:r>
            <a:r>
              <a:rPr lang="fr-FR" sz="1800" b="1">
                <a:latin typeface="Calibri" panose="020F0502020204030204" pitchFamily="34" charset="0"/>
                <a:cs typeface="Times New Roman" panose="02020603050405020304" pitchFamily="18" charset="0"/>
              </a:rPr>
              <a:t>2.86%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Mon choix été plutôt conditionné par ma situation familiale.  soit </a:t>
            </a:r>
            <a:r>
              <a:rPr lang="fr-FR" sz="1800" b="1">
                <a:latin typeface="Calibri" panose="020F0502020204030204" pitchFamily="34" charset="0"/>
                <a:cs typeface="Times New Roman" panose="02020603050405020304" pitchFamily="18" charset="0"/>
              </a:rPr>
              <a:t>2.86%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Opportunité poste en Asie soit </a:t>
            </a:r>
            <a:r>
              <a:rPr lang="fr-FR" sz="1800" b="1">
                <a:latin typeface="Calibri" panose="020F0502020204030204" pitchFamily="34" charset="0"/>
                <a:cs typeface="Times New Roman" panose="02020603050405020304" pitchFamily="18" charset="0"/>
              </a:rPr>
              <a:t>2.86%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TR18] </a:t>
            </a:r>
            <a:r>
              <a:rPr lang="fr-FR" sz="1800" dirty="0">
                <a:latin typeface="Calibri" panose="020F0502020204030204" pitchFamily="34" charset="0"/>
                <a:cs typeface="Times New Roman" panose="02020603050405020304" pitchFamily="18" charset="0"/>
              </a:rPr>
              <a:t>[TRR18] soit </a:t>
            </a:r>
            <a:r>
              <a:rPr lang="fr-FR" sz="1800" b="1" dirty="0">
                <a:latin typeface="Calibri" panose="020F0502020204030204" pitchFamily="34" charset="0"/>
                <a:cs typeface="Times New Roman" panose="02020603050405020304" pitchFamily="18" charset="0"/>
              </a:rPr>
              <a:t>[P-TR18]</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TR19] </a:t>
            </a:r>
            <a:r>
              <a:rPr lang="fr-FR" sz="1800" dirty="0">
                <a:latin typeface="Calibri" panose="020F0502020204030204" pitchFamily="34" charset="0"/>
                <a:cs typeface="Times New Roman" panose="02020603050405020304" pitchFamily="18" charset="0"/>
              </a:rPr>
              <a:t>[TRR19] soit </a:t>
            </a:r>
            <a:r>
              <a:rPr lang="fr-FR" sz="1800" b="1" dirty="0">
                <a:latin typeface="Calibri" panose="020F0502020204030204" pitchFamily="34" charset="0"/>
                <a:cs typeface="Times New Roman" panose="02020603050405020304" pitchFamily="18" charset="0"/>
              </a:rPr>
              <a:t>[P-TR19]</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TR20] </a:t>
            </a:r>
            <a:r>
              <a:rPr lang="fr-FR" sz="1800" dirty="0">
                <a:latin typeface="Calibri" panose="020F0502020204030204" pitchFamily="34" charset="0"/>
                <a:cs typeface="Times New Roman" panose="02020603050405020304" pitchFamily="18" charset="0"/>
              </a:rPr>
              <a:t>[TRR20] soit </a:t>
            </a:r>
            <a:r>
              <a:rPr lang="fr-FR" sz="1800" b="1" dirty="0">
                <a:latin typeface="Calibri" panose="020F0502020204030204" pitchFamily="34" charset="0"/>
                <a:cs typeface="Times New Roman" panose="02020603050405020304" pitchFamily="18" charset="0"/>
              </a:rPr>
              <a:t>[P-TR20]</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TR21] </a:t>
            </a:r>
            <a:r>
              <a:rPr lang="fr-FR" sz="1800" dirty="0">
                <a:latin typeface="Calibri" panose="020F0502020204030204" pitchFamily="34" charset="0"/>
                <a:cs typeface="Times New Roman" panose="02020603050405020304" pitchFamily="18" charset="0"/>
              </a:rPr>
              <a:t>[TRR21] soit </a:t>
            </a:r>
            <a:r>
              <a:rPr lang="fr-FR" sz="1800" b="1" dirty="0">
                <a:latin typeface="Calibri" panose="020F0502020204030204" pitchFamily="34" charset="0"/>
                <a:cs typeface="Times New Roman" panose="02020603050405020304" pitchFamily="18" charset="0"/>
              </a:rPr>
              <a:t>[P-TR21]</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TR22] </a:t>
            </a:r>
            <a:r>
              <a:rPr lang="fr-FR" sz="1800" dirty="0">
                <a:latin typeface="Calibri" panose="020F0502020204030204" pitchFamily="34" charset="0"/>
                <a:cs typeface="Times New Roman" panose="02020603050405020304" pitchFamily="18" charset="0"/>
              </a:rPr>
              <a:t>[TRR22] soit </a:t>
            </a:r>
            <a:r>
              <a:rPr lang="fr-FR" sz="1800" b="1" dirty="0">
                <a:latin typeface="Calibri" panose="020F0502020204030204" pitchFamily="34" charset="0"/>
                <a:cs typeface="Times New Roman" panose="02020603050405020304" pitchFamily="18" charset="0"/>
              </a:rPr>
              <a:t>[P-TR22]</a:t>
            </a: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1570622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a:lnSpc>
                <a:spcPct val="107000"/>
              </a:lnSpc>
              <a:spcAft>
                <a:spcPts val="800"/>
              </a:spcAft>
            </a:pPr>
            <a:r>
              <a:rPr lang="fr-FR" sz="2000" u="sng" dirty="0">
                <a:latin typeface="Montserrat" panose="020B0604020202020204" charset="0"/>
                <a:cs typeface="Times New Roman" panose="02020603050405020304" pitchFamily="18" charset="0"/>
              </a:rPr>
              <a:t>Talan </a:t>
            </a:r>
            <a:r>
              <a:rPr lang="fr-FR" sz="2000" u="sng" dirty="0" err="1">
                <a:latin typeface="Montserrat" panose="020B0604020202020204" charset="0"/>
                <a:cs typeface="Times New Roman" panose="02020603050405020304" pitchFamily="18" charset="0"/>
              </a:rPr>
              <a:t>corporate</a:t>
            </a:r>
            <a:r>
              <a:rPr lang="fr-FR" sz="2000" u="sng" dirty="0">
                <a:latin typeface="Montserrat" panose="020B0604020202020204" charset="0"/>
                <a:cs typeface="Times New Roman" panose="02020603050405020304" pitchFamily="18" charset="0"/>
              </a:rPr>
              <a:t> : </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8</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3</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poste plus intéressant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33.33%</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une rémunération plus attractive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11.11%</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2</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été retenu par l’employeur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22.22%</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discours peu attractif lors de l’entretien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processus de recrutement jugé trop long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car ils ne se retrouvent pas dans l’esprit Talan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manque de souplesse dans le format des entretiens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de la crise sanitaire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la mobilité, puisque je suis sur orléans et le poste proposé etait proche de moi, tandis que que le poste de talan était à Paris (loin 1h10h) de chez moi soit </a:t>
            </a:r>
            <a:r>
              <a:rPr lang="fr-FR" sz="1800" b="1">
                <a:latin typeface="Calibri" panose="020F0502020204030204" pitchFamily="34" charset="0"/>
                <a:cs typeface="Times New Roman" panose="02020603050405020304" pitchFamily="18" charset="0"/>
              </a:rPr>
              <a:t>11.11%</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J’ai eu des offres d’emplois qui me sont parvenus avant d’être arrivé aux termes des processus de recrutement chez Talan soit </a:t>
            </a:r>
            <a:r>
              <a:rPr lang="fr-FR" sz="1800" b="1">
                <a:latin typeface="Calibri" panose="020F0502020204030204" pitchFamily="34" charset="0"/>
                <a:cs typeface="Times New Roman" panose="02020603050405020304" pitchFamily="18" charset="0"/>
              </a:rPr>
              <a:t>11.11%</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Une raison personnelle qui ne me permet pas d’être disponible immédiatement  soit </a:t>
            </a:r>
            <a:r>
              <a:rPr lang="fr-FR" sz="1800" b="1">
                <a:latin typeface="Calibri" panose="020F0502020204030204" pitchFamily="34" charset="0"/>
                <a:cs typeface="Times New Roman" panose="02020603050405020304" pitchFamily="18" charset="0"/>
              </a:rPr>
              <a:t>11.11%</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TCO12] </a:t>
            </a:r>
            <a:r>
              <a:rPr lang="fr-FR" sz="1800" dirty="0">
                <a:latin typeface="Calibri" panose="020F0502020204030204" pitchFamily="34" charset="0"/>
                <a:cs typeface="Times New Roman" panose="02020603050405020304" pitchFamily="18" charset="0"/>
              </a:rPr>
              <a:t>[TCOR12] soit </a:t>
            </a:r>
            <a:r>
              <a:rPr lang="fr-FR" sz="1800" b="1" dirty="0">
                <a:latin typeface="Calibri" panose="020F0502020204030204" pitchFamily="34" charset="0"/>
                <a:cs typeface="Times New Roman" panose="02020603050405020304" pitchFamily="18" charset="0"/>
              </a:rPr>
              <a:t>[P-TCO12]</a:t>
            </a: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4255593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a:lnSpc>
                <a:spcPct val="107000"/>
              </a:lnSpc>
              <a:spcAft>
                <a:spcPts val="800"/>
              </a:spcAft>
            </a:pPr>
            <a:r>
              <a:rPr lang="fr-FR" sz="2000" u="sng" dirty="0">
                <a:latin typeface="Montserrat" panose="020B0604020202020204" charset="0"/>
                <a:cs typeface="Times New Roman" panose="02020603050405020304" pitchFamily="18" charset="0"/>
              </a:rPr>
              <a:t>Talan </a:t>
            </a:r>
            <a:r>
              <a:rPr lang="fr-FR" sz="2000" u="sng" dirty="0" err="1">
                <a:latin typeface="Montserrat" panose="020B0604020202020204" charset="0"/>
                <a:cs typeface="Times New Roman" panose="02020603050405020304" pitchFamily="18" charset="0"/>
              </a:rPr>
              <a:t>corporate</a:t>
            </a:r>
            <a:r>
              <a:rPr lang="fr-FR" sz="2000" u="sng" dirty="0">
                <a:latin typeface="Montserrat" panose="020B0604020202020204" charset="0"/>
                <a:cs typeface="Times New Roman" panose="02020603050405020304" pitchFamily="18" charset="0"/>
              </a:rPr>
              <a:t> : </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8</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TCO13] </a:t>
            </a:r>
            <a:r>
              <a:rPr lang="fr-FR" sz="1800" dirty="0">
                <a:latin typeface="Calibri" panose="020F0502020204030204" pitchFamily="34" charset="0"/>
                <a:cs typeface="Times New Roman" panose="02020603050405020304" pitchFamily="18" charset="0"/>
              </a:rPr>
              <a:t>[TCOR13] soit </a:t>
            </a:r>
            <a:r>
              <a:rPr lang="fr-FR" sz="1800" b="1" dirty="0">
                <a:latin typeface="Calibri" panose="020F0502020204030204" pitchFamily="34" charset="0"/>
                <a:cs typeface="Times New Roman" panose="02020603050405020304" pitchFamily="18" charset="0"/>
              </a:rPr>
              <a:t>[P-TCO13]</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TCO14] </a:t>
            </a:r>
            <a:r>
              <a:rPr lang="fr-FR" sz="1800" dirty="0">
                <a:latin typeface="Calibri" panose="020F0502020204030204" pitchFamily="34" charset="0"/>
                <a:cs typeface="Times New Roman" panose="02020603050405020304" pitchFamily="18" charset="0"/>
              </a:rPr>
              <a:t>[TCOR14] soit </a:t>
            </a:r>
            <a:r>
              <a:rPr lang="fr-FR" sz="1800" b="1" dirty="0">
                <a:latin typeface="Calibri" panose="020F0502020204030204" pitchFamily="34" charset="0"/>
                <a:cs typeface="Times New Roman" panose="02020603050405020304" pitchFamily="18" charset="0"/>
              </a:rPr>
              <a:t>[P-TCO14]</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TCO15] </a:t>
            </a:r>
            <a:r>
              <a:rPr lang="fr-FR" sz="1800" dirty="0">
                <a:latin typeface="Calibri" panose="020F0502020204030204" pitchFamily="34" charset="0"/>
                <a:cs typeface="Times New Roman" panose="02020603050405020304" pitchFamily="18" charset="0"/>
              </a:rPr>
              <a:t>[TCOR15] soit </a:t>
            </a:r>
            <a:r>
              <a:rPr lang="fr-FR" sz="1800" b="1" dirty="0">
                <a:latin typeface="Calibri" panose="020F0502020204030204" pitchFamily="34" charset="0"/>
                <a:cs typeface="Times New Roman" panose="02020603050405020304" pitchFamily="18" charset="0"/>
              </a:rPr>
              <a:t>[P-TCO15]</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TCO16] </a:t>
            </a:r>
            <a:r>
              <a:rPr lang="fr-FR" sz="1800" dirty="0">
                <a:latin typeface="Calibri" panose="020F0502020204030204" pitchFamily="34" charset="0"/>
                <a:cs typeface="Times New Roman" panose="02020603050405020304" pitchFamily="18" charset="0"/>
              </a:rPr>
              <a:t>[TCOR16] soit </a:t>
            </a:r>
            <a:r>
              <a:rPr lang="fr-FR" sz="1800" b="1" dirty="0">
                <a:latin typeface="Calibri" panose="020F0502020204030204" pitchFamily="34" charset="0"/>
                <a:cs typeface="Times New Roman" panose="02020603050405020304" pitchFamily="18" charset="0"/>
              </a:rPr>
              <a:t>[P-TCO16]</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TCO17] </a:t>
            </a:r>
            <a:r>
              <a:rPr lang="fr-FR" sz="1800" dirty="0">
                <a:latin typeface="Calibri" panose="020F0502020204030204" pitchFamily="34" charset="0"/>
                <a:cs typeface="Times New Roman" panose="02020603050405020304" pitchFamily="18" charset="0"/>
              </a:rPr>
              <a:t>[TCOR17] soit </a:t>
            </a:r>
            <a:r>
              <a:rPr lang="fr-FR" sz="1800" b="1" dirty="0">
                <a:latin typeface="Calibri" panose="020F0502020204030204" pitchFamily="34" charset="0"/>
                <a:cs typeface="Times New Roman" panose="02020603050405020304" pitchFamily="18" charset="0"/>
              </a:rPr>
              <a:t>[P-TCO17]</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TCO18] </a:t>
            </a:r>
            <a:r>
              <a:rPr lang="fr-FR" sz="1800" dirty="0">
                <a:latin typeface="Calibri" panose="020F0502020204030204" pitchFamily="34" charset="0"/>
                <a:cs typeface="Times New Roman" panose="02020603050405020304" pitchFamily="18" charset="0"/>
              </a:rPr>
              <a:t>[TCOR18] soit </a:t>
            </a:r>
            <a:r>
              <a:rPr lang="fr-FR" sz="1800" b="1" dirty="0">
                <a:latin typeface="Calibri" panose="020F0502020204030204" pitchFamily="34" charset="0"/>
                <a:cs typeface="Times New Roman" panose="02020603050405020304" pitchFamily="18" charset="0"/>
              </a:rPr>
              <a:t>[P-TCO18]</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TCO19] </a:t>
            </a:r>
            <a:r>
              <a:rPr lang="fr-FR" sz="1800" dirty="0">
                <a:latin typeface="Calibri" panose="020F0502020204030204" pitchFamily="34" charset="0"/>
                <a:cs typeface="Times New Roman" panose="02020603050405020304" pitchFamily="18" charset="0"/>
              </a:rPr>
              <a:t>[TCOR19] soit </a:t>
            </a:r>
            <a:r>
              <a:rPr lang="fr-FR" sz="1800" b="1" dirty="0">
                <a:latin typeface="Calibri" panose="020F0502020204030204" pitchFamily="34" charset="0"/>
                <a:cs typeface="Times New Roman" panose="02020603050405020304" pitchFamily="18" charset="0"/>
              </a:rPr>
              <a:t>[P-TCO19]</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TCO20] </a:t>
            </a:r>
            <a:r>
              <a:rPr lang="fr-FR" sz="1800" dirty="0">
                <a:latin typeface="Calibri" panose="020F0502020204030204" pitchFamily="34" charset="0"/>
                <a:cs typeface="Times New Roman" panose="02020603050405020304" pitchFamily="18" charset="0"/>
              </a:rPr>
              <a:t>[TCOR20] soit </a:t>
            </a:r>
            <a:r>
              <a:rPr lang="fr-FR" sz="1800" b="1" dirty="0">
                <a:latin typeface="Calibri" panose="020F0502020204030204" pitchFamily="34" charset="0"/>
                <a:cs typeface="Times New Roman" panose="02020603050405020304" pitchFamily="18" charset="0"/>
              </a:rPr>
              <a:t>[P-TCO20]</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TCO21] </a:t>
            </a:r>
            <a:r>
              <a:rPr lang="fr-FR" sz="1800" dirty="0">
                <a:latin typeface="Calibri" panose="020F0502020204030204" pitchFamily="34" charset="0"/>
                <a:cs typeface="Times New Roman" panose="02020603050405020304" pitchFamily="18" charset="0"/>
              </a:rPr>
              <a:t>[TCOR21] soit </a:t>
            </a:r>
            <a:r>
              <a:rPr lang="fr-FR" sz="1800" b="1" dirty="0">
                <a:latin typeface="Calibri" panose="020F0502020204030204" pitchFamily="34" charset="0"/>
                <a:cs typeface="Times New Roman" panose="02020603050405020304" pitchFamily="18" charset="0"/>
              </a:rPr>
              <a:t>[P-TCO21]</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TCO22] </a:t>
            </a:r>
            <a:r>
              <a:rPr lang="fr-FR" sz="1800" dirty="0">
                <a:latin typeface="Calibri" panose="020F0502020204030204" pitchFamily="34" charset="0"/>
                <a:cs typeface="Times New Roman" panose="02020603050405020304" pitchFamily="18" charset="0"/>
              </a:rPr>
              <a:t>[TCOR22] soit </a:t>
            </a:r>
            <a:r>
              <a:rPr lang="fr-FR" sz="1800" b="1" dirty="0">
                <a:latin typeface="Calibri" panose="020F0502020204030204" pitchFamily="34" charset="0"/>
                <a:cs typeface="Times New Roman" panose="02020603050405020304" pitchFamily="18" charset="0"/>
              </a:rPr>
              <a:t>[P-TCO22]</a:t>
            </a: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3116191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a:lnSpc>
                <a:spcPct val="107000"/>
              </a:lnSpc>
              <a:spcAft>
                <a:spcPts val="800"/>
              </a:spcAft>
            </a:pPr>
            <a:r>
              <a:rPr lang="fr-FR" sz="2000" u="sng" dirty="0">
                <a:latin typeface="Montserrat" panose="020B0604020202020204" charset="0"/>
                <a:cs typeface="Times New Roman" panose="02020603050405020304" pitchFamily="18" charset="0"/>
              </a:rPr>
              <a:t>Talan </a:t>
            </a:r>
            <a:r>
              <a:rPr lang="fr-FR" sz="2000" u="sng" dirty="0" err="1">
                <a:latin typeface="Montserrat" panose="020B0604020202020204" charset="0"/>
                <a:cs typeface="Times New Roman" panose="02020603050405020304" pitchFamily="18" charset="0"/>
              </a:rPr>
              <a:t>Labs</a:t>
            </a:r>
            <a:r>
              <a:rPr lang="fr-FR" sz="2000" u="sng" dirty="0">
                <a:latin typeface="Montserrat" panose="020B0604020202020204" charset="0"/>
                <a:cs typeface="Times New Roman" panose="02020603050405020304" pitchFamily="18" charset="0"/>
              </a:rPr>
              <a:t> : </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2</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2</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poste plus intéressant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50%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2</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une rémunération plus attractive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50%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été retenu par l’employeur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discours peu attractif lors de l’entretien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processus de recrutement jugé trop long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car ils ne se retrouvent pas dans l’esprit Talan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manque de souplesse dans le format des entretiens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de la crise sanitaire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ea typeface="Calibri" panose="020F0502020204030204" pitchFamily="34" charset="0"/>
                <a:cs typeface="Times New Roman" panose="02020603050405020304" pitchFamily="18" charset="0"/>
              </a:rPr>
              <a:t>9] </a:t>
            </a:r>
            <a:r>
              <a:rPr lang="fr-FR" sz="1800" dirty="0">
                <a:latin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dirty="0">
                <a:latin typeface="Calibri" panose="020F0502020204030204" pitchFamily="34" charset="0"/>
                <a:cs typeface="Times New Roman" panose="02020603050405020304" pitchFamily="18" charset="0"/>
              </a:rPr>
              <a:t>R9] soit </a:t>
            </a:r>
            <a:r>
              <a:rPr lang="fr-FR" sz="1800" b="1" dirty="0">
                <a:latin typeface="Calibri" panose="020F0502020204030204" pitchFamily="34" charset="0"/>
                <a:cs typeface="Times New Roman" panose="02020603050405020304" pitchFamily="18" charset="0"/>
              </a:rPr>
              <a:t>[P-T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cs typeface="Times New Roman" panose="02020603050405020304" pitchFamily="18" charset="0"/>
              </a:rPr>
              <a:t>9]</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ea typeface="Calibri" panose="020F0502020204030204" pitchFamily="34" charset="0"/>
                <a:cs typeface="Times New Roman" panose="02020603050405020304" pitchFamily="18" charset="0"/>
              </a:rPr>
              <a:t>10] </a:t>
            </a:r>
            <a:r>
              <a:rPr lang="fr-FR" sz="1800" dirty="0">
                <a:latin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dirty="0">
                <a:latin typeface="Calibri" panose="020F0502020204030204" pitchFamily="34" charset="0"/>
                <a:cs typeface="Times New Roman" panose="02020603050405020304" pitchFamily="18" charset="0"/>
              </a:rPr>
              <a:t>R10] soit </a:t>
            </a:r>
            <a:r>
              <a:rPr lang="fr-FR" sz="1800" b="1" dirty="0">
                <a:latin typeface="Calibri" panose="020F0502020204030204" pitchFamily="34" charset="0"/>
                <a:cs typeface="Times New Roman" panose="02020603050405020304" pitchFamily="18" charset="0"/>
              </a:rPr>
              <a:t>[P-T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cs typeface="Times New Roman" panose="02020603050405020304" pitchFamily="18" charset="0"/>
              </a:rPr>
              <a:t>10]</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ea typeface="Calibri" panose="020F0502020204030204" pitchFamily="34" charset="0"/>
                <a:cs typeface="Times New Roman" panose="02020603050405020304" pitchFamily="18" charset="0"/>
              </a:rPr>
              <a:t>11] </a:t>
            </a:r>
            <a:r>
              <a:rPr lang="fr-FR" sz="1800" dirty="0">
                <a:latin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dirty="0">
                <a:latin typeface="Calibri" panose="020F0502020204030204" pitchFamily="34" charset="0"/>
                <a:cs typeface="Times New Roman" panose="02020603050405020304" pitchFamily="18" charset="0"/>
              </a:rPr>
              <a:t>R11] soit </a:t>
            </a:r>
            <a:r>
              <a:rPr lang="fr-FR" sz="1800" b="1" dirty="0">
                <a:latin typeface="Calibri" panose="020F0502020204030204" pitchFamily="34" charset="0"/>
                <a:cs typeface="Times New Roman" panose="02020603050405020304" pitchFamily="18" charset="0"/>
              </a:rPr>
              <a:t>[P-T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cs typeface="Times New Roman" panose="02020603050405020304" pitchFamily="18" charset="0"/>
              </a:rPr>
              <a:t>11]</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ea typeface="Calibri" panose="020F0502020204030204" pitchFamily="34" charset="0"/>
                <a:cs typeface="Times New Roman" panose="02020603050405020304" pitchFamily="18" charset="0"/>
              </a:rPr>
              <a:t>12] </a:t>
            </a:r>
            <a:r>
              <a:rPr lang="fr-FR" sz="1800" dirty="0">
                <a:latin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dirty="0">
                <a:latin typeface="Calibri" panose="020F0502020204030204" pitchFamily="34" charset="0"/>
                <a:cs typeface="Times New Roman" panose="02020603050405020304" pitchFamily="18" charset="0"/>
              </a:rPr>
              <a:t>R12] soit </a:t>
            </a:r>
            <a:r>
              <a:rPr lang="fr-FR" sz="1800" b="1" dirty="0">
                <a:latin typeface="Calibri" panose="020F0502020204030204" pitchFamily="34" charset="0"/>
                <a:cs typeface="Times New Roman" panose="02020603050405020304" pitchFamily="18" charset="0"/>
              </a:rPr>
              <a:t>[P-T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cs typeface="Times New Roman" panose="02020603050405020304" pitchFamily="18" charset="0"/>
              </a:rPr>
              <a:t>12]</a:t>
            </a: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1070483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a:lnSpc>
                <a:spcPct val="107000"/>
              </a:lnSpc>
              <a:spcAft>
                <a:spcPts val="800"/>
              </a:spcAft>
            </a:pPr>
            <a:r>
              <a:rPr lang="fr-FR" sz="2000" u="sng" dirty="0">
                <a:latin typeface="Montserrat" panose="020B0604020202020204" charset="0"/>
                <a:cs typeface="Times New Roman" panose="02020603050405020304" pitchFamily="18" charset="0"/>
              </a:rPr>
              <a:t>Talan </a:t>
            </a:r>
            <a:r>
              <a:rPr lang="fr-FR" sz="2000" u="sng" dirty="0" err="1">
                <a:latin typeface="Montserrat" panose="020B0604020202020204" charset="0"/>
                <a:cs typeface="Times New Roman" panose="02020603050405020304" pitchFamily="18" charset="0"/>
              </a:rPr>
              <a:t>Labs</a:t>
            </a:r>
            <a:r>
              <a:rPr lang="fr-FR" sz="2000" u="sng" dirty="0">
                <a:latin typeface="Montserrat" panose="020B0604020202020204" charset="0"/>
                <a:cs typeface="Times New Roman" panose="02020603050405020304" pitchFamily="18" charset="0"/>
              </a:rPr>
              <a:t> : </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2</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ea typeface="Calibri" panose="020F0502020204030204" pitchFamily="34" charset="0"/>
                <a:cs typeface="Times New Roman" panose="02020603050405020304" pitchFamily="18" charset="0"/>
              </a:rPr>
              <a:t>13] </a:t>
            </a:r>
            <a:r>
              <a:rPr lang="fr-FR" sz="1800" dirty="0">
                <a:latin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dirty="0">
                <a:latin typeface="Calibri" panose="020F0502020204030204" pitchFamily="34" charset="0"/>
                <a:cs typeface="Times New Roman" panose="02020603050405020304" pitchFamily="18" charset="0"/>
              </a:rPr>
              <a:t>R13] soit </a:t>
            </a:r>
            <a:r>
              <a:rPr lang="fr-FR" sz="1800" b="1" dirty="0">
                <a:latin typeface="Calibri" panose="020F0502020204030204" pitchFamily="34" charset="0"/>
                <a:cs typeface="Times New Roman" panose="02020603050405020304" pitchFamily="18" charset="0"/>
              </a:rPr>
              <a:t>[P-T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cs typeface="Times New Roman" panose="02020603050405020304" pitchFamily="18" charset="0"/>
              </a:rPr>
              <a:t>13]</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ea typeface="Calibri" panose="020F0502020204030204" pitchFamily="34" charset="0"/>
                <a:cs typeface="Times New Roman" panose="02020603050405020304" pitchFamily="18" charset="0"/>
              </a:rPr>
              <a:t>14] </a:t>
            </a:r>
            <a:r>
              <a:rPr lang="fr-FR" sz="1800" dirty="0">
                <a:latin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dirty="0">
                <a:latin typeface="Calibri" panose="020F0502020204030204" pitchFamily="34" charset="0"/>
                <a:cs typeface="Times New Roman" panose="02020603050405020304" pitchFamily="18" charset="0"/>
              </a:rPr>
              <a:t>R14] soit </a:t>
            </a:r>
            <a:r>
              <a:rPr lang="fr-FR" sz="1800" b="1" dirty="0">
                <a:latin typeface="Calibri" panose="020F0502020204030204" pitchFamily="34" charset="0"/>
                <a:cs typeface="Times New Roman" panose="02020603050405020304" pitchFamily="18" charset="0"/>
              </a:rPr>
              <a:t>[P-T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cs typeface="Times New Roman" panose="02020603050405020304" pitchFamily="18" charset="0"/>
              </a:rPr>
              <a:t>14]</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ea typeface="Calibri" panose="020F0502020204030204" pitchFamily="34" charset="0"/>
                <a:cs typeface="Times New Roman" panose="02020603050405020304" pitchFamily="18" charset="0"/>
              </a:rPr>
              <a:t>15] </a:t>
            </a:r>
            <a:r>
              <a:rPr lang="fr-FR" sz="1800" dirty="0">
                <a:latin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dirty="0">
                <a:latin typeface="Calibri" panose="020F0502020204030204" pitchFamily="34" charset="0"/>
                <a:cs typeface="Times New Roman" panose="02020603050405020304" pitchFamily="18" charset="0"/>
              </a:rPr>
              <a:t>R15] soit </a:t>
            </a:r>
            <a:r>
              <a:rPr lang="fr-FR" sz="1800" b="1" dirty="0">
                <a:latin typeface="Calibri" panose="020F0502020204030204" pitchFamily="34" charset="0"/>
                <a:cs typeface="Times New Roman" panose="02020603050405020304" pitchFamily="18" charset="0"/>
              </a:rPr>
              <a:t>[P-T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cs typeface="Times New Roman" panose="02020603050405020304" pitchFamily="18" charset="0"/>
              </a:rPr>
              <a:t>15]</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ea typeface="Calibri" panose="020F0502020204030204" pitchFamily="34" charset="0"/>
                <a:cs typeface="Times New Roman" panose="02020603050405020304" pitchFamily="18" charset="0"/>
              </a:rPr>
              <a:t>16] </a:t>
            </a:r>
            <a:r>
              <a:rPr lang="fr-FR" sz="1800" dirty="0">
                <a:latin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dirty="0">
                <a:latin typeface="Calibri" panose="020F0502020204030204" pitchFamily="34" charset="0"/>
                <a:cs typeface="Times New Roman" panose="02020603050405020304" pitchFamily="18" charset="0"/>
              </a:rPr>
              <a:t>R16] soit </a:t>
            </a:r>
            <a:r>
              <a:rPr lang="fr-FR" sz="1800" b="1" dirty="0">
                <a:latin typeface="Calibri" panose="020F0502020204030204" pitchFamily="34" charset="0"/>
                <a:cs typeface="Times New Roman" panose="02020603050405020304" pitchFamily="18" charset="0"/>
              </a:rPr>
              <a:t>[P-T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cs typeface="Times New Roman" panose="02020603050405020304" pitchFamily="18" charset="0"/>
              </a:rPr>
              <a:t>16]</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ea typeface="Calibri" panose="020F0502020204030204" pitchFamily="34" charset="0"/>
                <a:cs typeface="Times New Roman" panose="02020603050405020304" pitchFamily="18" charset="0"/>
              </a:rPr>
              <a:t>17] </a:t>
            </a:r>
            <a:r>
              <a:rPr lang="fr-FR" sz="1800" dirty="0">
                <a:latin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dirty="0">
                <a:latin typeface="Calibri" panose="020F0502020204030204" pitchFamily="34" charset="0"/>
                <a:cs typeface="Times New Roman" panose="02020603050405020304" pitchFamily="18" charset="0"/>
              </a:rPr>
              <a:t>R17] soit </a:t>
            </a:r>
            <a:r>
              <a:rPr lang="fr-FR" sz="1800" b="1" dirty="0">
                <a:latin typeface="Calibri" panose="020F0502020204030204" pitchFamily="34" charset="0"/>
                <a:cs typeface="Times New Roman" panose="02020603050405020304" pitchFamily="18" charset="0"/>
              </a:rPr>
              <a:t>[P-T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cs typeface="Times New Roman" panose="02020603050405020304" pitchFamily="18" charset="0"/>
              </a:rPr>
              <a:t>17]</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ea typeface="Calibri" panose="020F0502020204030204" pitchFamily="34" charset="0"/>
                <a:cs typeface="Times New Roman" panose="02020603050405020304" pitchFamily="18" charset="0"/>
              </a:rPr>
              <a:t>18] </a:t>
            </a:r>
            <a:r>
              <a:rPr lang="fr-FR" sz="1800" dirty="0">
                <a:latin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dirty="0">
                <a:latin typeface="Calibri" panose="020F0502020204030204" pitchFamily="34" charset="0"/>
                <a:cs typeface="Times New Roman" panose="02020603050405020304" pitchFamily="18" charset="0"/>
              </a:rPr>
              <a:t>R18] soit </a:t>
            </a:r>
            <a:r>
              <a:rPr lang="fr-FR" sz="1800" b="1" dirty="0">
                <a:latin typeface="Calibri" panose="020F0502020204030204" pitchFamily="34" charset="0"/>
                <a:cs typeface="Times New Roman" panose="02020603050405020304" pitchFamily="18" charset="0"/>
              </a:rPr>
              <a:t>[P-T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cs typeface="Times New Roman" panose="02020603050405020304" pitchFamily="18" charset="0"/>
              </a:rPr>
              <a:t>18]</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ea typeface="Calibri" panose="020F0502020204030204" pitchFamily="34" charset="0"/>
                <a:cs typeface="Times New Roman" panose="02020603050405020304" pitchFamily="18" charset="0"/>
              </a:rPr>
              <a:t>19] </a:t>
            </a:r>
            <a:r>
              <a:rPr lang="fr-FR" sz="1800" dirty="0">
                <a:latin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dirty="0">
                <a:latin typeface="Calibri" panose="020F0502020204030204" pitchFamily="34" charset="0"/>
                <a:cs typeface="Times New Roman" panose="02020603050405020304" pitchFamily="18" charset="0"/>
              </a:rPr>
              <a:t>R19] soit </a:t>
            </a:r>
            <a:r>
              <a:rPr lang="fr-FR" sz="1800" b="1" dirty="0">
                <a:latin typeface="Calibri" panose="020F0502020204030204" pitchFamily="34" charset="0"/>
                <a:cs typeface="Times New Roman" panose="02020603050405020304" pitchFamily="18" charset="0"/>
              </a:rPr>
              <a:t>[P-T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cs typeface="Times New Roman" panose="02020603050405020304" pitchFamily="18" charset="0"/>
              </a:rPr>
              <a:t>19]</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ea typeface="Calibri" panose="020F0502020204030204" pitchFamily="34" charset="0"/>
                <a:cs typeface="Times New Roman" panose="02020603050405020304" pitchFamily="18" charset="0"/>
              </a:rPr>
              <a:t>20] </a:t>
            </a:r>
            <a:r>
              <a:rPr lang="fr-FR" sz="1800" dirty="0">
                <a:latin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dirty="0">
                <a:latin typeface="Calibri" panose="020F0502020204030204" pitchFamily="34" charset="0"/>
                <a:cs typeface="Times New Roman" panose="02020603050405020304" pitchFamily="18" charset="0"/>
              </a:rPr>
              <a:t>R20] soit </a:t>
            </a:r>
            <a:r>
              <a:rPr lang="fr-FR" sz="1800" b="1" dirty="0">
                <a:latin typeface="Calibri" panose="020F0502020204030204" pitchFamily="34" charset="0"/>
                <a:cs typeface="Times New Roman" panose="02020603050405020304" pitchFamily="18" charset="0"/>
              </a:rPr>
              <a:t>[P-T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cs typeface="Times New Roman" panose="02020603050405020304" pitchFamily="18" charset="0"/>
              </a:rPr>
              <a:t>20]</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ea typeface="Calibri" panose="020F0502020204030204" pitchFamily="34" charset="0"/>
                <a:cs typeface="Times New Roman" panose="02020603050405020304" pitchFamily="18" charset="0"/>
              </a:rPr>
              <a:t>21] </a:t>
            </a:r>
            <a:r>
              <a:rPr lang="fr-FR" sz="1800" dirty="0">
                <a:latin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dirty="0">
                <a:latin typeface="Calibri" panose="020F0502020204030204" pitchFamily="34" charset="0"/>
                <a:cs typeface="Times New Roman" panose="02020603050405020304" pitchFamily="18" charset="0"/>
              </a:rPr>
              <a:t>R21] soit </a:t>
            </a:r>
            <a:r>
              <a:rPr lang="fr-FR" sz="1800" b="1" dirty="0">
                <a:latin typeface="Calibri" panose="020F0502020204030204" pitchFamily="34" charset="0"/>
                <a:cs typeface="Times New Roman" panose="02020603050405020304" pitchFamily="18" charset="0"/>
              </a:rPr>
              <a:t>[P-T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cs typeface="Times New Roman" panose="02020603050405020304" pitchFamily="18" charset="0"/>
              </a:rPr>
              <a:t>21]</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ea typeface="Calibri" panose="020F0502020204030204" pitchFamily="34" charset="0"/>
                <a:cs typeface="Times New Roman" panose="02020603050405020304" pitchFamily="18" charset="0"/>
              </a:rPr>
              <a:t>22] </a:t>
            </a:r>
            <a:r>
              <a:rPr lang="fr-FR" sz="1800" dirty="0">
                <a:latin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dirty="0">
                <a:latin typeface="Calibri" panose="020F0502020204030204" pitchFamily="34" charset="0"/>
                <a:cs typeface="Times New Roman" panose="02020603050405020304" pitchFamily="18" charset="0"/>
              </a:rPr>
              <a:t>R22] soit </a:t>
            </a:r>
            <a:r>
              <a:rPr lang="fr-FR" sz="1800" b="1" dirty="0">
                <a:latin typeface="Calibri" panose="020F0502020204030204" pitchFamily="34" charset="0"/>
                <a:cs typeface="Times New Roman" panose="02020603050405020304" pitchFamily="18" charset="0"/>
              </a:rPr>
              <a:t>[P-T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cs typeface="Times New Roman" panose="02020603050405020304" pitchFamily="18" charset="0"/>
              </a:rPr>
              <a:t>22]</a:t>
            </a: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2978594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71;g5cedbfcdf9_1_5">
            <a:extLst>
              <a:ext uri="{FF2B5EF4-FFF2-40B4-BE49-F238E27FC236}">
                <a16:creationId xmlns:a16="http://schemas.microsoft.com/office/drawing/2014/main" id="{3EFC6E57-ACFD-4D3D-8645-4E0DBE71F8E2}"/>
              </a:ext>
            </a:extLst>
          </p:cNvPr>
          <p:cNvSpPr txBox="1"/>
          <p:nvPr/>
        </p:nvSpPr>
        <p:spPr>
          <a:xfrm>
            <a:off x="0" y="0"/>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pic>
        <p:nvPicPr>
          <p:cNvPr id="3" name="Google Shape;569;g5cedbfcdf9_1_5">
            <a:extLst>
              <a:ext uri="{FF2B5EF4-FFF2-40B4-BE49-F238E27FC236}">
                <a16:creationId xmlns:a16="http://schemas.microsoft.com/office/drawing/2014/main" id="{5A433D77-3F7C-4CD2-B84F-136A3394DCA1}"/>
              </a:ext>
            </a:extLst>
          </p:cNvPr>
          <p:cNvPicPr preferRelativeResize="0"/>
          <p:nvPr/>
        </p:nvPicPr>
        <p:blipFill rotWithShape="1">
          <a:blip r:embed="rId2">
            <a:alphaModFix/>
          </a:blip>
          <a:srcRect/>
          <a:stretch/>
        </p:blipFill>
        <p:spPr>
          <a:xfrm>
            <a:off x="10984173" y="195467"/>
            <a:ext cx="1063901" cy="598665"/>
          </a:xfrm>
          <a:prstGeom prst="rect">
            <a:avLst/>
          </a:prstGeom>
          <a:noFill/>
          <a:ln>
            <a:noFill/>
          </a:ln>
        </p:spPr>
      </p:pic>
      <p:graphicFrame>
        <p:nvGraphicFramePr>
          <p:cNvPr id="4" name="Tableau 4">
            <a:extLst>
              <a:ext uri="{FF2B5EF4-FFF2-40B4-BE49-F238E27FC236}">
                <a16:creationId xmlns:a16="http://schemas.microsoft.com/office/drawing/2014/main" id="{63CF4CE9-7601-49D7-B498-14D776762B30}"/>
              </a:ext>
            </a:extLst>
          </p:cNvPr>
          <p:cNvGraphicFramePr>
            <a:graphicFrameLocks noGrp="1"/>
          </p:cNvGraphicFramePr>
          <p:nvPr>
            <p:extLst>
              <p:ext uri="{D42A27DB-BD31-4B8C-83A1-F6EECF244321}">
                <p14:modId xmlns:p14="http://schemas.microsoft.com/office/powerpoint/2010/main" val="746985036"/>
              </p:ext>
            </p:extLst>
          </p:nvPr>
        </p:nvGraphicFramePr>
        <p:xfrm>
          <a:off x="79066" y="1506146"/>
          <a:ext cx="12075989" cy="5156387"/>
        </p:xfrm>
        <a:graphic>
          <a:graphicData uri="http://schemas.openxmlformats.org/drawingml/2006/table">
            <a:tbl>
              <a:tblPr firstRow="1" bandRow="1">
                <a:tableStyleId>{41B1D32D-2C47-46AD-A3D8-8639D2F7D546}</a:tableStyleId>
              </a:tblPr>
              <a:tblGrid>
                <a:gridCol w="1524830">
                  <a:extLst>
                    <a:ext uri="{9D8B030D-6E8A-4147-A177-3AD203B41FA5}">
                      <a16:colId xmlns:a16="http://schemas.microsoft.com/office/drawing/2014/main" val="3512666639"/>
                    </a:ext>
                  </a:extLst>
                </a:gridCol>
                <a:gridCol w="1033331">
                  <a:extLst>
                    <a:ext uri="{9D8B030D-6E8A-4147-A177-3AD203B41FA5}">
                      <a16:colId xmlns:a16="http://schemas.microsoft.com/office/drawing/2014/main" val="807830481"/>
                    </a:ext>
                  </a:extLst>
                </a:gridCol>
                <a:gridCol w="1172970">
                  <a:extLst>
                    <a:ext uri="{9D8B030D-6E8A-4147-A177-3AD203B41FA5}">
                      <a16:colId xmlns:a16="http://schemas.microsoft.com/office/drawing/2014/main" val="1598408359"/>
                    </a:ext>
                  </a:extLst>
                </a:gridCol>
                <a:gridCol w="1102026">
                  <a:extLst>
                    <a:ext uri="{9D8B030D-6E8A-4147-A177-3AD203B41FA5}">
                      <a16:colId xmlns:a16="http://schemas.microsoft.com/office/drawing/2014/main" val="3283726959"/>
                    </a:ext>
                  </a:extLst>
                </a:gridCol>
                <a:gridCol w="1098495">
                  <a:extLst>
                    <a:ext uri="{9D8B030D-6E8A-4147-A177-3AD203B41FA5}">
                      <a16:colId xmlns:a16="http://schemas.microsoft.com/office/drawing/2014/main" val="650614674"/>
                    </a:ext>
                  </a:extLst>
                </a:gridCol>
                <a:gridCol w="1107804">
                  <a:extLst>
                    <a:ext uri="{9D8B030D-6E8A-4147-A177-3AD203B41FA5}">
                      <a16:colId xmlns:a16="http://schemas.microsoft.com/office/drawing/2014/main" val="4264176773"/>
                    </a:ext>
                  </a:extLst>
                </a:gridCol>
                <a:gridCol w="1303299">
                  <a:extLst>
                    <a:ext uri="{9D8B030D-6E8A-4147-A177-3AD203B41FA5}">
                      <a16:colId xmlns:a16="http://schemas.microsoft.com/office/drawing/2014/main" val="3561047305"/>
                    </a:ext>
                  </a:extLst>
                </a:gridCol>
                <a:gridCol w="1427470">
                  <a:extLst>
                    <a:ext uri="{9D8B030D-6E8A-4147-A177-3AD203B41FA5}">
                      <a16:colId xmlns:a16="http://schemas.microsoft.com/office/drawing/2014/main" val="808585332"/>
                    </a:ext>
                  </a:extLst>
                </a:gridCol>
                <a:gridCol w="1072151">
                  <a:extLst>
                    <a:ext uri="{9D8B030D-6E8A-4147-A177-3AD203B41FA5}">
                      <a16:colId xmlns:a16="http://schemas.microsoft.com/office/drawing/2014/main" val="698629051"/>
                    </a:ext>
                  </a:extLst>
                </a:gridCol>
                <a:gridCol w="1233613">
                  <a:extLst>
                    <a:ext uri="{9D8B030D-6E8A-4147-A177-3AD203B41FA5}">
                      <a16:colId xmlns:a16="http://schemas.microsoft.com/office/drawing/2014/main" val="1595334337"/>
                    </a:ext>
                  </a:extLst>
                </a:gridCol>
              </a:tblGrid>
              <a:tr h="775855">
                <a:tc>
                  <a:txBody>
                    <a:bodyPr/>
                    <a:lstStyle/>
                    <a:p>
                      <a:pPr algn="ctr">
                        <a:lnSpc>
                          <a:spcPct val="150000"/>
                        </a:lnSpc>
                      </a:pPr>
                      <a:endParaRPr lang="fr-FR" dirty="0"/>
                    </a:p>
                  </a:txBody>
                  <a:tcPr/>
                </a:tc>
                <a:tc>
                  <a:txBody>
                    <a:bodyPr/>
                    <a:lstStyle/>
                    <a:p>
                      <a:r>
                        <a:rPr lang="fr-FR" sz="1200" dirty="0"/>
                        <a:t>Poste plus intéressant </a:t>
                      </a:r>
                    </a:p>
                  </a:txBody>
                  <a:tcPr/>
                </a:tc>
                <a:tc>
                  <a:txBody>
                    <a:bodyPr/>
                    <a:lstStyle/>
                    <a:p>
                      <a:r>
                        <a:rPr lang="fr-FR" sz="1200" dirty="0"/>
                        <a:t>Rémunération plus attractive</a:t>
                      </a:r>
                    </a:p>
                  </a:txBody>
                  <a:tcPr/>
                </a:tc>
                <a:tc>
                  <a:txBody>
                    <a:bodyPr/>
                    <a:lstStyle/>
                    <a:p>
                      <a:r>
                        <a:rPr lang="fr-FR" sz="1200" dirty="0"/>
                        <a:t>Retenu par l’employeur</a:t>
                      </a:r>
                    </a:p>
                  </a:txBody>
                  <a:tcPr/>
                </a:tc>
                <a:tc>
                  <a:txBody>
                    <a:bodyPr/>
                    <a:lstStyle/>
                    <a:p>
                      <a:r>
                        <a:rPr lang="fr-FR" sz="1200" dirty="0"/>
                        <a:t>Discours peu attractif</a:t>
                      </a:r>
                    </a:p>
                  </a:txBody>
                  <a:tcPr/>
                </a:tc>
                <a:tc>
                  <a:txBody>
                    <a:bodyPr/>
                    <a:lstStyle/>
                    <a:p>
                      <a:r>
                        <a:rPr lang="fr-FR" sz="1200" dirty="0"/>
                        <a:t>Processus trop long</a:t>
                      </a:r>
                    </a:p>
                  </a:txBody>
                  <a:tcPr/>
                </a:tc>
                <a:tc>
                  <a:txBody>
                    <a:bodyPr/>
                    <a:lstStyle/>
                    <a:p>
                      <a:r>
                        <a:rPr lang="fr-FR" sz="1200" dirty="0"/>
                        <a:t>Ne se retrouvent pas dans l’esprit Talan</a:t>
                      </a:r>
                    </a:p>
                  </a:txBody>
                  <a:tcPr/>
                </a:tc>
                <a:tc>
                  <a:txBody>
                    <a:bodyPr/>
                    <a:lstStyle/>
                    <a:p>
                      <a:r>
                        <a:rPr lang="fr-FR" sz="1200" dirty="0"/>
                        <a:t>Manque de souplesse dans le format des entretiens</a:t>
                      </a:r>
                    </a:p>
                  </a:txBody>
                  <a:tcPr/>
                </a:tc>
                <a:tc>
                  <a:txBody>
                    <a:bodyPr/>
                    <a:lstStyle/>
                    <a:p>
                      <a:r>
                        <a:rPr lang="fr-FR" sz="1200" dirty="0"/>
                        <a:t>Crise Sanitaire</a:t>
                      </a:r>
                    </a:p>
                  </a:txBody>
                  <a:tcPr/>
                </a:tc>
                <a:tc>
                  <a:txBody>
                    <a:bodyPr/>
                    <a:lstStyle/>
                    <a:p>
                      <a:r>
                        <a:rPr lang="fr-FR" sz="1200" dirty="0"/>
                        <a:t>Autre</a:t>
                      </a:r>
                    </a:p>
                    <a:p>
                      <a:r>
                        <a:rPr lang="fr-FR" sz="1200" dirty="0"/>
                        <a:t>raisons</a:t>
                      </a:r>
                    </a:p>
                  </a:txBody>
                  <a:tcPr/>
                </a:tc>
                <a:extLst>
                  <a:ext uri="{0D108BD9-81ED-4DB2-BD59-A6C34878D82A}">
                    <a16:rowId xmlns:a16="http://schemas.microsoft.com/office/drawing/2014/main" val="3913294234"/>
                  </a:ext>
                </a:extLst>
              </a:tr>
              <a:tr h="619061">
                <a:tc>
                  <a:txBody>
                    <a:bodyPr/>
                    <a:lstStyle/>
                    <a:p>
                      <a:r>
                        <a:rPr lang="fr-FR" dirty="0"/>
                        <a:t>Talan Consulting</a:t>
                      </a:r>
                    </a:p>
                  </a:txBody>
                  <a:tcPr/>
                </a:tc>
                <a:tc>
                  <a:txBody>
                    <a:bodyPr/>
                    <a:lstStyle/>
                    <a:p>
                      <a:r>
                        <a:rPr lang="fr-FR"/>
                        <a:t>31.58%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26.32%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5.26%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2.63%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10.53%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7.89%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2.63%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13.16% </a:t>
                      </a:r>
                      <a:endParaRPr lang="fr-FR" dirty="0"/>
                    </a:p>
                    <a:p>
                      <a:endParaRPr lang="fr-FR" dirty="0"/>
                    </a:p>
                  </a:txBody>
                  <a:tcPr/>
                </a:tc>
                <a:extLst>
                  <a:ext uri="{0D108BD9-81ED-4DB2-BD59-A6C34878D82A}">
                    <a16:rowId xmlns:a16="http://schemas.microsoft.com/office/drawing/2014/main" val="1957398144"/>
                  </a:ext>
                </a:extLst>
              </a:tr>
              <a:tr h="619061">
                <a:tc>
                  <a:txBody>
                    <a:bodyPr/>
                    <a:lstStyle/>
                    <a:p>
                      <a:r>
                        <a:rPr lang="fr-FR" dirty="0"/>
                        <a:t>Talan Opérations</a:t>
                      </a:r>
                    </a:p>
                  </a:txBody>
                  <a:tcPr/>
                </a:tc>
                <a:tc>
                  <a:txBody>
                    <a:bodyPr/>
                    <a:lstStyle/>
                    <a:p>
                      <a:r>
                        <a:rPr lang="fr-FR"/>
                        <a:t>25.49%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33.33%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7.84%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1.96%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7.84%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3.92%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19.61% </a:t>
                      </a:r>
                      <a:endParaRPr lang="fr-FR" dirty="0"/>
                    </a:p>
                    <a:p>
                      <a:endParaRPr lang="fr-FR" dirty="0"/>
                    </a:p>
                  </a:txBody>
                  <a:tcPr/>
                </a:tc>
                <a:extLst>
                  <a:ext uri="{0D108BD9-81ED-4DB2-BD59-A6C34878D82A}">
                    <a16:rowId xmlns:a16="http://schemas.microsoft.com/office/drawing/2014/main" val="3457421678"/>
                  </a:ext>
                </a:extLst>
              </a:tr>
              <a:tr h="619061">
                <a:tc>
                  <a:txBody>
                    <a:bodyPr/>
                    <a:lstStyle/>
                    <a:p>
                      <a:r>
                        <a:rPr lang="fr-FR" dirty="0" err="1"/>
                        <a:t>KeyOn</a:t>
                      </a:r>
                      <a:r>
                        <a:rPr lang="fr-FR" dirty="0"/>
                        <a:t> By Talan </a:t>
                      </a:r>
                    </a:p>
                  </a:txBody>
                  <a:tcPr/>
                </a:tc>
                <a:tc>
                  <a:txBody>
                    <a:bodyPr/>
                    <a:lstStyle/>
                    <a:p>
                      <a:r>
                        <a:rPr lang="fr-FR"/>
                        <a:t>23.08%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15.38%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19.23%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11.54%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3.85%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3.85%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23.08% </a:t>
                      </a:r>
                      <a:endParaRPr lang="fr-FR" dirty="0"/>
                    </a:p>
                    <a:p>
                      <a:endParaRPr lang="fr-FR" dirty="0"/>
                    </a:p>
                  </a:txBody>
                  <a:tcPr/>
                </a:tc>
                <a:extLst>
                  <a:ext uri="{0D108BD9-81ED-4DB2-BD59-A6C34878D82A}">
                    <a16:rowId xmlns:a16="http://schemas.microsoft.com/office/drawing/2014/main" val="1859410590"/>
                  </a:ext>
                </a:extLst>
              </a:tr>
              <a:tr h="619061">
                <a:tc>
                  <a:txBody>
                    <a:bodyPr/>
                    <a:lstStyle/>
                    <a:p>
                      <a:r>
                        <a:rPr lang="fr-FR" dirty="0"/>
                        <a:t>Talan Solutions </a:t>
                      </a:r>
                    </a:p>
                  </a:txBody>
                  <a:tcPr/>
                </a:tc>
                <a:tc>
                  <a:txBody>
                    <a:bodyPr/>
                    <a:lstStyle/>
                    <a:p>
                      <a:r>
                        <a:rPr lang="fr-FR"/>
                        <a:t>18.42%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23.68%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15.79%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5.26%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5.26%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31.58% </a:t>
                      </a:r>
                      <a:endParaRPr lang="fr-FR" dirty="0"/>
                    </a:p>
                    <a:p>
                      <a:endParaRPr lang="fr-FR" dirty="0"/>
                    </a:p>
                  </a:txBody>
                  <a:tcPr/>
                </a:tc>
                <a:extLst>
                  <a:ext uri="{0D108BD9-81ED-4DB2-BD59-A6C34878D82A}">
                    <a16:rowId xmlns:a16="http://schemas.microsoft.com/office/drawing/2014/main" val="1499249238"/>
                  </a:ext>
                </a:extLst>
              </a:tr>
              <a:tr h="619061">
                <a:tc>
                  <a:txBody>
                    <a:bodyPr/>
                    <a:lstStyle/>
                    <a:p>
                      <a:r>
                        <a:rPr lang="fr-FR" dirty="0"/>
                        <a:t>Talan en régions </a:t>
                      </a:r>
                    </a:p>
                  </a:txBody>
                  <a:tcPr/>
                </a:tc>
                <a:tc>
                  <a:txBody>
                    <a:bodyPr/>
                    <a:lstStyle/>
                    <a:p>
                      <a:r>
                        <a:rPr lang="fr-FR"/>
                        <a:t>17.14%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22.86%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20%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14.29%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25.71% </a:t>
                      </a:r>
                      <a:endParaRPr lang="fr-FR" dirty="0"/>
                    </a:p>
                    <a:p>
                      <a:endParaRPr lang="fr-FR" dirty="0"/>
                    </a:p>
                  </a:txBody>
                  <a:tcPr/>
                </a:tc>
                <a:extLst>
                  <a:ext uri="{0D108BD9-81ED-4DB2-BD59-A6C34878D82A}">
                    <a16:rowId xmlns:a16="http://schemas.microsoft.com/office/drawing/2014/main" val="2383347970"/>
                  </a:ext>
                </a:extLst>
              </a:tr>
              <a:tr h="619061">
                <a:tc>
                  <a:txBody>
                    <a:bodyPr/>
                    <a:lstStyle/>
                    <a:p>
                      <a:r>
                        <a:rPr lang="fr-FR" dirty="0"/>
                        <a:t>Talan </a:t>
                      </a:r>
                      <a:r>
                        <a:rPr lang="fr-FR" dirty="0" err="1"/>
                        <a:t>corporate</a:t>
                      </a:r>
                      <a:r>
                        <a:rPr lang="fr-FR" dirty="0"/>
                        <a:t> </a:t>
                      </a:r>
                    </a:p>
                  </a:txBody>
                  <a:tcPr/>
                </a:tc>
                <a:tc>
                  <a:txBody>
                    <a:bodyPr/>
                    <a:lstStyle/>
                    <a:p>
                      <a:r>
                        <a:rPr lang="fr-FR"/>
                        <a:t>33.33% </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11.11%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22.22%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33.33% </a:t>
                      </a:r>
                      <a:endParaRPr lang="fr-FR" dirty="0"/>
                    </a:p>
                    <a:p>
                      <a:endParaRPr lang="fr-FR" dirty="0"/>
                    </a:p>
                  </a:txBody>
                  <a:tcPr/>
                </a:tc>
                <a:extLst>
                  <a:ext uri="{0D108BD9-81ED-4DB2-BD59-A6C34878D82A}">
                    <a16:rowId xmlns:a16="http://schemas.microsoft.com/office/drawing/2014/main" val="994860966"/>
                  </a:ext>
                </a:extLst>
              </a:tr>
              <a:tr h="619061">
                <a:tc>
                  <a:txBody>
                    <a:bodyPr/>
                    <a:lstStyle/>
                    <a:p>
                      <a:r>
                        <a:rPr lang="fr-FR" dirty="0"/>
                        <a:t>Talan </a:t>
                      </a:r>
                      <a:r>
                        <a:rPr lang="fr-FR" dirty="0" err="1"/>
                        <a:t>Labs</a:t>
                      </a:r>
                      <a:r>
                        <a:rPr lang="fr-FR" dirty="0"/>
                        <a:t> </a:t>
                      </a:r>
                    </a:p>
                  </a:txBody>
                  <a:tcPr/>
                </a:tc>
                <a:tc>
                  <a:txBody>
                    <a:bodyPr/>
                    <a:lstStyle/>
                    <a:p>
                      <a:r>
                        <a:rPr lang="fr-FR"/>
                        <a:t>50% </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50% </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txBody>
                  <a:tcPr/>
                </a:tc>
                <a:extLst>
                  <a:ext uri="{0D108BD9-81ED-4DB2-BD59-A6C34878D82A}">
                    <a16:rowId xmlns:a16="http://schemas.microsoft.com/office/drawing/2014/main" val="72914139"/>
                  </a:ext>
                </a:extLst>
              </a:tr>
            </a:tbl>
          </a:graphicData>
        </a:graphic>
      </p:graphicFrame>
      <p:sp>
        <p:nvSpPr>
          <p:cNvPr id="5" name="ZoneTexte 4">
            <a:extLst>
              <a:ext uri="{FF2B5EF4-FFF2-40B4-BE49-F238E27FC236}">
                <a16:creationId xmlns:a16="http://schemas.microsoft.com/office/drawing/2014/main" id="{A3D2F9E9-BD42-49EF-8668-612547F5C221}"/>
              </a:ext>
            </a:extLst>
          </p:cNvPr>
          <p:cNvSpPr txBox="1"/>
          <p:nvPr/>
        </p:nvSpPr>
        <p:spPr>
          <a:xfrm>
            <a:off x="3459506" y="794132"/>
            <a:ext cx="4092787" cy="369332"/>
          </a:xfrm>
          <a:prstGeom prst="rect">
            <a:avLst/>
          </a:prstGeom>
          <a:noFill/>
        </p:spPr>
        <p:txBody>
          <a:bodyPr wrap="none" rtlCol="0">
            <a:spAutoFit/>
          </a:bodyPr>
          <a:lstStyle/>
          <a:p>
            <a:r>
              <a:rPr lang="fr-FR" sz="1800" b="1" u="sng" dirty="0">
                <a:latin typeface="Calibri" panose="020F0502020204030204" pitchFamily="34" charset="0"/>
                <a:cs typeface="Times New Roman" panose="02020603050405020304" pitchFamily="18" charset="0"/>
              </a:rPr>
              <a:t>Pourcentage des désistements par entité</a:t>
            </a:r>
          </a:p>
        </p:txBody>
      </p:sp>
    </p:spTree>
    <p:extLst>
      <p:ext uri="{BB962C8B-B14F-4D97-AF65-F5344CB8AC3E}">
        <p14:creationId xmlns:p14="http://schemas.microsoft.com/office/powerpoint/2010/main" val="2979070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23234" y="314968"/>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1" name="Google Shape;571;g5cedbfcdf9_1_5"/>
          <p:cNvSpPr txBox="1"/>
          <p:nvPr/>
        </p:nvSpPr>
        <p:spPr>
          <a:xfrm>
            <a:off x="399685" y="-75968"/>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
        <p:nvSpPr>
          <p:cNvPr id="572" name="Google Shape;572;g5cedbfcdf9_1_5"/>
          <p:cNvSpPr txBox="1"/>
          <p:nvPr/>
        </p:nvSpPr>
        <p:spPr>
          <a:xfrm>
            <a:off x="660901" y="288552"/>
            <a:ext cx="11713278" cy="6280896"/>
          </a:xfrm>
          <a:prstGeom prst="rect">
            <a:avLst/>
          </a:prstGeom>
          <a:noFill/>
          <a:ln>
            <a:noFill/>
          </a:ln>
        </p:spPr>
        <p:txBody>
          <a:bodyPr spcFirstLastPara="1" wrap="square" lIns="121900" tIns="121900" rIns="121900" bIns="121900" anchor="t" anchorCtr="0">
            <a:noAutofit/>
          </a:bodyPr>
          <a:lstStyle/>
          <a:p>
            <a:pPr lvl="4"/>
            <a:r>
              <a:rPr lang="fr-FR" sz="1867" dirty="0"/>
              <a:t>	</a:t>
            </a:r>
            <a:br>
              <a:rPr lang="fr-FR" sz="1867" dirty="0">
                <a:latin typeface="Montserrat"/>
              </a:rPr>
            </a:br>
            <a:br>
              <a:rPr lang="fr-FR" sz="1867" dirty="0">
                <a:latin typeface="Montserrat"/>
              </a:rPr>
            </a:br>
            <a:r>
              <a:rPr lang="fr-FR" sz="1867" dirty="0">
                <a:latin typeface="Montserrat"/>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Si nous reprenons toutes les entités, voici les raisons des désistements : </a:t>
            </a:r>
          </a:p>
          <a:p>
            <a:pPr lvl="4"/>
            <a:endParaRPr lang="fr-FR" sz="2000" dirty="0">
              <a:latin typeface="Montserrat"/>
            </a:endParaRPr>
          </a:p>
          <a:p>
            <a:pPr lvl="4">
              <a:lnSpc>
                <a:spcPct val="150000"/>
              </a:lnSpc>
            </a:pPr>
            <a:r>
              <a:rPr lang="fr-FR" sz="1867" dirty="0">
                <a:latin typeface="Montserrat"/>
                <a:ea typeface="Calibri" panose="020F0502020204030204" pitchFamily="34" charset="0"/>
              </a:rPr>
              <a:t>	</a:t>
            </a:r>
            <a:r>
              <a:rPr lang="fr-FR" sz="1867">
                <a:latin typeface="Montserrat"/>
                <a:ea typeface="Calibri" panose="020F0502020204030204" pitchFamily="34" charset="0"/>
              </a:rPr>
              <a:t>	</a:t>
            </a:r>
            <a:r>
              <a:rPr lang="fr-FR" sz="2800" b="1">
                <a:solidFill>
                  <a:srgbClr val="0062FF"/>
                </a:solidFill>
                <a:latin typeface="Montserrat"/>
              </a:rPr>
              <a:t>35.66 </a:t>
            </a:r>
            <a:r>
              <a:rPr lang="fr-FR" sz="2800" b="1" dirty="0">
                <a:solidFill>
                  <a:srgbClr val="0062FF"/>
                </a:solidFill>
                <a:latin typeface="Montserrat"/>
              </a:rPr>
              <a:t>% </a:t>
            </a:r>
            <a:r>
              <a:rPr lang="fr-FR" sz="2800" b="1">
                <a:latin typeface="Montserrat"/>
              </a:rPr>
              <a:t>: </a:t>
            </a:r>
            <a:r>
              <a:rPr lang="fr-FR" sz="2800" b="1">
                <a:latin typeface="Calibri" panose="020F0502020204030204" pitchFamily="34" charset="0"/>
                <a:cs typeface="Times New Roman" panose="02020603050405020304" pitchFamily="18" charset="0"/>
              </a:rPr>
              <a:t>Pour une rémunération plus attractive</a:t>
            </a:r>
            <a:br>
              <a:rPr lang="fr-FR" sz="2400" b="1" dirty="0">
                <a:latin typeface="Montserrat"/>
              </a:rPr>
            </a:br>
            <a:r>
              <a:rPr lang="fr-FR" sz="2400" b="1" dirty="0">
                <a:latin typeface="Montserrat"/>
              </a:rPr>
              <a:t>	</a:t>
            </a:r>
            <a:r>
              <a:rPr lang="fr-FR" sz="2400" b="1">
                <a:latin typeface="Montserrat"/>
              </a:rPr>
              <a:t>	</a:t>
            </a:r>
            <a:r>
              <a:rPr lang="fr-FR" sz="1800" b="1">
                <a:solidFill>
                  <a:srgbClr val="0062FF"/>
                </a:solidFill>
                <a:latin typeface="Montserrat"/>
              </a:rPr>
              <a:t>34.27 </a:t>
            </a:r>
            <a:r>
              <a:rPr lang="fr-FR" sz="1800" b="1" dirty="0">
                <a:solidFill>
                  <a:srgbClr val="0062FF"/>
                </a:solidFill>
                <a:latin typeface="Montserrat"/>
              </a:rPr>
              <a:t>%</a:t>
            </a:r>
            <a:r>
              <a:rPr lang="fr-FR" sz="1800" dirty="0">
                <a:solidFill>
                  <a:srgbClr val="0062FF"/>
                </a:solidFill>
                <a:latin typeface="Montserrat"/>
              </a:rPr>
              <a:t> </a:t>
            </a:r>
            <a:r>
              <a:rPr lang="fr-FR" sz="1800">
                <a:solidFill>
                  <a:srgbClr val="0062FF"/>
                </a:solidFill>
                <a:latin typeface="Montserrat"/>
              </a:rPr>
              <a:t>: </a:t>
            </a:r>
            <a:r>
              <a:rPr lang="fr-FR" sz="1800">
                <a:solidFill>
                  <a:schemeClr val="tx1"/>
                </a:solidFill>
                <a:latin typeface="Calibri" panose="020F0502020204030204" pitchFamily="34" charset="0"/>
                <a:cs typeface="Times New Roman" panose="02020603050405020304" pitchFamily="18" charset="0"/>
              </a:rPr>
              <a:t>Pour un poste plus intéressant</a:t>
            </a:r>
            <a:endParaRPr lang="fr-FR" sz="1800" dirty="0">
              <a:latin typeface="Calibri" panose="020F0502020204030204" pitchFamily="34" charset="0"/>
              <a:cs typeface="Times New Roman" panose="02020603050405020304" pitchFamily="18" charset="0"/>
            </a:endParaRPr>
          </a:p>
          <a:p>
            <a:pPr lvl="4">
              <a:lnSpc>
                <a:spcPct val="150000"/>
              </a:lnSpc>
            </a:pPr>
            <a:r>
              <a:rPr lang="fr-FR" sz="1800" dirty="0">
                <a:solidFill>
                  <a:srgbClr val="0062FF"/>
                </a:solidFill>
                <a:latin typeface="Montserrat"/>
                <a:ea typeface="Calibri" panose="020F0502020204030204" pitchFamily="34" charset="0"/>
                <a:cs typeface="Times New Roman" panose="02020603050405020304" pitchFamily="18" charset="0"/>
              </a:rPr>
              <a:t>                             </a:t>
            </a:r>
            <a:r>
              <a:rPr lang="fr-FR" sz="2400">
                <a:solidFill>
                  <a:srgbClr val="0062FF"/>
                </a:solidFill>
                <a:latin typeface="Montserrat"/>
              </a:rPr>
              <a:t>	</a:t>
            </a:r>
            <a:r>
              <a:rPr lang="fr-FR" sz="1800">
                <a:solidFill>
                  <a:srgbClr val="0062FF"/>
                </a:solidFill>
                <a:latin typeface="Montserrat"/>
              </a:rPr>
              <a:t>18.18 </a:t>
            </a:r>
            <a:r>
              <a:rPr lang="fr-FR" sz="1800" dirty="0">
                <a:solidFill>
                  <a:srgbClr val="0062FF"/>
                </a:solidFill>
                <a:latin typeface="Montserrat"/>
              </a:rPr>
              <a:t>%</a:t>
            </a:r>
            <a:r>
              <a:rPr lang="fr-FR" sz="1800" dirty="0">
                <a:latin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 Retenus par leur employeur</a:t>
            </a:r>
            <a:endParaRPr lang="fr-FR" sz="1800" dirty="0">
              <a:latin typeface="Calibri" panose="020F0502020204030204" pitchFamily="34" charset="0"/>
              <a:cs typeface="Times New Roman" panose="02020603050405020304" pitchFamily="18" charset="0"/>
            </a:endParaRPr>
          </a:p>
          <a:p>
            <a:pPr marL="0" marR="0" lvl="4"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fr-FR" sz="1800" b="0" i="0" u="none" strike="noStrike" kern="0" cap="none" spc="0" normalizeH="0" baseline="0" noProof="0">
                <a:ln>
                  <a:noFill/>
                </a:ln>
                <a:solidFill>
                  <a:srgbClr val="0062FF"/>
                </a:solidFill>
                <a:effectLst/>
                <a:uLnTx/>
                <a:uFillTx/>
                <a:latin typeface="Montserrat"/>
                <a:cs typeface="Arial"/>
                <a:sym typeface="Arial"/>
              </a:rPr>
              <a:t>                              </a:t>
            </a:r>
            <a:r>
              <a:rPr lang="fr-FR" sz="1800">
                <a:solidFill>
                  <a:srgbClr val="0062FF"/>
                </a:solidFill>
                <a:latin typeface="Montserrat"/>
              </a:rPr>
              <a:t>10.49</a:t>
            </a:r>
            <a:r>
              <a:rPr kumimoji="0" lang="fr-FR" sz="1800" b="0" i="0" u="none" strike="noStrike" kern="0" cap="none" spc="0" normalizeH="0" baseline="0" noProof="0">
                <a:ln>
                  <a:noFill/>
                </a:ln>
                <a:solidFill>
                  <a:srgbClr val="0062FF"/>
                </a:solidFill>
                <a:effectLst/>
                <a:uLnTx/>
                <a:uFillTx/>
                <a:latin typeface="Montserrat"/>
                <a:cs typeface="Arial"/>
                <a:sym typeface="Arial"/>
              </a:rPr>
              <a:t> </a:t>
            </a:r>
            <a:r>
              <a:rPr kumimoji="0" lang="fr-FR" sz="1800" b="0" i="0" u="none" strike="noStrike" kern="0" cap="none" spc="0" normalizeH="0" baseline="0" noProof="0" dirty="0">
                <a:ln>
                  <a:noFill/>
                </a:ln>
                <a:solidFill>
                  <a:srgbClr val="0062FF"/>
                </a:solidFill>
                <a:effectLst/>
                <a:uLnTx/>
                <a:uFillTx/>
                <a:latin typeface="Montserrat"/>
                <a:cs typeface="Arial"/>
                <a:sym typeface="Arial"/>
              </a:rPr>
              <a:t>%</a:t>
            </a:r>
            <a:r>
              <a:rPr kumimoji="0" lang="fr-FR" sz="1800" b="0" i="0" u="none" strike="noStrike" kern="0" cap="none" spc="0" normalizeH="0" baseline="0" noProof="0" dirty="0">
                <a:ln>
                  <a:noFill/>
                </a:ln>
                <a:solidFill>
                  <a:srgbClr val="000000"/>
                </a:solidFill>
                <a:effectLst/>
                <a:uLnTx/>
                <a:uFillTx/>
                <a:latin typeface="Calibri" panose="020F0502020204030204" pitchFamily="34" charset="0"/>
                <a:cs typeface="Times New Roman" panose="02020603050405020304" pitchFamily="18" charset="0"/>
                <a:sym typeface="Arial"/>
              </a:rPr>
              <a:t> </a:t>
            </a:r>
            <a:r>
              <a:rPr kumimoji="0" lang="fr-FR" sz="1800" b="0" i="0" u="none" strike="noStrike" kern="0" cap="none" spc="0" normalizeH="0" baseline="0" noProof="0">
                <a:ln>
                  <a:noFill/>
                </a:ln>
                <a:solidFill>
                  <a:srgbClr val="000000"/>
                </a:solidFill>
                <a:effectLst/>
                <a:uLnTx/>
                <a:uFillTx/>
                <a:latin typeface="Calibri" panose="020F0502020204030204" pitchFamily="34" charset="0"/>
                <a:cs typeface="Times New Roman" panose="02020603050405020304" pitchFamily="18" charset="0"/>
                <a:sym typeface="Arial"/>
              </a:rPr>
              <a:t>: Processus de recrutement trop long</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lvl="4">
              <a:lnSpc>
                <a:spcPct val="150000"/>
              </a:lnSpc>
            </a:pPr>
            <a:r>
              <a:rPr lang="fr-FR" sz="1800" dirty="0">
                <a:solidFill>
                  <a:srgbClr val="0062FF"/>
                </a:solidFill>
                <a:latin typeface="Calibri" panose="020F0502020204030204" pitchFamily="34" charset="0"/>
                <a:cs typeface="Times New Roman" panose="02020603050405020304" pitchFamily="18" charset="0"/>
              </a:rPr>
              <a:t>	</a:t>
            </a:r>
            <a:r>
              <a:rPr lang="fr-FR" sz="1800">
                <a:solidFill>
                  <a:srgbClr val="0062FF"/>
                </a:solidFill>
                <a:latin typeface="Calibri" panose="020F0502020204030204" pitchFamily="34" charset="0"/>
                <a:cs typeface="Times New Roman" panose="02020603050405020304" pitchFamily="18" charset="0"/>
              </a:rPr>
              <a:t>	</a:t>
            </a:r>
            <a:r>
              <a:rPr lang="fr-FR" sz="1800">
                <a:solidFill>
                  <a:srgbClr val="0062FF"/>
                </a:solidFill>
                <a:latin typeface="Montserrat"/>
                <a:cs typeface="Times New Roman" panose="02020603050405020304" pitchFamily="18" charset="0"/>
              </a:rPr>
              <a:t>3.5</a:t>
            </a:r>
            <a:r>
              <a:rPr lang="fr-FR" sz="1800">
                <a:solidFill>
                  <a:srgbClr val="0062FF"/>
                </a:solidFill>
                <a:latin typeface="Montserrat"/>
              </a:rPr>
              <a:t> </a:t>
            </a:r>
            <a:r>
              <a:rPr lang="fr-FR" sz="1800" dirty="0">
                <a:solidFill>
                  <a:srgbClr val="0062FF"/>
                </a:solidFill>
                <a:latin typeface="Montserrat"/>
              </a:rPr>
              <a:t>%</a:t>
            </a:r>
            <a:r>
              <a:rPr lang="fr-FR" sz="1800" dirty="0">
                <a:latin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 Un discours peu attractif</a:t>
            </a:r>
            <a:endParaRPr lang="fr-FR" sz="1800" dirty="0">
              <a:latin typeface="Calibri" panose="020F0502020204030204" pitchFamily="34" charset="0"/>
              <a:cs typeface="Times New Roman" panose="02020603050405020304" pitchFamily="18" charset="0"/>
            </a:endParaRPr>
          </a:p>
          <a:p>
            <a:pPr lvl="4">
              <a:lnSpc>
                <a:spcPct val="150000"/>
              </a:lnSpc>
            </a:pPr>
            <a:r>
              <a:rPr lang="fr-FR" sz="1800">
                <a:solidFill>
                  <a:srgbClr val="0062FF"/>
                </a:solidFill>
                <a:latin typeface="Montserrat"/>
                <a:cs typeface="Times New Roman" panose="02020603050405020304" pitchFamily="18" charset="0"/>
              </a:rPr>
              <a:t>                              3.5</a:t>
            </a:r>
            <a:r>
              <a:rPr lang="fr-FR" sz="1800">
                <a:solidFill>
                  <a:srgbClr val="0062FF"/>
                </a:solidFill>
                <a:latin typeface="Montserrat"/>
              </a:rPr>
              <a:t> </a:t>
            </a:r>
            <a:r>
              <a:rPr lang="fr-FR" sz="1800" dirty="0">
                <a:solidFill>
                  <a:srgbClr val="0062FF"/>
                </a:solidFill>
                <a:latin typeface="Montserrat"/>
              </a:rPr>
              <a:t>% </a:t>
            </a:r>
            <a:r>
              <a:rPr lang="fr-FR" sz="1800">
                <a:solidFill>
                  <a:srgbClr val="0062FF"/>
                </a:solidFill>
                <a:latin typeface="Montserrat"/>
              </a:rPr>
              <a:t>:</a:t>
            </a:r>
            <a:r>
              <a:rPr lang="fr-FR" sz="1800">
                <a:latin typeface="Calibri" panose="020F0502020204030204" pitchFamily="34" charset="0"/>
                <a:cs typeface="Times New Roman" panose="02020603050405020304" pitchFamily="18" charset="0"/>
              </a:rPr>
              <a:t> Crise sanitaire </a:t>
            </a:r>
            <a:endParaRPr lang="fr-FR" sz="1800" dirty="0">
              <a:latin typeface="Calibri" panose="020F0502020204030204" pitchFamily="34" charset="0"/>
              <a:cs typeface="Times New Roman" panose="02020603050405020304" pitchFamily="18" charset="0"/>
            </a:endParaRPr>
          </a:p>
          <a:p>
            <a:pPr lvl="4">
              <a:lnSpc>
                <a:spcPct val="150000"/>
              </a:lnSpc>
            </a:pPr>
            <a:r>
              <a:rPr lang="fr-FR" sz="1800">
                <a:solidFill>
                  <a:srgbClr val="0062FF"/>
                </a:solidFill>
                <a:latin typeface="Calibri" panose="020F0502020204030204" pitchFamily="34" charset="0"/>
                <a:cs typeface="Times New Roman" panose="02020603050405020304" pitchFamily="18" charset="0"/>
              </a:rPr>
              <a:t>                                   </a:t>
            </a:r>
            <a:r>
              <a:rPr lang="fr-FR" sz="1800">
                <a:solidFill>
                  <a:srgbClr val="0062FF"/>
                </a:solidFill>
                <a:latin typeface="Montserrat"/>
              </a:rPr>
              <a:t>2.8 </a:t>
            </a:r>
            <a:r>
              <a:rPr lang="fr-FR" sz="1800" dirty="0">
                <a:solidFill>
                  <a:srgbClr val="0062FF"/>
                </a:solidFill>
                <a:latin typeface="Montserrat"/>
              </a:rPr>
              <a:t>%</a:t>
            </a:r>
            <a:r>
              <a:rPr lang="fr-FR" sz="1800" dirty="0">
                <a:latin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 Ne se retrouve pas dans l’esprit de Talan </a:t>
            </a:r>
            <a:endParaRPr lang="fr-FR" sz="1800" dirty="0">
              <a:latin typeface="Calibri" panose="020F0502020204030204" pitchFamily="34" charset="0"/>
              <a:cs typeface="Times New Roman" panose="02020603050405020304" pitchFamily="18" charset="0"/>
            </a:endParaRPr>
          </a:p>
          <a:p>
            <a:pPr lvl="4">
              <a:lnSpc>
                <a:spcPct val="150000"/>
              </a:lnSpc>
            </a:pPr>
            <a:r>
              <a:rPr lang="fr-FR" sz="1800">
                <a:latin typeface="Calibri" panose="020F0502020204030204" pitchFamily="34" charset="0"/>
                <a:ea typeface="Calibri" panose="020F0502020204030204" pitchFamily="34" charset="0"/>
                <a:cs typeface="Times New Roman" panose="02020603050405020304" pitchFamily="18" charset="0"/>
              </a:rPr>
              <a:t>                                   </a:t>
            </a:r>
            <a:r>
              <a:rPr lang="fr-FR" sz="1800">
                <a:solidFill>
                  <a:srgbClr val="0062FF"/>
                </a:solidFill>
                <a:latin typeface="Montserrat"/>
              </a:rPr>
              <a:t>0.7 </a:t>
            </a:r>
            <a:r>
              <a:rPr lang="fr-FR" sz="1800" dirty="0">
                <a:solidFill>
                  <a:srgbClr val="0062FF"/>
                </a:solidFill>
                <a:latin typeface="Montserrat"/>
              </a:rPr>
              <a:t>%</a:t>
            </a:r>
            <a:r>
              <a:rPr lang="fr-FR" sz="1800" dirty="0">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ea typeface="Calibri" panose="020F0502020204030204" pitchFamily="34" charset="0"/>
                <a:cs typeface="Times New Roman" panose="02020603050405020304" pitchFamily="18" charset="0"/>
              </a:rPr>
              <a:t>: Manque de souplesse dans le format des entretiens (visio par ex)</a:t>
            </a:r>
            <a:endParaRPr lang="fr-FR" sz="1800" dirty="0">
              <a:latin typeface="Calibri" panose="020F0502020204030204" pitchFamily="34" charset="0"/>
              <a:ea typeface="Calibri" panose="020F0502020204030204" pitchFamily="34" charset="0"/>
              <a:cs typeface="Times New Roman" panose="02020603050405020304" pitchFamily="18" charset="0"/>
            </a:endParaRPr>
          </a:p>
          <a:p>
            <a:pPr lvl="4">
              <a:lnSpc>
                <a:spcPct val="150000"/>
              </a:lnSpc>
            </a:pPr>
            <a:r>
              <a:rPr lang="fr-FR" sz="1800">
                <a:solidFill>
                  <a:srgbClr val="0062FF"/>
                </a:solidFill>
                <a:latin typeface="Montserrat"/>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lvl="4">
              <a:lnSpc>
                <a:spcPct val="150000"/>
              </a:lnSpc>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lvl="4">
              <a:lnSpc>
                <a:spcPct val="150000"/>
              </a:lnSpc>
            </a:pPr>
            <a:endParaRPr lang="fr-FR" sz="1800" dirty="0">
              <a:latin typeface="Calibri" panose="020F0502020204030204" pitchFamily="34" charset="0"/>
              <a:cs typeface="Times New Roman" panose="02020603050405020304" pitchFamily="18" charset="0"/>
            </a:endParaRPr>
          </a:p>
          <a:p>
            <a:pPr lvl="4">
              <a:lnSpc>
                <a:spcPct val="150000"/>
              </a:lnSpc>
            </a:pPr>
            <a:endParaRPr lang="fr-FR" sz="1800" dirty="0">
              <a:latin typeface="Calibri" panose="020F0502020204030204" pitchFamily="34" charset="0"/>
              <a:cs typeface="Times New Roman" panose="02020603050405020304" pitchFamily="18" charset="0"/>
            </a:endParaRPr>
          </a:p>
          <a:p>
            <a:pPr lvl="4">
              <a:lnSpc>
                <a:spcPct val="150000"/>
              </a:lnSpc>
            </a:pPr>
            <a:r>
              <a:rPr lang="fr-FR" sz="1800" dirty="0">
                <a:latin typeface="Calibri" panose="020F0502020204030204" pitchFamily="34" charset="0"/>
                <a:cs typeface="Times New Roman" panose="02020603050405020304" pitchFamily="18" charset="0"/>
              </a:rPr>
              <a:t>		</a:t>
            </a:r>
            <a:r>
              <a:rPr lang="fr-FR" sz="1867" dirty="0">
                <a:latin typeface="Montserrat"/>
              </a:rPr>
              <a:t>	</a:t>
            </a:r>
            <a:br>
              <a:rPr lang="fr-FR" sz="1867" dirty="0">
                <a:latin typeface="Montserrat"/>
              </a:rPr>
            </a:br>
            <a:endParaRPr sz="1867" b="1"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2776241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23234" y="314968"/>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1" name="Google Shape;571;g5cedbfcdf9_1_5"/>
          <p:cNvSpPr txBox="1"/>
          <p:nvPr/>
        </p:nvSpPr>
        <p:spPr>
          <a:xfrm>
            <a:off x="399685" y="-75968"/>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
        <p:nvSpPr>
          <p:cNvPr id="572" name="Google Shape;572;g5cedbfcdf9_1_5"/>
          <p:cNvSpPr txBox="1"/>
          <p:nvPr/>
        </p:nvSpPr>
        <p:spPr>
          <a:xfrm>
            <a:off x="399685" y="509318"/>
            <a:ext cx="11231764" cy="6280896"/>
          </a:xfrm>
          <a:prstGeom prst="rect">
            <a:avLst/>
          </a:prstGeom>
          <a:noFill/>
          <a:ln>
            <a:noFill/>
          </a:ln>
        </p:spPr>
        <p:txBody>
          <a:bodyPr spcFirstLastPara="1" wrap="square" lIns="121900" tIns="121900" rIns="121900" bIns="121900" anchor="t" anchorCtr="0">
            <a:noAutofit/>
          </a:bodyPr>
          <a:lstStyle/>
          <a:p>
            <a:pPr lvl="4"/>
            <a:br>
              <a:rPr lang="fr-FR" sz="1867" dirty="0">
                <a:latin typeface="Montserrat"/>
              </a:rPr>
            </a:br>
            <a:r>
              <a:rPr lang="fr-FR" sz="2000" u="sng" dirty="0">
                <a:latin typeface="Montserrat"/>
              </a:rPr>
              <a:t>En quoi le poste proposé est plus intéressant </a:t>
            </a:r>
            <a:r>
              <a:rPr lang="fr-FR" sz="2000" dirty="0">
                <a:latin typeface="Montserrat"/>
              </a:rPr>
              <a:t>:</a:t>
            </a:r>
          </a:p>
          <a:p>
            <a:pPr>
              <a:lnSpc>
                <a:spcPct val="107000"/>
              </a:lnSpc>
              <a:spcAft>
                <a:spcPts val="800"/>
              </a:spcAft>
            </a:pPr>
            <a:br>
              <a:rPr lang="fr-FR" sz="1867" dirty="0">
                <a:latin typeface="Montserrat"/>
              </a:rPr>
            </a:br>
            <a:r>
              <a:rPr lang="fr-FR" sz="1867" dirty="0">
                <a:latin typeface="Montserrat"/>
              </a:rPr>
              <a:t> </a:t>
            </a:r>
            <a:r>
              <a:rPr lang="fr-FR" sz="1800" dirty="0">
                <a:latin typeface="Montserrat"/>
              </a:rPr>
              <a:t>		</a:t>
            </a:r>
            <a:r>
              <a:rPr lang="fr-FR" sz="1800" b="1" u="sng" dirty="0">
                <a:latin typeface="Calibri" panose="020F0502020204030204" pitchFamily="34" charset="0"/>
                <a:cs typeface="Times New Roman" panose="02020603050405020304" pitchFamily="18" charset="0"/>
              </a:rPr>
              <a:t>Talan consulting:</a:t>
            </a:r>
          </a:p>
          <a:p>
            <a:pPr>
              <a:lnSpc>
                <a:spcPct val="107000"/>
              </a:lnSpc>
              <a:spcAft>
                <a:spcPts val="800"/>
              </a:spcAft>
            </a:pPr>
            <a:r>
              <a:rPr lang="fr-FR" sz="1800" b="1" u="sng" dirty="0">
                <a:latin typeface="Calibri" panose="020F0502020204030204" pitchFamily="34" charset="0"/>
                <a:cs typeface="Times New Roman" panose="02020603050405020304" pitchFamily="18" charset="0"/>
              </a:rPr>
              <a:t> </a:t>
            </a:r>
          </a:p>
          <a:p>
            <a:pPr>
              <a:lnSpc>
                <a:spcPct val="107000"/>
              </a:lnSpc>
              <a:spcAft>
                <a:spcPts val="800"/>
              </a:spcAft>
            </a:pPr>
            <a:r>
              <a:rPr lang="fr-FR" sz="1800">
                <a:latin typeface="Calibri" panose="020F0502020204030204" pitchFamily="34" charset="0"/>
                <a:cs typeface="Times New Roman" panose="02020603050405020304" pitchFamily="18" charset="0"/>
              </a:rPr>
              <a:t>« Il correspond plus à mon projet professionnel car porte sur de ssujets digitaux »</a:t>
            </a:r>
          </a:p>
          <a:p>
            <a:pPr>
              <a:lnSpc>
                <a:spcPct val="107000"/>
              </a:lnSpc>
              <a:spcAft>
                <a:spcPts val="800"/>
              </a:spcAft>
            </a:pPr>
            <a:r>
              <a:rPr lang="fr-FR" sz="1800">
                <a:latin typeface="Calibri" panose="020F0502020204030204" pitchFamily="34" charset="0"/>
                <a:cs typeface="Times New Roman" panose="02020603050405020304" pitchFamily="18" charset="0"/>
              </a:rPr>
              <a:t>« Possibilité d'intégrer une équipe projet dans divers secteurs y compris à l'international »</a:t>
            </a:r>
          </a:p>
          <a:p>
            <a:pPr>
              <a:lnSpc>
                <a:spcPct val="107000"/>
              </a:lnSpc>
              <a:spcAft>
                <a:spcPts val="800"/>
              </a:spcAft>
            </a:pPr>
            <a:r>
              <a:rPr lang="fr-FR" sz="1800">
                <a:latin typeface="Calibri" panose="020F0502020204030204" pitchFamily="34" charset="0"/>
                <a:cs typeface="Times New Roman" panose="02020603050405020304" pitchFamily="18" charset="0"/>
              </a:rPr>
              <a:t>« Manager dans le Conseil en stratégie »</a:t>
            </a:r>
          </a:p>
          <a:p>
            <a:pPr>
              <a:lnSpc>
                <a:spcPct val="107000"/>
              </a:lnSpc>
              <a:spcAft>
                <a:spcPts val="800"/>
              </a:spcAft>
            </a:pPr>
            <a:r>
              <a:rPr lang="fr-FR" sz="1800">
                <a:latin typeface="Calibri" panose="020F0502020204030204" pitchFamily="34" charset="0"/>
                <a:cs typeface="Times New Roman" panose="02020603050405020304" pitchFamily="18" charset="0"/>
              </a:rPr>
              <a:t>« Missions proposées plus diversifiées, clientèle plus large, secteurs d'activités plus larges. »</a:t>
            </a:r>
          </a:p>
          <a:p>
            <a:pPr>
              <a:lnSpc>
                <a:spcPct val="107000"/>
              </a:lnSpc>
              <a:spcAft>
                <a:spcPts val="800"/>
              </a:spcAft>
            </a:pPr>
            <a:r>
              <a:rPr lang="fr-FR" sz="1800">
                <a:latin typeface="Calibri" panose="020F0502020204030204" pitchFamily="34" charset="0"/>
                <a:cs typeface="Times New Roman" panose="02020603050405020304" pitchFamily="18" charset="0"/>
              </a:rPr>
              <a:t>« Une rémunération plus adapté à mon profil et à mon niveau d'expérience »</a:t>
            </a:r>
          </a:p>
          <a:p>
            <a:pPr>
              <a:lnSpc>
                <a:spcPct val="107000"/>
              </a:lnSpc>
              <a:spcAft>
                <a:spcPts val="800"/>
              </a:spcAft>
            </a:pPr>
            <a:r>
              <a:rPr lang="fr-FR" sz="1800">
                <a:latin typeface="Calibri" panose="020F0502020204030204" pitchFamily="34" charset="0"/>
                <a:cs typeface="Times New Roman" panose="02020603050405020304" pitchFamily="18" charset="0"/>
              </a:rPr>
              <a:t>« Le poste offert correspondait à la spécialisation que j'ai effectuée lors de mes études (secteur de la finance). »</a:t>
            </a:r>
          </a:p>
          <a:p>
            <a:pPr>
              <a:lnSpc>
                <a:spcPct val="107000"/>
              </a:lnSpc>
              <a:spcAft>
                <a:spcPts val="800"/>
              </a:spcAft>
            </a:pPr>
            <a:r>
              <a:rPr lang="fr-FR" sz="1800">
                <a:latin typeface="Calibri" panose="020F0502020204030204" pitchFamily="34" charset="0"/>
                <a:cs typeface="Times New Roman" panose="02020603050405020304" pitchFamily="18" charset="0"/>
              </a:rPr>
              <a:t>« Plus spécifique  »</a:t>
            </a:r>
          </a:p>
          <a:p>
            <a:pPr>
              <a:lnSpc>
                <a:spcPct val="107000"/>
              </a:lnSpc>
              <a:spcAft>
                <a:spcPts val="800"/>
              </a:spcAft>
            </a:pPr>
            <a:r>
              <a:rPr lang="fr-FR" sz="1800">
                <a:latin typeface="Calibri" panose="020F0502020204030204" pitchFamily="34" charset="0"/>
                <a:cs typeface="Times New Roman" panose="02020603050405020304" pitchFamily="18" charset="0"/>
              </a:rPr>
              <a:t>« Je cherchais un stage ASAP donc j’ai préféré ne pas prendre de risque. Cependant, le poste chez Talan était tout aussi intéressant voir plus.  »</a:t>
            </a:r>
          </a:p>
          <a:p>
            <a:pPr>
              <a:lnSpc>
                <a:spcPct val="107000"/>
              </a:lnSpc>
              <a:spcAft>
                <a:spcPts val="800"/>
              </a:spcAft>
            </a:pPr>
            <a:r>
              <a:rPr lang="fr-FR" sz="1800">
                <a:latin typeface="Calibri" panose="020F0502020204030204" pitchFamily="34" charset="0"/>
                <a:cs typeface="Times New Roman" panose="02020603050405020304" pitchFamily="18" charset="0"/>
              </a:rPr>
              <a:t>« En termes de perspectives d'évolution et de branche de rattachement à l'entrée en fonction. »</a:t>
            </a:r>
          </a:p>
          <a:p>
            <a:pPr>
              <a:lnSpc>
                <a:spcPct val="107000"/>
              </a:lnSpc>
              <a:spcAft>
                <a:spcPts val="800"/>
              </a:spcAft>
            </a:pPr>
            <a:r>
              <a:rPr lang="fr-FR" sz="1800">
                <a:latin typeface="Calibri" panose="020F0502020204030204" pitchFamily="34" charset="0"/>
                <a:cs typeface="Times New Roman" panose="02020603050405020304" pitchFamily="18" charset="0"/>
              </a:rPr>
              <a:t>« Mission connue à l'avance »</a:t>
            </a:r>
          </a:p>
          <a:p>
            <a:pPr>
              <a:lnSpc>
                <a:spcPct val="107000"/>
              </a:lnSpc>
              <a:spcAft>
                <a:spcPts val="800"/>
              </a:spcAft>
            </a:pPr>
            <a:r>
              <a:rPr lang="fr-FR" sz="1800">
                <a:latin typeface="Calibri" panose="020F0502020204030204" pitchFamily="34" charset="0"/>
                <a:cs typeface="Times New Roman" panose="02020603050405020304" pitchFamily="18" charset="0"/>
              </a:rPr>
              <a:t>« Une évolution plus rapide du poste, une organisation plus transverse et une rémunération beaucoup plus haute  »</a:t>
            </a:r>
          </a:p>
          <a:p>
            <a:pPr>
              <a:lnSpc>
                <a:spcPct val="107000"/>
              </a:lnSpc>
              <a:spcAft>
                <a:spcPts val="800"/>
              </a:spcAft>
            </a:pPr>
            <a:r>
              <a:rPr lang="fr-FR" sz="1800">
                <a:latin typeface="Calibri" panose="020F0502020204030204" pitchFamily="34" charset="0"/>
                <a:cs typeface="Times New Roman" panose="02020603050405020304" pitchFamily="18" charset="0"/>
              </a:rPr>
              <a:t>« Missions proposées  »</a:t>
            </a: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r>
              <a:rPr lang="fr-FR" sz="1800" dirty="0">
                <a:latin typeface="Montserrat"/>
                <a:cs typeface="Times New Roman" panose="02020603050405020304" pitchFamily="18" charset="0"/>
              </a:rPr>
              <a:t>		</a:t>
            </a:r>
            <a:r>
              <a:rPr lang="fr-FR" sz="1800" b="1" u="sng" dirty="0">
                <a:latin typeface="Calibri" panose="020F0502020204030204" pitchFamily="34" charset="0"/>
                <a:cs typeface="Times New Roman" panose="02020603050405020304" pitchFamily="18" charset="0"/>
              </a:rPr>
              <a:t> Talan Opérations : </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a:latin typeface="Calibri" panose="020F0502020204030204" pitchFamily="34" charset="0"/>
                <a:cs typeface="Times New Roman" panose="02020603050405020304" pitchFamily="18" charset="0"/>
              </a:rPr>
              <a:t>« Plus intéressant car plus proche de mon domicile »</a:t>
            </a:r>
          </a:p>
          <a:p>
            <a:pPr>
              <a:lnSpc>
                <a:spcPct val="107000"/>
              </a:lnSpc>
              <a:spcAft>
                <a:spcPts val="800"/>
              </a:spcAft>
            </a:pPr>
            <a:r>
              <a:rPr lang="fr-FR" sz="1800">
                <a:latin typeface="Calibri" panose="020F0502020204030204" pitchFamily="34" charset="0"/>
                <a:cs typeface="Times New Roman" panose="02020603050405020304" pitchFamily="18" charset="0"/>
              </a:rPr>
              <a:t>« Adapté à ma demande : pas de technique/développement/code
100% fonctionnel »</a:t>
            </a:r>
          </a:p>
          <a:p>
            <a:pPr>
              <a:lnSpc>
                <a:spcPct val="107000"/>
              </a:lnSpc>
              <a:spcAft>
                <a:spcPts val="800"/>
              </a:spcAft>
            </a:pPr>
            <a:r>
              <a:rPr lang="fr-FR" sz="1800">
                <a:latin typeface="Calibri" panose="020F0502020204030204" pitchFamily="34" charset="0"/>
                <a:cs typeface="Times New Roman" panose="02020603050405020304" pitchFamily="18" charset="0"/>
              </a:rPr>
              <a:t>« La perspective qui m'est offerte par la concurrence est au delà de mes espérances. »</a:t>
            </a:r>
          </a:p>
          <a:p>
            <a:pPr>
              <a:lnSpc>
                <a:spcPct val="107000"/>
              </a:lnSpc>
              <a:spcAft>
                <a:spcPts val="800"/>
              </a:spcAft>
            </a:pPr>
            <a:r>
              <a:rPr lang="fr-FR" sz="1800">
                <a:latin typeface="Calibri" panose="020F0502020204030204" pitchFamily="34" charset="0"/>
                <a:cs typeface="Times New Roman" panose="02020603050405020304" pitchFamily="18" charset="0"/>
              </a:rPr>
              <a:t>« Ayant déjà eu une expérience dans le secteur bancaire, j'ai choisi de me diriger vers un autre poste pour découvrir un autre secteur d'activité. »</a:t>
            </a:r>
          </a:p>
          <a:p>
            <a:pPr>
              <a:lnSpc>
                <a:spcPct val="107000"/>
              </a:lnSpc>
              <a:spcAft>
                <a:spcPts val="800"/>
              </a:spcAft>
            </a:pPr>
            <a:r>
              <a:rPr lang="fr-FR" sz="1800">
                <a:latin typeface="Calibri" panose="020F0502020204030204" pitchFamily="34" charset="0"/>
                <a:cs typeface="Times New Roman" panose="02020603050405020304" pitchFamily="18" charset="0"/>
              </a:rPr>
              <a:t>« Les missions proposées correspondent plus à ce que je recherche, en outre les communautés existantes collent avec mes centres d'intérêt (culture notamment) »</a:t>
            </a:r>
          </a:p>
          <a:p>
            <a:pPr>
              <a:lnSpc>
                <a:spcPct val="107000"/>
              </a:lnSpc>
              <a:spcAft>
                <a:spcPts val="800"/>
              </a:spcAft>
            </a:pPr>
            <a:r>
              <a:rPr lang="fr-FR" sz="1800">
                <a:latin typeface="Calibri" panose="020F0502020204030204" pitchFamily="34" charset="0"/>
                <a:cs typeface="Times New Roman" panose="02020603050405020304" pitchFamily="18" charset="0"/>
              </a:rPr>
              <a:t>« Mission plus complexe, plus diversifiée et avec des possibilités d’évolution plus évidentes à identifier.  »</a:t>
            </a:r>
          </a:p>
          <a:p>
            <a:pPr>
              <a:lnSpc>
                <a:spcPct val="107000"/>
              </a:lnSpc>
              <a:spcAft>
                <a:spcPts val="800"/>
              </a:spcAft>
            </a:pPr>
            <a:r>
              <a:rPr lang="fr-FR" sz="1800">
                <a:latin typeface="Calibri" panose="020F0502020204030204" pitchFamily="34" charset="0"/>
                <a:cs typeface="Times New Roman" panose="02020603050405020304" pitchFamily="18" charset="0"/>
              </a:rPr>
              <a:t>« Le poste était plus en lien avec la formation que j’ai suivi »</a:t>
            </a:r>
          </a:p>
          <a:p>
            <a:pPr>
              <a:lnSpc>
                <a:spcPct val="107000"/>
              </a:lnSpc>
              <a:spcAft>
                <a:spcPts val="800"/>
              </a:spcAft>
            </a:pPr>
            <a:r>
              <a:rPr lang="fr-FR" sz="1800">
                <a:latin typeface="Calibri" panose="020F0502020204030204" pitchFamily="34" charset="0"/>
                <a:cs typeface="Times New Roman" panose="02020603050405020304" pitchFamily="18" charset="0"/>
              </a:rPr>
              <a:t>« J’avais surtout un aperçu clair de la mission sur laquelle je devrais être positionné. »</a:t>
            </a: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latin typeface="Calibri" panose="020F0502020204030204"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lvl="4">
              <a:lnSpc>
                <a:spcPct val="150000"/>
              </a:lnSpc>
            </a:pPr>
            <a:br>
              <a:rPr lang="fr-FR" sz="2000" b="1" dirty="0">
                <a:latin typeface="Montserrat"/>
              </a:rPr>
            </a:br>
            <a:r>
              <a:rPr lang="fr-FR" sz="2000" dirty="0">
                <a:latin typeface="Montserrat"/>
              </a:rPr>
              <a:t>	</a:t>
            </a:r>
            <a:r>
              <a:rPr lang="fr-FR" sz="1867" dirty="0">
                <a:latin typeface="Montserrat"/>
              </a:rPr>
              <a:t> 	</a:t>
            </a:r>
            <a:endParaRPr sz="1867" b="1"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3125987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23234" y="314968"/>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1" name="Google Shape;571;g5cedbfcdf9_1_5"/>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
        <p:nvSpPr>
          <p:cNvPr id="572" name="Google Shape;572;g5cedbfcdf9_1_5"/>
          <p:cNvSpPr txBox="1"/>
          <p:nvPr/>
        </p:nvSpPr>
        <p:spPr>
          <a:xfrm>
            <a:off x="1202760" y="1191491"/>
            <a:ext cx="7673385" cy="2059709"/>
          </a:xfrm>
          <a:prstGeom prst="rect">
            <a:avLst/>
          </a:prstGeom>
          <a:noFill/>
          <a:ln>
            <a:noFill/>
          </a:ln>
        </p:spPr>
        <p:txBody>
          <a:bodyPr spcFirstLastPara="1" wrap="square" lIns="121900" tIns="121900" rIns="121900" bIns="121900" anchor="t" anchorCtr="0">
            <a:noAutofit/>
          </a:bodyPr>
          <a:lstStyle/>
          <a:p>
            <a:pPr lvl="4"/>
            <a:r>
              <a:rPr lang="fr-FR" sz="1867" dirty="0"/>
              <a:t>		</a:t>
            </a:r>
          </a:p>
          <a:p>
            <a:pPr lvl="4"/>
            <a:r>
              <a:rPr lang="fr-FR" sz="1867" b="1" dirty="0">
                <a:solidFill>
                  <a:srgbClr val="0062FF"/>
                </a:solidFill>
                <a:latin typeface="Montserrat"/>
              </a:rPr>
              <a:t>		</a:t>
            </a:r>
            <a:r>
              <a:rPr lang="fr-FR" sz="2800" b="1" dirty="0">
                <a:solidFill>
                  <a:srgbClr val="0062FF"/>
                </a:solidFill>
                <a:latin typeface="Montserrat"/>
              </a:rPr>
              <a:t>45</a:t>
            </a:r>
            <a:r>
              <a:rPr lang="fr-FR" sz="3733" b="1" dirty="0">
                <a:latin typeface="Montserrat"/>
              </a:rPr>
              <a:t> </a:t>
            </a:r>
            <a:r>
              <a:rPr lang="fr-FR" sz="1600" b="1" dirty="0">
                <a:latin typeface="Montserrat"/>
              </a:rPr>
              <a:t>questionnaires envoyés le mois </a:t>
            </a:r>
            <a:r>
              <a:rPr lang="fr-FR" sz="1600" b="1">
                <a:latin typeface="Montserrat"/>
              </a:rPr>
              <a:t>de </a:t>
            </a:r>
            <a:r>
              <a:rPr lang="fr-FR" sz="1600" b="1">
                <a:solidFill>
                  <a:schemeClr val="tx1"/>
                </a:solidFill>
                <a:latin typeface="Montserrat"/>
              </a:rPr>
              <a:t>December</a:t>
            </a:r>
            <a:br>
              <a:rPr lang="fr-FR" sz="1867" b="1" dirty="0">
                <a:latin typeface="Montserrat"/>
              </a:rPr>
            </a:br>
            <a:r>
              <a:rPr lang="fr-FR" sz="1867" b="1" dirty="0">
                <a:latin typeface="Montserrat"/>
              </a:rPr>
              <a:t>	</a:t>
            </a:r>
            <a:r>
              <a:rPr lang="fr-FR" sz="1867" b="1">
                <a:latin typeface="Montserrat"/>
              </a:rPr>
              <a:t>	</a:t>
            </a:r>
            <a:r>
              <a:rPr lang="fr-FR" sz="2800" b="1">
                <a:solidFill>
                  <a:srgbClr val="0062FF"/>
                </a:solidFill>
                <a:latin typeface="Montserrat"/>
              </a:rPr>
              <a:t>143</a:t>
            </a:r>
            <a:r>
              <a:rPr lang="fr-FR" sz="3733" b="1">
                <a:latin typeface="Montserrat"/>
              </a:rPr>
              <a:t> </a:t>
            </a:r>
            <a:r>
              <a:rPr lang="fr-FR" sz="1867" b="1">
                <a:latin typeface="Montserrat"/>
              </a:rPr>
              <a:t> </a:t>
            </a:r>
            <a:r>
              <a:rPr lang="fr-FR" sz="1600" b="1" dirty="0">
                <a:latin typeface="Montserrat"/>
              </a:rPr>
              <a:t>réponses  (taux de réponses 38 %)</a:t>
            </a:r>
            <a:endParaRPr lang="fr-FR" sz="2000" u="sng" dirty="0">
              <a:latin typeface="Montserrat"/>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6590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5763CDF-80C6-4CB5-838F-12F566D2240F}"/>
              </a:ext>
            </a:extLst>
          </p:cNvPr>
          <p:cNvSpPr txBox="1"/>
          <p:nvPr/>
        </p:nvSpPr>
        <p:spPr>
          <a:xfrm>
            <a:off x="304800" y="674254"/>
            <a:ext cx="10334077" cy="15204932"/>
          </a:xfrm>
          <a:prstGeom prst="rect">
            <a:avLst/>
          </a:prstGeom>
          <a:noFill/>
        </p:spPr>
        <p:txBody>
          <a:bodyPr wrap="square">
            <a:spAutoFit/>
          </a:bodyPr>
          <a:lstStyle/>
          <a:p>
            <a:pPr>
              <a:lnSpc>
                <a:spcPct val="107000"/>
              </a:lnSpc>
              <a:spcAft>
                <a:spcPts val="800"/>
              </a:spcAft>
            </a:pPr>
            <a:r>
              <a:rPr lang="fr-FR" sz="1867" dirty="0">
                <a:latin typeface="Montserrat"/>
              </a:rPr>
              <a:t> </a:t>
            </a:r>
            <a:r>
              <a:rPr lang="fr-FR" sz="1800" u="sng" dirty="0">
                <a:latin typeface="Montserrat"/>
              </a:rPr>
              <a:t>En quoi le poste proposé est plus intéressant </a:t>
            </a:r>
            <a:r>
              <a:rPr lang="fr-FR" sz="1800" dirty="0">
                <a:latin typeface="Montserrat"/>
              </a:rPr>
              <a:t>:</a:t>
            </a:r>
          </a:p>
          <a:p>
            <a:pPr>
              <a:lnSpc>
                <a:spcPct val="107000"/>
              </a:lnSpc>
              <a:spcAft>
                <a:spcPts val="800"/>
              </a:spcAft>
            </a:pPr>
            <a:r>
              <a:rPr lang="fr-FR" sz="1800" dirty="0">
                <a:latin typeface="Montserrat"/>
              </a:rPr>
              <a:t>		</a:t>
            </a:r>
            <a:r>
              <a:rPr lang="fr-FR" sz="1800" b="1" u="sng" dirty="0" err="1">
                <a:latin typeface="Calibri" panose="020F0502020204030204" pitchFamily="34" charset="0"/>
                <a:cs typeface="Times New Roman" panose="02020603050405020304" pitchFamily="18" charset="0"/>
              </a:rPr>
              <a:t>KeyOn</a:t>
            </a:r>
            <a:r>
              <a:rPr lang="fr-FR" sz="1800" b="1" u="sng" dirty="0">
                <a:latin typeface="Calibri" panose="020F0502020204030204" pitchFamily="34" charset="0"/>
                <a:cs typeface="Times New Roman" panose="02020603050405020304" pitchFamily="18" charset="0"/>
              </a:rPr>
              <a:t> By Talan:</a:t>
            </a:r>
          </a:p>
          <a:p>
            <a:pPr>
              <a:lnSpc>
                <a:spcPct val="107000"/>
              </a:lnSpc>
              <a:spcAft>
                <a:spcPts val="800"/>
              </a:spcAft>
            </a:pPr>
            <a:r>
              <a:rPr lang="fr-FR" sz="1800" b="1" u="sng" dirty="0">
                <a:latin typeface="Calibri" panose="020F0502020204030204" pitchFamily="34" charset="0"/>
                <a:cs typeface="Times New Roman" panose="02020603050405020304" pitchFamily="18" charset="0"/>
              </a:rPr>
              <a:t> </a:t>
            </a:r>
          </a:p>
          <a:p>
            <a:pPr>
              <a:lnSpc>
                <a:spcPct val="107000"/>
              </a:lnSpc>
              <a:spcAft>
                <a:spcPts val="800"/>
              </a:spcAft>
            </a:pPr>
            <a:r>
              <a:rPr lang="fr-FR" sz="1800">
                <a:latin typeface="Calibri" panose="020F0502020204030204" pitchFamily="34" charset="0"/>
                <a:cs typeface="Times New Roman" panose="02020603050405020304" pitchFamily="18" charset="0"/>
              </a:rPr>
              <a:t>« Le poste proposait une formation beaucoup plus encadrée au poste de consultant.  »</a:t>
            </a:r>
          </a:p>
          <a:p>
            <a:pPr>
              <a:lnSpc>
                <a:spcPct val="107000"/>
              </a:lnSpc>
              <a:spcAft>
                <a:spcPts val="800"/>
              </a:spcAft>
            </a:pPr>
            <a:r>
              <a:rPr lang="fr-FR" sz="1800">
                <a:latin typeface="Calibri" panose="020F0502020204030204" pitchFamily="34" charset="0"/>
                <a:cs typeface="Times New Roman" panose="02020603050405020304" pitchFamily="18" charset="0"/>
              </a:rPr>
              <a:t>« Mon choix s'est uniquement fait par rapport à l'adéquation entre les missions d'une entreprise concurrente avec mon projet d'évolution professionnelle (ex. des missions de change management avec un spectre plus large,  allant par exemple aussi sur le domaine des Smart Cities, etc.). Mais mon choix a été difficile car j'ai vraiment apprécié les échanges avec les différents interlocuteurs rencontrés, l'efficacité du process de recrutement et le caractère profondément humain que j'ai perçu de l'entreprise. Je suis certaine que j'aurais pu m'épanouir au sein de keyOn et peut-être qu'un jour, qui sait, nos routes se recroiseront :) Dans tous les cas, un grand merci pour les différents échanges que j'ai pu avoir avec KeyOn !  »</a:t>
            </a:r>
          </a:p>
          <a:p>
            <a:pPr>
              <a:lnSpc>
                <a:spcPct val="107000"/>
              </a:lnSpc>
              <a:spcAft>
                <a:spcPts val="800"/>
              </a:spcAft>
            </a:pPr>
            <a:r>
              <a:rPr lang="fr-FR" sz="1800">
                <a:latin typeface="Calibri" panose="020F0502020204030204" pitchFamily="34" charset="0"/>
                <a:cs typeface="Times New Roman" panose="02020603050405020304" pitchFamily="18" charset="0"/>
              </a:rPr>
              <a:t>« Mon salaire actuel est supérieur au salaire proposé  »</a:t>
            </a:r>
          </a:p>
          <a:p>
            <a:pPr>
              <a:lnSpc>
                <a:spcPct val="107000"/>
              </a:lnSpc>
              <a:spcAft>
                <a:spcPts val="800"/>
              </a:spcAft>
            </a:pPr>
            <a:r>
              <a:rPr lang="fr-FR" sz="1800">
                <a:latin typeface="Calibri" panose="020F0502020204030204" pitchFamily="34" charset="0"/>
                <a:cs typeface="Times New Roman" panose="02020603050405020304" pitchFamily="18" charset="0"/>
              </a:rPr>
              <a:t>« Contrôle interne. En effet, ce poste rentrait mieux dans le cursus de mon Master. »</a:t>
            </a:r>
          </a:p>
          <a:p>
            <a:pPr>
              <a:lnSpc>
                <a:spcPct val="107000"/>
              </a:lnSpc>
              <a:spcAft>
                <a:spcPts val="800"/>
              </a:spcAft>
            </a:pPr>
            <a:r>
              <a:rPr lang="fr-FR" sz="1800">
                <a:latin typeface="Calibri" panose="020F0502020204030204" pitchFamily="34" charset="0"/>
                <a:cs typeface="Times New Roman" panose="02020603050405020304" pitchFamily="18" charset="0"/>
              </a:rPr>
              <a:t>« poste en tant que senior »</a:t>
            </a:r>
          </a:p>
          <a:p>
            <a:pPr>
              <a:lnSpc>
                <a:spcPct val="107000"/>
              </a:lnSpc>
              <a:spcAft>
                <a:spcPts val="800"/>
              </a:spcAft>
            </a:pPr>
            <a:r>
              <a:rPr lang="fr-FR" sz="1800">
                <a:latin typeface="Calibri" panose="020F0502020204030204" pitchFamily="34" charset="0"/>
                <a:cs typeface="Times New Roman" panose="02020603050405020304" pitchFamily="18" charset="0"/>
              </a:rPr>
              <a:t>« J'ai conservé mon poste au sein de mon actuelle entreprise »</a:t>
            </a:r>
          </a:p>
          <a:p>
            <a:pPr>
              <a:lnSpc>
                <a:spcPct val="107000"/>
              </a:lnSpc>
              <a:spcAft>
                <a:spcPts val="800"/>
              </a:spcAft>
            </a:pPr>
            <a:r>
              <a:rPr lang="fr-FR" sz="1800">
                <a:latin typeface="Calibri" panose="020F0502020204030204" pitchFamily="34" charset="0"/>
                <a:cs typeface="Times New Roman" panose="02020603050405020304" pitchFamily="18" charset="0"/>
              </a:rPr>
              <a:t>« La typologie de mission est plus intéressante par rapport à mon profil et mes appétences. »</a:t>
            </a:r>
          </a:p>
          <a:p>
            <a:pPr>
              <a:lnSpc>
                <a:spcPct val="107000"/>
              </a:lnSpc>
              <a:spcAft>
                <a:spcPts val="800"/>
              </a:spcAft>
            </a:pPr>
            <a:r>
              <a:rPr lang="fr-FR" sz="1800">
                <a:latin typeface="Calibri" panose="020F0502020204030204" pitchFamily="34" charset="0"/>
                <a:cs typeface="Times New Roman" panose="02020603050405020304" pitchFamily="18" charset="0"/>
              </a:rPr>
              <a:t>« J'ai eu un très bon feeling lors du dernier entretien avec un de vos concurrents. J'avais eu de très bon feeling avec les personnes de Talan aussi mais lors du dernier entretien ils m'ont convaincu de les rejoindre en insistant sur la différence entre eux et les autres esn. Cela se joue que sur cela et le choix a été très difficile.  »</a:t>
            </a: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r>
              <a:rPr lang="fr-FR" sz="1800" dirty="0">
                <a:latin typeface="Montserrat"/>
                <a:cs typeface="Times New Roman" panose="02020603050405020304" pitchFamily="18" charset="0"/>
              </a:rPr>
              <a:t>		</a:t>
            </a:r>
            <a:r>
              <a:rPr lang="fr-FR" sz="1800" b="1" u="sng" dirty="0">
                <a:latin typeface="Calibri" panose="020F0502020204030204" pitchFamily="34" charset="0"/>
                <a:cs typeface="Times New Roman" panose="02020603050405020304" pitchFamily="18" charset="0"/>
              </a:rPr>
              <a:t>Talan Solutions:</a:t>
            </a:r>
          </a:p>
          <a:p>
            <a:pPr>
              <a:lnSpc>
                <a:spcPct val="107000"/>
              </a:lnSpc>
              <a:spcAft>
                <a:spcPts val="800"/>
              </a:spcAft>
            </a:pPr>
            <a:r>
              <a:rPr lang="fr-FR" sz="1800" b="1" u="sng" dirty="0">
                <a:latin typeface="Calibri" panose="020F0502020204030204" pitchFamily="34" charset="0"/>
                <a:cs typeface="Times New Roman" panose="02020603050405020304" pitchFamily="18" charset="0"/>
              </a:rPr>
              <a:t> </a:t>
            </a:r>
          </a:p>
          <a:p>
            <a:pPr>
              <a:lnSpc>
                <a:spcPct val="107000"/>
              </a:lnSpc>
              <a:spcAft>
                <a:spcPts val="800"/>
              </a:spcAft>
            </a:pPr>
            <a:r>
              <a:rPr lang="fr-FR" sz="1800">
                <a:latin typeface="Calibri" panose="020F0502020204030204" pitchFamily="34" charset="0"/>
                <a:cs typeface="Times New Roman" panose="02020603050405020304" pitchFamily="18" charset="0"/>
              </a:rPr>
              <a:t>« Plus de responsabilités, entreprise plus conséquente avec donc un rayonnement plus grand. Des projets principalement anglophone avec des possibilités de travailler à l'étranger. »</a:t>
            </a:r>
          </a:p>
          <a:p>
            <a:pPr>
              <a:lnSpc>
                <a:spcPct val="107000"/>
              </a:lnSpc>
              <a:spcAft>
                <a:spcPts val="800"/>
              </a:spcAft>
            </a:pPr>
            <a:r>
              <a:rPr lang="fr-FR" sz="1800">
                <a:latin typeface="Calibri" panose="020F0502020204030204" pitchFamily="34" charset="0"/>
                <a:cs typeface="Times New Roman" panose="02020603050405020304" pitchFamily="18" charset="0"/>
              </a:rPr>
              <a:t>« Le poste est en interne et s’inscrit dans une démarche à long terme. »</a:t>
            </a:r>
          </a:p>
          <a:p>
            <a:pPr>
              <a:lnSpc>
                <a:spcPct val="107000"/>
              </a:lnSpc>
              <a:spcAft>
                <a:spcPts val="800"/>
              </a:spcAft>
            </a:pPr>
            <a:r>
              <a:rPr lang="fr-FR" sz="1800">
                <a:latin typeface="Calibri" panose="020F0502020204030204" pitchFamily="34" charset="0"/>
                <a:cs typeface="Times New Roman" panose="02020603050405020304" pitchFamily="18" charset="0"/>
              </a:rPr>
              <a:t>« comment j'ai dit, il y a eu l'aspect de temps ainsi que les responsabilités proposées par le concurrent.
 »</a:t>
            </a:r>
          </a:p>
          <a:p>
            <a:pPr>
              <a:lnSpc>
                <a:spcPct val="107000"/>
              </a:lnSpc>
              <a:spcAft>
                <a:spcPts val="800"/>
              </a:spcAft>
            </a:pPr>
            <a:r>
              <a:rPr lang="fr-FR" sz="1800">
                <a:latin typeface="Calibri" panose="020F0502020204030204" pitchFamily="34" charset="0"/>
                <a:cs typeface="Times New Roman" panose="02020603050405020304" pitchFamily="18" charset="0"/>
              </a:rPr>
              <a:t>« Le poste est un plus polyvalent. »</a:t>
            </a:r>
          </a:p>
          <a:p>
            <a:pPr>
              <a:lnSpc>
                <a:spcPct val="107000"/>
              </a:lnSpc>
              <a:spcAft>
                <a:spcPts val="800"/>
              </a:spcAft>
            </a:pPr>
            <a:r>
              <a:rPr lang="fr-FR" sz="1800">
                <a:latin typeface="Calibri" panose="020F0502020204030204" pitchFamily="34" charset="0"/>
                <a:cs typeface="Times New Roman" panose="02020603050405020304" pitchFamily="18" charset="0"/>
              </a:rPr>
              <a:t>« Désir de tenter l'aventure start-up : périmètre de la mission plus large, produit de l'entreprise original, rémunération plus élevée  »</a:t>
            </a:r>
          </a:p>
          <a:p>
            <a:pPr>
              <a:lnSpc>
                <a:spcPct val="107000"/>
              </a:lnSpc>
              <a:spcAft>
                <a:spcPts val="800"/>
              </a:spcAft>
            </a:pPr>
            <a:r>
              <a:rPr lang="fr-FR" sz="1800">
                <a:latin typeface="Calibri" panose="020F0502020204030204" pitchFamily="34" charset="0"/>
                <a:cs typeface="Times New Roman" panose="02020603050405020304" pitchFamily="18" charset="0"/>
              </a:rPr>
              <a:t>« Poste chez un client final »</a:t>
            </a:r>
          </a:p>
          <a:p>
            <a:pPr>
              <a:lnSpc>
                <a:spcPct val="107000"/>
              </a:lnSpc>
              <a:spcAft>
                <a:spcPts val="800"/>
              </a:spcAft>
            </a:pPr>
            <a:r>
              <a:rPr lang="fr-FR" sz="1800">
                <a:latin typeface="Calibri" panose="020F0502020204030204" pitchFamily="34" charset="0"/>
                <a:cs typeface="Times New Roman" panose="02020603050405020304" pitchFamily="18" charset="0"/>
              </a:rPr>
              <a:t>« Le poste proposé de customer succes est en cours de création mais ressemble beaucoup à ce que j'ai fais déjà chez mon employeur actuel. Je ne vais pas gagner en responsabilité alors que d'autres sociétés proposent des postes de manager... »</a:t>
            </a:r>
          </a:p>
          <a:p>
            <a:pPr>
              <a:lnSpc>
                <a:spcPct val="107000"/>
              </a:lnSpc>
              <a:spcAft>
                <a:spcPts val="800"/>
              </a:spcAft>
            </a:pPr>
            <a:r>
              <a:rPr lang="fr-FR" sz="1800">
                <a:latin typeface="Calibri" panose="020F0502020204030204" pitchFamily="34" charset="0"/>
                <a:cs typeface="Times New Roman" panose="02020603050405020304" pitchFamily="18" charset="0"/>
              </a:rPr>
              <a:t>« Le poste était équivalent a celui qui ma était proposé par l'équipe Talan. Mais je n'étais pas prêt pour revenir sur Paris pour l'instant. »</a:t>
            </a: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br>
              <a:rPr lang="fr-FR" sz="1800" b="0" i="0" u="none" strike="noStrike" dirty="0">
                <a:solidFill>
                  <a:srgbClr val="000000"/>
                </a:solidFill>
                <a:effectLst/>
                <a:latin typeface="Calibri" panose="020F0502020204030204" pitchFamily="34" charset="0"/>
              </a:rPr>
            </a:b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p:txBody>
      </p:sp>
      <p:pic>
        <p:nvPicPr>
          <p:cNvPr id="4" name="Google Shape;568;g5cedbfcdf9_1_5">
            <a:extLst>
              <a:ext uri="{FF2B5EF4-FFF2-40B4-BE49-F238E27FC236}">
                <a16:creationId xmlns:a16="http://schemas.microsoft.com/office/drawing/2014/main" id="{C0A39A00-27B5-4895-8E33-03A86F752ED2}"/>
              </a:ext>
            </a:extLst>
          </p:cNvPr>
          <p:cNvPicPr preferRelativeResize="0"/>
          <p:nvPr/>
        </p:nvPicPr>
        <p:blipFill rotWithShape="1">
          <a:blip r:embed="rId2">
            <a:alphaModFix/>
          </a:blip>
          <a:srcRect l="29934" r="29934"/>
          <a:stretch/>
        </p:blipFill>
        <p:spPr>
          <a:xfrm>
            <a:off x="1" y="0"/>
            <a:ext cx="152900" cy="6858000"/>
          </a:xfrm>
          <a:prstGeom prst="rect">
            <a:avLst/>
          </a:prstGeom>
          <a:noFill/>
          <a:ln>
            <a:noFill/>
          </a:ln>
        </p:spPr>
      </p:pic>
      <p:sp>
        <p:nvSpPr>
          <p:cNvPr id="6" name="ZoneTexte 5">
            <a:extLst>
              <a:ext uri="{FF2B5EF4-FFF2-40B4-BE49-F238E27FC236}">
                <a16:creationId xmlns:a16="http://schemas.microsoft.com/office/drawing/2014/main" id="{90910615-6846-4F77-9EBD-1F5885DEBEEB}"/>
              </a:ext>
            </a:extLst>
          </p:cNvPr>
          <p:cNvSpPr txBox="1"/>
          <p:nvPr/>
        </p:nvSpPr>
        <p:spPr>
          <a:xfrm>
            <a:off x="493004" y="19537"/>
            <a:ext cx="7431795" cy="525408"/>
          </a:xfrm>
          <a:prstGeom prst="rect">
            <a:avLst/>
          </a:prstGeom>
          <a:noFill/>
        </p:spPr>
        <p:txBody>
          <a:bodyPr wrap="square">
            <a:spAutoFit/>
          </a:bodyPr>
          <a:lstStyle/>
          <a:p>
            <a:pPr>
              <a:buSzPts val="1200"/>
            </a:pPr>
            <a:r>
              <a:rPr lang="fr-FR" sz="1400" b="1" dirty="0">
                <a:solidFill>
                  <a:srgbClr val="0062FF"/>
                </a:solidFill>
                <a:latin typeface="Montserrat"/>
                <a:ea typeface="Montserrat"/>
                <a:cs typeface="Montserrat"/>
                <a:sym typeface="Montserrat"/>
              </a:rPr>
              <a:t>—</a:t>
            </a:r>
          </a:p>
          <a:p>
            <a:pPr>
              <a:buSzPts val="1200"/>
            </a:pPr>
            <a:r>
              <a:rPr lang="fr-FR" sz="1400" b="1" dirty="0">
                <a:solidFill>
                  <a:srgbClr val="0062FF"/>
                </a:solidFill>
                <a:latin typeface="Montserrat"/>
                <a:ea typeface="Montserrat"/>
                <a:cs typeface="Montserrat"/>
                <a:sym typeface="Montserrat"/>
              </a:rPr>
              <a:t>Retours sur questionnaire désistement</a:t>
            </a:r>
          </a:p>
        </p:txBody>
      </p:sp>
      <p:pic>
        <p:nvPicPr>
          <p:cNvPr id="7" name="Google Shape;569;g5cedbfcdf9_1_5">
            <a:extLst>
              <a:ext uri="{FF2B5EF4-FFF2-40B4-BE49-F238E27FC236}">
                <a16:creationId xmlns:a16="http://schemas.microsoft.com/office/drawing/2014/main" id="{96B718C6-CDF3-4BF8-9548-DABA00C11B7E}"/>
              </a:ext>
            </a:extLst>
          </p:cNvPr>
          <p:cNvPicPr preferRelativeResize="0"/>
          <p:nvPr/>
        </p:nvPicPr>
        <p:blipFill rotWithShape="1">
          <a:blip r:embed="rId3">
            <a:alphaModFix/>
          </a:blip>
          <a:srcRect/>
          <a:stretch/>
        </p:blipFill>
        <p:spPr>
          <a:xfrm>
            <a:off x="10923234" y="314968"/>
            <a:ext cx="1063901" cy="598665"/>
          </a:xfrm>
          <a:prstGeom prst="rect">
            <a:avLst/>
          </a:prstGeom>
          <a:noFill/>
          <a:ln>
            <a:noFill/>
          </a:ln>
        </p:spPr>
      </p:pic>
    </p:spTree>
    <p:extLst>
      <p:ext uri="{BB962C8B-B14F-4D97-AF65-F5344CB8AC3E}">
        <p14:creationId xmlns:p14="http://schemas.microsoft.com/office/powerpoint/2010/main" val="2311109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5763CDF-80C6-4CB5-838F-12F566D2240F}"/>
              </a:ext>
            </a:extLst>
          </p:cNvPr>
          <p:cNvSpPr txBox="1"/>
          <p:nvPr/>
        </p:nvSpPr>
        <p:spPr>
          <a:xfrm>
            <a:off x="286327" y="542759"/>
            <a:ext cx="11905671" cy="13141803"/>
          </a:xfrm>
          <a:prstGeom prst="rect">
            <a:avLst/>
          </a:prstGeom>
          <a:noFill/>
        </p:spPr>
        <p:txBody>
          <a:bodyPr wrap="square">
            <a:spAutoFit/>
          </a:bodyPr>
          <a:lstStyle/>
          <a:p>
            <a:pPr>
              <a:lnSpc>
                <a:spcPct val="107000"/>
              </a:lnSpc>
              <a:spcAft>
                <a:spcPts val="800"/>
              </a:spcAft>
            </a:pPr>
            <a:r>
              <a:rPr lang="fr-FR" sz="1867" dirty="0">
                <a:latin typeface="Montserrat"/>
              </a:rPr>
              <a:t> </a:t>
            </a:r>
            <a:r>
              <a:rPr lang="fr-FR" sz="1800" u="sng" dirty="0">
                <a:latin typeface="Montserrat"/>
              </a:rPr>
              <a:t>En quoi le poste proposé est plus intéressant </a:t>
            </a:r>
            <a:r>
              <a:rPr lang="fr-FR" sz="1800" dirty="0">
                <a:latin typeface="Montserrat"/>
              </a:rPr>
              <a:t>:</a:t>
            </a:r>
          </a:p>
          <a:p>
            <a:pPr>
              <a:lnSpc>
                <a:spcPct val="107000"/>
              </a:lnSpc>
              <a:spcAft>
                <a:spcPts val="800"/>
              </a:spcAft>
            </a:pPr>
            <a:r>
              <a:rPr lang="fr-FR" sz="1800" dirty="0">
                <a:latin typeface="Montserrat"/>
              </a:rPr>
              <a:t>		</a:t>
            </a:r>
            <a:r>
              <a:rPr lang="fr-FR" sz="1800" b="1" u="sng" dirty="0">
                <a:latin typeface="Calibri" panose="020F0502020204030204" pitchFamily="34" charset="0"/>
                <a:cs typeface="Times New Roman" panose="02020603050405020304" pitchFamily="18" charset="0"/>
              </a:rPr>
              <a:t>Talan en régions:</a:t>
            </a:r>
          </a:p>
          <a:p>
            <a:pPr>
              <a:lnSpc>
                <a:spcPct val="107000"/>
              </a:lnSpc>
              <a:spcAft>
                <a:spcPts val="800"/>
              </a:spcAft>
            </a:pPr>
            <a:r>
              <a:rPr lang="fr-FR" sz="1800" b="1" u="sng" dirty="0">
                <a:latin typeface="Calibri" panose="020F0502020204030204" pitchFamily="34" charset="0"/>
                <a:cs typeface="Times New Roman" panose="02020603050405020304" pitchFamily="18" charset="0"/>
              </a:rPr>
              <a:t> </a:t>
            </a:r>
          </a:p>
          <a:p>
            <a:pPr>
              <a:lnSpc>
                <a:spcPct val="107000"/>
              </a:lnSpc>
              <a:spcAft>
                <a:spcPts val="800"/>
              </a:spcAft>
            </a:pPr>
            <a:r>
              <a:rPr lang="fr-FR" sz="1800">
                <a:latin typeface="Calibri" panose="020F0502020204030204" pitchFamily="34" charset="0"/>
                <a:cs typeface="Times New Roman" panose="02020603050405020304" pitchFamily="18" charset="0"/>
              </a:rPr>
              <a:t>« plus de responsabilité d'encadrement »</a:t>
            </a:r>
          </a:p>
          <a:p>
            <a:pPr>
              <a:lnSpc>
                <a:spcPct val="107000"/>
              </a:lnSpc>
              <a:spcAft>
                <a:spcPts val="800"/>
              </a:spcAft>
            </a:pPr>
            <a:r>
              <a:rPr lang="fr-FR" sz="1800">
                <a:latin typeface="Calibri" panose="020F0502020204030204" pitchFamily="34" charset="0"/>
                <a:cs typeface="Times New Roman" panose="02020603050405020304" pitchFamily="18" charset="0"/>
              </a:rPr>
              <a:t>« Poste a responsabilité management direct petite équipes + management indirect suivis de prestataire  »</a:t>
            </a:r>
          </a:p>
          <a:p>
            <a:pPr>
              <a:lnSpc>
                <a:spcPct val="107000"/>
              </a:lnSpc>
              <a:spcAft>
                <a:spcPts val="800"/>
              </a:spcAft>
            </a:pPr>
            <a:r>
              <a:rPr lang="fr-FR" sz="1800">
                <a:latin typeface="Calibri" panose="020F0502020204030204" pitchFamily="34" charset="0"/>
                <a:cs typeface="Times New Roman" panose="02020603050405020304" pitchFamily="18" charset="0"/>
              </a:rPr>
              <a:t>« La rémunération et la proximité à mon lieu de résidence.  »</a:t>
            </a:r>
          </a:p>
          <a:p>
            <a:pPr>
              <a:lnSpc>
                <a:spcPct val="107000"/>
              </a:lnSpc>
              <a:spcAft>
                <a:spcPts val="800"/>
              </a:spcAft>
            </a:pPr>
            <a:r>
              <a:rPr lang="fr-FR" sz="1800">
                <a:latin typeface="Calibri" panose="020F0502020204030204" pitchFamily="34" charset="0"/>
                <a:cs typeface="Times New Roman" panose="02020603050405020304" pitchFamily="18" charset="0"/>
              </a:rPr>
              <a:t>« Poste retenu dans le domaine de la transition énergétique  »</a:t>
            </a:r>
          </a:p>
          <a:p>
            <a:pPr>
              <a:lnSpc>
                <a:spcPct val="107000"/>
              </a:lnSpc>
              <a:spcAft>
                <a:spcPts val="800"/>
              </a:spcAft>
            </a:pPr>
            <a:r>
              <a:rPr lang="fr-FR" sz="1800">
                <a:latin typeface="Calibri" panose="020F0502020204030204" pitchFamily="34" charset="0"/>
                <a:cs typeface="Times New Roman" panose="02020603050405020304" pitchFamily="18" charset="0"/>
              </a:rPr>
              <a:t>« - Beaucoup de responsabilités et de challenge sur l’ensemble de mes compétences (pas seulement la partie data).
- Des déplacements dans le monde (Asie, Europe).
- Une startup en forte croissance (200% chaque année depuis sa création il y a 4ans).
- Le secteur du cycle qui me passionne depuis mon plus jeune âge.
- Une rémunération fixe à 40k.
 »</a:t>
            </a:r>
          </a:p>
          <a:p>
            <a:pPr>
              <a:lnSpc>
                <a:spcPct val="107000"/>
              </a:lnSpc>
              <a:spcAft>
                <a:spcPts val="800"/>
              </a:spcAft>
            </a:pPr>
            <a:r>
              <a:rPr lang="fr-FR" sz="1800">
                <a:latin typeface="Calibri" panose="020F0502020204030204" pitchFamily="34" charset="0"/>
                <a:cs typeface="Times New Roman" panose="02020603050405020304" pitchFamily="18" charset="0"/>
              </a:rPr>
              <a:t>« ouverture à l'international »</a:t>
            </a:r>
          </a:p>
          <a:p>
            <a:pPr>
              <a:lnSpc>
                <a:spcPct val="107000"/>
              </a:lnSpc>
              <a:spcAft>
                <a:spcPts val="800"/>
              </a:spcAft>
            </a:pPr>
            <a:r>
              <a:rPr lang="fr-FR" sz="1800">
                <a:latin typeface="Calibri" panose="020F0502020204030204" pitchFamily="34" charset="0"/>
                <a:cs typeface="Times New Roman" panose="02020603050405020304" pitchFamily="18" charset="0"/>
              </a:rPr>
              <a:t>« processus bien engagé avec une autre société lors des entretiens avec Talan »</a:t>
            </a:r>
          </a:p>
          <a:p>
            <a:pPr>
              <a:lnSpc>
                <a:spcPct val="107000"/>
              </a:lnSpc>
              <a:spcAft>
                <a:spcPts val="800"/>
              </a:spcAft>
            </a:pPr>
            <a:r>
              <a:rPr lang="fr-FR" sz="1800">
                <a:latin typeface="Calibri" panose="020F0502020204030204" pitchFamily="34" charset="0"/>
                <a:cs typeface="Times New Roman" panose="02020603050405020304" pitchFamily="18" charset="0"/>
              </a:rPr>
              <a:t>« J'hésitais entre la région parisienne et nantaise, j'ai donc décidé Paris. Vous étiez probablement mon meilleur choix nantais, mais mon souhait de changer de ville a été plus fort. »</a:t>
            </a:r>
          </a:p>
          <a:p>
            <a:pPr>
              <a:lnSpc>
                <a:spcPct val="107000"/>
              </a:lnSpc>
              <a:spcAft>
                <a:spcPts val="800"/>
              </a:spcAft>
            </a:pPr>
            <a:r>
              <a:rPr lang="fr-FR" sz="1800">
                <a:latin typeface="Calibri" panose="020F0502020204030204" pitchFamily="34" charset="0"/>
                <a:cs typeface="Times New Roman" panose="02020603050405020304" pitchFamily="18" charset="0"/>
              </a:rPr>
              <a:t>« Conseil en transformation digitale, je pense plus de hauteur sur les sujets. »</a:t>
            </a: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r>
              <a:rPr lang="fr-FR" sz="1800" dirty="0">
                <a:latin typeface="Montserrat"/>
                <a:cs typeface="Times New Roman" panose="02020603050405020304" pitchFamily="18" charset="0"/>
              </a:rPr>
              <a:t>		</a:t>
            </a:r>
            <a:r>
              <a:rPr lang="fr-FR" sz="1800" b="1" u="sng" dirty="0">
                <a:latin typeface="Calibri" panose="020F0502020204030204" pitchFamily="34" charset="0"/>
                <a:cs typeface="Times New Roman" panose="02020603050405020304" pitchFamily="18" charset="0"/>
              </a:rPr>
              <a:t>Talan </a:t>
            </a:r>
            <a:r>
              <a:rPr lang="fr-FR" sz="1800" b="1" u="sng" dirty="0" err="1">
                <a:latin typeface="Calibri" panose="020F0502020204030204" pitchFamily="34" charset="0"/>
                <a:cs typeface="Times New Roman" panose="02020603050405020304" pitchFamily="18" charset="0"/>
              </a:rPr>
              <a:t>corporate</a:t>
            </a:r>
            <a:r>
              <a:rPr lang="fr-FR" sz="1800" b="1" u="sng" dirty="0">
                <a:latin typeface="Calibri" panose="020F0502020204030204" pitchFamily="34" charset="0"/>
                <a:cs typeface="Times New Roman" panose="02020603050405020304" pitchFamily="18" charset="0"/>
              </a:rPr>
              <a:t>: </a:t>
            </a: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r>
              <a:rPr lang="fr-FR" sz="1800">
                <a:latin typeface="Calibri" panose="020F0502020204030204" pitchFamily="34" charset="0"/>
                <a:cs typeface="Times New Roman" panose="02020603050405020304" pitchFamily="18" charset="0"/>
              </a:rPr>
              <a:t>« Le champs des missions étaient plus larges et me permettaient donc une meilleure employabilité pour la suite (contexte : en cours de reconversion) »</a:t>
            </a:r>
          </a:p>
          <a:p>
            <a:pPr>
              <a:lnSpc>
                <a:spcPct val="107000"/>
              </a:lnSpc>
              <a:spcAft>
                <a:spcPts val="800"/>
              </a:spcAft>
            </a:pPr>
            <a:r>
              <a:rPr lang="fr-FR" sz="1800">
                <a:latin typeface="Calibri" panose="020F0502020204030204" pitchFamily="34" charset="0"/>
                <a:cs typeface="Times New Roman" panose="02020603050405020304" pitchFamily="18" charset="0"/>
              </a:rPr>
              <a:t>« chargé de site »</a:t>
            </a:r>
          </a:p>
          <a:p>
            <a:pPr>
              <a:lnSpc>
                <a:spcPct val="107000"/>
              </a:lnSpc>
              <a:spcAft>
                <a:spcPts val="800"/>
              </a:spcAft>
            </a:pPr>
            <a:r>
              <a:rPr lang="fr-FR" sz="1800">
                <a:latin typeface="Calibri" panose="020F0502020204030204" pitchFamily="34" charset="0"/>
                <a:cs typeface="Times New Roman" panose="02020603050405020304" pitchFamily="18" charset="0"/>
              </a:rPr>
              <a:t>« Il s'agit d'un périmètre plus large que le recrutement, avec des opportunités d'évolution incroyables en France comme à l'étranger »</a:t>
            </a: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br>
              <a:rPr lang="fr-FR" sz="1800" b="0" i="0" u="none" strike="noStrike" dirty="0">
                <a:solidFill>
                  <a:srgbClr val="000000"/>
                </a:solidFill>
                <a:effectLst/>
                <a:latin typeface="Calibri" panose="020F0502020204030204" pitchFamily="34" charset="0"/>
              </a:rPr>
            </a:b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p:txBody>
      </p:sp>
      <p:pic>
        <p:nvPicPr>
          <p:cNvPr id="4" name="Google Shape;568;g5cedbfcdf9_1_5">
            <a:extLst>
              <a:ext uri="{FF2B5EF4-FFF2-40B4-BE49-F238E27FC236}">
                <a16:creationId xmlns:a16="http://schemas.microsoft.com/office/drawing/2014/main" id="{C0A39A00-27B5-4895-8E33-03A86F752ED2}"/>
              </a:ext>
            </a:extLst>
          </p:cNvPr>
          <p:cNvPicPr preferRelativeResize="0"/>
          <p:nvPr/>
        </p:nvPicPr>
        <p:blipFill rotWithShape="1">
          <a:blip r:embed="rId2">
            <a:alphaModFix/>
          </a:blip>
          <a:srcRect l="29934" r="29934"/>
          <a:stretch/>
        </p:blipFill>
        <p:spPr>
          <a:xfrm>
            <a:off x="1" y="0"/>
            <a:ext cx="152900" cy="6858000"/>
          </a:xfrm>
          <a:prstGeom prst="rect">
            <a:avLst/>
          </a:prstGeom>
          <a:noFill/>
          <a:ln>
            <a:noFill/>
          </a:ln>
        </p:spPr>
      </p:pic>
      <p:sp>
        <p:nvSpPr>
          <p:cNvPr id="6" name="ZoneTexte 5">
            <a:extLst>
              <a:ext uri="{FF2B5EF4-FFF2-40B4-BE49-F238E27FC236}">
                <a16:creationId xmlns:a16="http://schemas.microsoft.com/office/drawing/2014/main" id="{90910615-6846-4F77-9EBD-1F5885DEBEEB}"/>
              </a:ext>
            </a:extLst>
          </p:cNvPr>
          <p:cNvSpPr txBox="1"/>
          <p:nvPr/>
        </p:nvSpPr>
        <p:spPr>
          <a:xfrm>
            <a:off x="493005" y="19538"/>
            <a:ext cx="6097836" cy="523220"/>
          </a:xfrm>
          <a:prstGeom prst="rect">
            <a:avLst/>
          </a:prstGeom>
          <a:noFill/>
        </p:spPr>
        <p:txBody>
          <a:bodyPr wrap="square">
            <a:spAutoFit/>
          </a:bodyPr>
          <a:lstStyle/>
          <a:p>
            <a:pPr>
              <a:buSzPts val="1200"/>
            </a:pPr>
            <a:r>
              <a:rPr lang="fr-FR" sz="1400" b="1" dirty="0">
                <a:solidFill>
                  <a:srgbClr val="0062FF"/>
                </a:solidFill>
                <a:latin typeface="Montserrat"/>
                <a:ea typeface="Montserrat"/>
                <a:cs typeface="Montserrat"/>
                <a:sym typeface="Montserrat"/>
              </a:rPr>
              <a:t>—</a:t>
            </a:r>
          </a:p>
          <a:p>
            <a:pPr>
              <a:buSzPts val="1200"/>
            </a:pPr>
            <a:r>
              <a:rPr lang="fr-FR" sz="1400" b="1" dirty="0">
                <a:solidFill>
                  <a:srgbClr val="0062FF"/>
                </a:solidFill>
                <a:latin typeface="Montserrat"/>
                <a:ea typeface="Montserrat"/>
                <a:cs typeface="Montserrat"/>
                <a:sym typeface="Montserrat"/>
              </a:rPr>
              <a:t>Retours sur questionnaire désistement</a:t>
            </a:r>
          </a:p>
        </p:txBody>
      </p:sp>
      <p:pic>
        <p:nvPicPr>
          <p:cNvPr id="7" name="Google Shape;569;g5cedbfcdf9_1_5">
            <a:extLst>
              <a:ext uri="{FF2B5EF4-FFF2-40B4-BE49-F238E27FC236}">
                <a16:creationId xmlns:a16="http://schemas.microsoft.com/office/drawing/2014/main" id="{96B718C6-CDF3-4BF8-9548-DABA00C11B7E}"/>
              </a:ext>
            </a:extLst>
          </p:cNvPr>
          <p:cNvPicPr preferRelativeResize="0"/>
          <p:nvPr/>
        </p:nvPicPr>
        <p:blipFill rotWithShape="1">
          <a:blip r:embed="rId3">
            <a:alphaModFix/>
          </a:blip>
          <a:srcRect/>
          <a:stretch/>
        </p:blipFill>
        <p:spPr>
          <a:xfrm>
            <a:off x="10923234" y="314968"/>
            <a:ext cx="1063901" cy="598665"/>
          </a:xfrm>
          <a:prstGeom prst="rect">
            <a:avLst/>
          </a:prstGeom>
          <a:noFill/>
          <a:ln>
            <a:noFill/>
          </a:ln>
        </p:spPr>
      </p:pic>
    </p:spTree>
    <p:extLst>
      <p:ext uri="{BB962C8B-B14F-4D97-AF65-F5344CB8AC3E}">
        <p14:creationId xmlns:p14="http://schemas.microsoft.com/office/powerpoint/2010/main" val="2669297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5763CDF-80C6-4CB5-838F-12F566D2240F}"/>
              </a:ext>
            </a:extLst>
          </p:cNvPr>
          <p:cNvSpPr txBox="1"/>
          <p:nvPr/>
        </p:nvSpPr>
        <p:spPr>
          <a:xfrm>
            <a:off x="286327" y="542759"/>
            <a:ext cx="11905671" cy="4273606"/>
          </a:xfrm>
          <a:prstGeom prst="rect">
            <a:avLst/>
          </a:prstGeom>
          <a:noFill/>
        </p:spPr>
        <p:txBody>
          <a:bodyPr wrap="square">
            <a:spAutoFit/>
          </a:bodyPr>
          <a:lstStyle/>
          <a:p>
            <a:pPr>
              <a:lnSpc>
                <a:spcPct val="107000"/>
              </a:lnSpc>
              <a:spcAft>
                <a:spcPts val="800"/>
              </a:spcAft>
            </a:pPr>
            <a:r>
              <a:rPr lang="fr-FR" sz="1867" dirty="0">
                <a:latin typeface="Montserrat"/>
              </a:rPr>
              <a:t> </a:t>
            </a:r>
            <a:r>
              <a:rPr lang="fr-FR" sz="1800" u="sng" dirty="0">
                <a:latin typeface="Montserrat"/>
              </a:rPr>
              <a:t>En quoi le poste proposé est plus intéressant </a:t>
            </a:r>
            <a:r>
              <a:rPr lang="fr-FR" sz="1800" dirty="0">
                <a:latin typeface="Montserrat"/>
              </a:rPr>
              <a:t>:</a:t>
            </a:r>
          </a:p>
          <a:p>
            <a:pPr>
              <a:lnSpc>
                <a:spcPct val="107000"/>
              </a:lnSpc>
              <a:spcAft>
                <a:spcPts val="800"/>
              </a:spcAft>
            </a:pPr>
            <a:r>
              <a:rPr lang="fr-FR" sz="1800" dirty="0">
                <a:latin typeface="Montserrat"/>
              </a:rPr>
              <a:t>	</a:t>
            </a:r>
            <a:r>
              <a:rPr lang="fr-FR" sz="1800" dirty="0">
                <a:latin typeface="Montserrat"/>
                <a:cs typeface="Times New Roman" panose="02020603050405020304" pitchFamily="18" charset="0"/>
              </a:rPr>
              <a:t>		</a:t>
            </a:r>
            <a:r>
              <a:rPr lang="fr-FR" sz="1800" b="1" u="sng" dirty="0">
                <a:latin typeface="Calibri" panose="020F0502020204030204" pitchFamily="34" charset="0"/>
                <a:cs typeface="Times New Roman" panose="02020603050405020304" pitchFamily="18" charset="0"/>
              </a:rPr>
              <a:t>Talan </a:t>
            </a:r>
            <a:r>
              <a:rPr lang="fr-FR" sz="1800" b="1" u="sng" dirty="0" err="1">
                <a:latin typeface="Calibri" panose="020F0502020204030204" pitchFamily="34" charset="0"/>
                <a:cs typeface="Times New Roman" panose="02020603050405020304" pitchFamily="18" charset="0"/>
              </a:rPr>
              <a:t>Labs</a:t>
            </a:r>
            <a:r>
              <a:rPr lang="fr-FR" sz="1800" b="1" u="sng" dirty="0">
                <a:latin typeface="Calibri" panose="020F0502020204030204" pitchFamily="34" charset="0"/>
                <a:cs typeface="Times New Roman" panose="02020603050405020304" pitchFamily="18" charset="0"/>
              </a:rPr>
              <a:t>: </a:t>
            </a: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r>
              <a:rPr lang="fr-FR" sz="1800" dirty="0">
                <a:latin typeface="Calibri" panose="020F0502020204030204" pitchFamily="34" charset="0"/>
                <a:cs typeface="Times New Roman" panose="02020603050405020304" pitchFamily="18" charset="0"/>
              </a:rPr>
              <a:t>[OTLABS]</a:t>
            </a: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br>
              <a:rPr lang="fr-FR" sz="1800" b="0" i="0" u="none" strike="noStrike" dirty="0">
                <a:solidFill>
                  <a:srgbClr val="000000"/>
                </a:solidFill>
                <a:effectLst/>
                <a:latin typeface="Calibri" panose="020F0502020204030204" pitchFamily="34" charset="0"/>
              </a:rPr>
            </a:b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p:txBody>
      </p:sp>
      <p:pic>
        <p:nvPicPr>
          <p:cNvPr id="4" name="Google Shape;568;g5cedbfcdf9_1_5">
            <a:extLst>
              <a:ext uri="{FF2B5EF4-FFF2-40B4-BE49-F238E27FC236}">
                <a16:creationId xmlns:a16="http://schemas.microsoft.com/office/drawing/2014/main" id="{C0A39A00-27B5-4895-8E33-03A86F752ED2}"/>
              </a:ext>
            </a:extLst>
          </p:cNvPr>
          <p:cNvPicPr preferRelativeResize="0"/>
          <p:nvPr/>
        </p:nvPicPr>
        <p:blipFill rotWithShape="1">
          <a:blip r:embed="rId2">
            <a:alphaModFix/>
          </a:blip>
          <a:srcRect l="29934" r="29934"/>
          <a:stretch/>
        </p:blipFill>
        <p:spPr>
          <a:xfrm>
            <a:off x="1" y="0"/>
            <a:ext cx="152900" cy="6858000"/>
          </a:xfrm>
          <a:prstGeom prst="rect">
            <a:avLst/>
          </a:prstGeom>
          <a:noFill/>
          <a:ln>
            <a:noFill/>
          </a:ln>
        </p:spPr>
      </p:pic>
      <p:sp>
        <p:nvSpPr>
          <p:cNvPr id="6" name="ZoneTexte 5">
            <a:extLst>
              <a:ext uri="{FF2B5EF4-FFF2-40B4-BE49-F238E27FC236}">
                <a16:creationId xmlns:a16="http://schemas.microsoft.com/office/drawing/2014/main" id="{90910615-6846-4F77-9EBD-1F5885DEBEEB}"/>
              </a:ext>
            </a:extLst>
          </p:cNvPr>
          <p:cNvSpPr txBox="1"/>
          <p:nvPr/>
        </p:nvSpPr>
        <p:spPr>
          <a:xfrm>
            <a:off x="493005" y="19538"/>
            <a:ext cx="6097836" cy="523220"/>
          </a:xfrm>
          <a:prstGeom prst="rect">
            <a:avLst/>
          </a:prstGeom>
          <a:noFill/>
        </p:spPr>
        <p:txBody>
          <a:bodyPr wrap="square">
            <a:spAutoFit/>
          </a:bodyPr>
          <a:lstStyle/>
          <a:p>
            <a:pPr>
              <a:buSzPts val="1200"/>
            </a:pPr>
            <a:r>
              <a:rPr lang="fr-FR" sz="1400" b="1" dirty="0">
                <a:solidFill>
                  <a:srgbClr val="0062FF"/>
                </a:solidFill>
                <a:latin typeface="Montserrat"/>
                <a:ea typeface="Montserrat"/>
                <a:cs typeface="Montserrat"/>
                <a:sym typeface="Montserrat"/>
              </a:rPr>
              <a:t>—</a:t>
            </a:r>
          </a:p>
          <a:p>
            <a:pPr>
              <a:buSzPts val="1200"/>
            </a:pPr>
            <a:r>
              <a:rPr lang="fr-FR" sz="1400" b="1" dirty="0">
                <a:solidFill>
                  <a:srgbClr val="0062FF"/>
                </a:solidFill>
                <a:latin typeface="Montserrat"/>
                <a:ea typeface="Montserrat"/>
                <a:cs typeface="Montserrat"/>
                <a:sym typeface="Montserrat"/>
              </a:rPr>
              <a:t>Retours sur questionnaire désistement</a:t>
            </a:r>
          </a:p>
        </p:txBody>
      </p:sp>
      <p:pic>
        <p:nvPicPr>
          <p:cNvPr id="7" name="Google Shape;569;g5cedbfcdf9_1_5">
            <a:extLst>
              <a:ext uri="{FF2B5EF4-FFF2-40B4-BE49-F238E27FC236}">
                <a16:creationId xmlns:a16="http://schemas.microsoft.com/office/drawing/2014/main" id="{96B718C6-CDF3-4BF8-9548-DABA00C11B7E}"/>
              </a:ext>
            </a:extLst>
          </p:cNvPr>
          <p:cNvPicPr preferRelativeResize="0"/>
          <p:nvPr/>
        </p:nvPicPr>
        <p:blipFill rotWithShape="1">
          <a:blip r:embed="rId3">
            <a:alphaModFix/>
          </a:blip>
          <a:srcRect/>
          <a:stretch/>
        </p:blipFill>
        <p:spPr>
          <a:xfrm>
            <a:off x="10923234" y="314968"/>
            <a:ext cx="1063901" cy="598665"/>
          </a:xfrm>
          <a:prstGeom prst="rect">
            <a:avLst/>
          </a:prstGeom>
          <a:noFill/>
          <a:ln>
            <a:noFill/>
          </a:ln>
        </p:spPr>
      </p:pic>
    </p:spTree>
    <p:extLst>
      <p:ext uri="{BB962C8B-B14F-4D97-AF65-F5344CB8AC3E}">
        <p14:creationId xmlns:p14="http://schemas.microsoft.com/office/powerpoint/2010/main" val="44699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23234" y="314968"/>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8" name="Google Shape;571;g5cedbfcdf9_1_5">
            <a:extLst>
              <a:ext uri="{FF2B5EF4-FFF2-40B4-BE49-F238E27FC236}">
                <a16:creationId xmlns:a16="http://schemas.microsoft.com/office/drawing/2014/main" id="{1E4A4004-2F21-4801-97B5-999E00265CAA}"/>
              </a:ext>
            </a:extLst>
          </p:cNvPr>
          <p:cNvSpPr txBox="1"/>
          <p:nvPr/>
        </p:nvSpPr>
        <p:spPr>
          <a:xfrm>
            <a:off x="152901" y="-179832"/>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
        <p:nvSpPr>
          <p:cNvPr id="9" name="Google Shape;572;g5cedbfcdf9_1_5">
            <a:extLst>
              <a:ext uri="{FF2B5EF4-FFF2-40B4-BE49-F238E27FC236}">
                <a16:creationId xmlns:a16="http://schemas.microsoft.com/office/drawing/2014/main" id="{EC1F3BF5-3F89-4960-A445-55B18060856A}"/>
              </a:ext>
            </a:extLst>
          </p:cNvPr>
          <p:cNvSpPr txBox="1"/>
          <p:nvPr/>
        </p:nvSpPr>
        <p:spPr>
          <a:xfrm>
            <a:off x="204867" y="250674"/>
            <a:ext cx="11987133" cy="6475246"/>
          </a:xfrm>
          <a:prstGeom prst="rect">
            <a:avLst/>
          </a:prstGeom>
          <a:noFill/>
          <a:ln>
            <a:noFill/>
          </a:ln>
        </p:spPr>
        <p:txBody>
          <a:bodyPr spcFirstLastPara="1" wrap="square" lIns="121900" tIns="121900" rIns="121900" bIns="121900" anchor="t" anchorCtr="0">
            <a:noAutofit/>
          </a:bodyPr>
          <a:lstStyle/>
          <a:p>
            <a:pPr algn="ctr">
              <a:lnSpc>
                <a:spcPct val="107000"/>
              </a:lnSpc>
              <a:spcAft>
                <a:spcPts val="800"/>
              </a:spcAft>
            </a:pPr>
            <a:endParaRPr lang="fr-FR" sz="1867" dirty="0"/>
          </a:p>
          <a:p>
            <a:pPr algn="ctr">
              <a:lnSpc>
                <a:spcPct val="107000"/>
              </a:lnSpc>
              <a:spcAft>
                <a:spcPts val="800"/>
              </a:spcAft>
            </a:pPr>
            <a:r>
              <a:rPr lang="fr-FR" sz="20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Ce qu’ils nous recommandent : </a:t>
            </a:r>
            <a:r>
              <a:rPr lang="fr-FR" sz="1867" dirty="0"/>
              <a:t>	</a:t>
            </a:r>
            <a:endParaRPr lang="fr-FR" sz="1867" dirty="0">
              <a:latin typeface="Montserrat"/>
            </a:endParaRP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Il faut accélérer le processus de recrutement "au maximum 10 jours" , car il y a des personnes qui ont des engagements familiales (il veulent commencer le regroupement familial ) ou bien ils sont en intercontrat avec leur boite, et veulent changer leur statut ou bien changer leur boite rapidement.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Peut-être de meilleure bonus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Pas grand chose sincèrement, le processus était vraiment très complet, le candidat développe une vision vraiment complète de Talan !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Principalement la rémunération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Avoir un processus de recrutement plus rapide. J’ai postulé le 2/09, passé un entretien le 17/09 et retiré ma candidature le 23/09, sachant que je n’avais pas eu de retour après mon entretien RH.
Alors que le processus de recrutement chez Amazon a duré 10 jours (3 étapes : 1 entretien RH + 1 test numérique + 2 entretiens avec des opérationnels). 
J’avais aussi postulé pour de Deloitte, EY et PwC qui m’ont proposé des entretiens 2-3 jours après avoir postulé sur leur site internet.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1. Je souhaitais intégrer Talan en septembre mais pour des raisons logistiques de votre côté cela n’était pas possible avant octobre. J’ai été contacté par Castle Bee dans cet intervalle. Il aurait été plus judicieux de sécuriser mon profil au plus tôt. 
2. Une rémunération légèrement plus attractive (1 à 2K€ supplémentaires)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Le processus de recrutement était très correct. Je n'ai pas trouvé de point nécessitant une quelconque amélioration.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Néant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Rémunération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Le salaire proposé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Être clair dès le début sur votre modèle : ESN. Ce n’est pas du conseil. Être dans l’échange pendant les entretiens et non dans une démarche de récitation de brief ou d’interrogatoire en complétant une base de données.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Lors des entretiens il est important de préciser qu’il y a des offres de missions envisageables pour le candidat (notamment dans le cas d’un recrutement sur profil)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Vous êtes géniaux. Restez comme vous êtes.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Le temps sans réponse entre les entretiens 3 semaines sans réponse j'ai pensé que je n'étais pas retenu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Process de recrutement trop long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Gagner en visibilité sur les campus écoles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Rien, vous êtes rapide, efficace, le premier contact a été excellent.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Rien, j'ai trouvé votre process très bien, sans se perdre en longueur agaçante.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Proposer un processus de recrutement hybride : mix présentiel/distanciel, faire un apéro de cooptation pour rencontrer les équipes, voir les locaux, pouvoir se projeter !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Je pense qu'il faudrait insisté plus sur la différence entre Talan et les autres ESN de même taille lors des entretiens et peut être projeter plus le futur stagiaire dans son futur travail lors des entretiens. »</a:t>
            </a: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br>
              <a:rPr lang="fr-FR" sz="1800" dirty="0">
                <a:latin typeface="Calibri" panose="020F0502020204030204" pitchFamily="34" charset="0"/>
                <a:cs typeface="Calibri" panose="020F0502020204030204" pitchFamily="34" charset="0"/>
              </a:rPr>
            </a:br>
            <a:endParaRPr lang="fr-FR" sz="1800" b="1" dirty="0">
              <a:solidFill>
                <a:schemeClr val="dk1"/>
              </a:solidFill>
              <a:latin typeface="Calibri" panose="020F0502020204030204" pitchFamily="34" charset="0"/>
              <a:ea typeface="Montserrat"/>
              <a:cs typeface="Calibri" panose="020F0502020204030204" pitchFamily="34" charset="0"/>
              <a:sym typeface="Montserrat"/>
            </a:endParaRPr>
          </a:p>
        </p:txBody>
      </p:sp>
    </p:spTree>
    <p:extLst>
      <p:ext uri="{BB962C8B-B14F-4D97-AF65-F5344CB8AC3E}">
        <p14:creationId xmlns:p14="http://schemas.microsoft.com/office/powerpoint/2010/main" val="10990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23234" y="314968"/>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1" name="Google Shape;571;g5cedbfcdf9_1_5"/>
          <p:cNvSpPr txBox="1"/>
          <p:nvPr/>
        </p:nvSpPr>
        <p:spPr>
          <a:xfrm>
            <a:off x="399685" y="-75968"/>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
        <p:nvSpPr>
          <p:cNvPr id="572" name="Google Shape;572;g5cedbfcdf9_1_5"/>
          <p:cNvSpPr txBox="1"/>
          <p:nvPr/>
        </p:nvSpPr>
        <p:spPr>
          <a:xfrm>
            <a:off x="441860" y="889553"/>
            <a:ext cx="10790200" cy="6280896"/>
          </a:xfrm>
          <a:prstGeom prst="rect">
            <a:avLst/>
          </a:prstGeom>
          <a:noFill/>
          <a:ln>
            <a:noFill/>
          </a:ln>
        </p:spPr>
        <p:txBody>
          <a:bodyPr spcFirstLastPara="1" wrap="square" lIns="121900" tIns="121900" rIns="121900" bIns="121900" anchor="t" anchorCtr="0">
            <a:noAutofit/>
          </a:bodyPr>
          <a:lstStyle/>
          <a:p>
            <a:pPr algn="ctr">
              <a:spcAft>
                <a:spcPts val="800"/>
              </a:spcAft>
            </a:pPr>
            <a:r>
              <a:rPr lang="fr-FR" sz="1800" dirty="0">
                <a:solidFill>
                  <a:schemeClr val="tx1"/>
                </a:solidFill>
                <a:latin typeface="Calibri" panose="020F0502020204030204" pitchFamily="34" charset="0"/>
                <a:cs typeface="Times New Roman" panose="02020603050405020304" pitchFamily="18" charset="0"/>
              </a:rPr>
              <a:t>S</a:t>
            </a:r>
            <a:r>
              <a:rPr lang="fr-F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ur une échelle de 1 à 10, à combien recommanderiez-vous Talan (10 étant je recommande fortement)   ? »</a:t>
            </a:r>
          </a:p>
          <a:p>
            <a:pPr algn="ctr">
              <a:spcAft>
                <a:spcPts val="800"/>
              </a:spcAft>
            </a:pPr>
            <a:endParaRPr lang="fr-FR" sz="18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ctr">
              <a:spcAft>
                <a:spcPts val="800"/>
              </a:spcAft>
            </a:pPr>
            <a:r>
              <a:rPr lang="fr-FR" sz="2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NPS </a:t>
            </a:r>
            <a:r>
              <a:rPr lang="fr-FR" sz="2800" b="1">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38.46%</a:t>
            </a:r>
            <a:endParaRPr lang="fr-FR" sz="2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endParaRPr lang="fr-FR" sz="2000" b="1" u="sng"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50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lvl="4"/>
            <a:r>
              <a:rPr lang="fr-FR" sz="1867" dirty="0">
                <a:latin typeface="Montserrat"/>
              </a:rPr>
              <a:t>		</a:t>
            </a:r>
            <a:br>
              <a:rPr lang="fr-FR" sz="1867" dirty="0">
                <a:latin typeface="Montserrat"/>
              </a:rPr>
            </a:br>
            <a:endParaRPr sz="1867" b="1" dirty="0">
              <a:solidFill>
                <a:schemeClr val="dk1"/>
              </a:solidFill>
              <a:latin typeface="Montserrat"/>
              <a:ea typeface="Montserrat"/>
              <a:cs typeface="Montserrat"/>
              <a:sym typeface="Montserrat"/>
            </a:endParaRPr>
          </a:p>
        </p:txBody>
      </p:sp>
      <p:pic>
        <p:nvPicPr>
          <p:cNvPr id="8" name="Image 7">
            <a:extLst>
              <a:ext uri="{FF2B5EF4-FFF2-40B4-BE49-F238E27FC236}">
                <a16:creationId xmlns:a16="http://schemas.microsoft.com/office/drawing/2014/main" id="{8CC6812D-B7F1-4E26-BA7F-1F0548347B7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562428" y="2321084"/>
            <a:ext cx="9067144" cy="3417834"/>
          </a:xfrm>
          <a:prstGeom prst="rect">
            <a:avLst/>
          </a:prstGeom>
          <a:noFill/>
          <a:ln>
            <a:noFill/>
          </a:ln>
        </p:spPr>
      </p:pic>
      <p:sp>
        <p:nvSpPr>
          <p:cNvPr id="2" name="ZoneTexte 1">
            <a:extLst>
              <a:ext uri="{FF2B5EF4-FFF2-40B4-BE49-F238E27FC236}">
                <a16:creationId xmlns:a16="http://schemas.microsoft.com/office/drawing/2014/main" id="{BF91C3E7-2462-4FCB-9438-82C267D8627F}"/>
              </a:ext>
            </a:extLst>
          </p:cNvPr>
          <p:cNvSpPr txBox="1"/>
          <p:nvPr/>
        </p:nvSpPr>
        <p:spPr>
          <a:xfrm>
            <a:off x="855804" y="5399060"/>
            <a:ext cx="10894336" cy="646331"/>
          </a:xfrm>
          <a:prstGeom prst="rect">
            <a:avLst/>
          </a:prstGeom>
          <a:noFill/>
        </p:spPr>
        <p:txBody>
          <a:bodyPr wrap="square" rtlCol="0">
            <a:spAutoFit/>
          </a:bodyPr>
          <a:lstStyle/>
          <a:p>
            <a:pPr marL="285750" indent="-285750">
              <a:buFont typeface="Arial" panose="020B0604020202020204" pitchFamily="34" charset="0"/>
              <a:buChar char="•"/>
            </a:pPr>
            <a:r>
              <a:rPr lang="fr-FR" sz="1800" i="1" dirty="0">
                <a:effectLst/>
                <a:latin typeface="Calibri" panose="020F0502020204030204" pitchFamily="34" charset="0"/>
                <a:ea typeface="Calibri" panose="020F0502020204030204" pitchFamily="34" charset="0"/>
                <a:cs typeface="Times New Roman" panose="02020603050405020304" pitchFamily="18" charset="0"/>
              </a:rPr>
              <a:t>Le Net </a:t>
            </a:r>
            <a:r>
              <a:rPr lang="fr-FR" sz="1800" i="1" dirty="0" err="1">
                <a:effectLst/>
                <a:latin typeface="Calibri" panose="020F0502020204030204" pitchFamily="34" charset="0"/>
                <a:ea typeface="Calibri" panose="020F0502020204030204" pitchFamily="34" charset="0"/>
                <a:cs typeface="Times New Roman" panose="02020603050405020304" pitchFamily="18" charset="0"/>
              </a:rPr>
              <a:t>Promoter</a:t>
            </a:r>
            <a:r>
              <a:rPr lang="fr-FR" sz="1800" i="1" dirty="0">
                <a:effectLst/>
                <a:latin typeface="Calibri" panose="020F0502020204030204" pitchFamily="34" charset="0"/>
                <a:ea typeface="Calibri" panose="020F0502020204030204" pitchFamily="34" charset="0"/>
                <a:cs typeface="Times New Roman" panose="02020603050405020304" pitchFamily="18" charset="0"/>
              </a:rPr>
              <a:t> </a:t>
            </a:r>
            <a:r>
              <a:rPr lang="fr-FR" sz="1800" i="1" dirty="0" err="1">
                <a:effectLst/>
                <a:latin typeface="Calibri" panose="020F0502020204030204" pitchFamily="34" charset="0"/>
                <a:ea typeface="Calibri" panose="020F0502020204030204" pitchFamily="34" charset="0"/>
                <a:cs typeface="Times New Roman" panose="02020603050405020304" pitchFamily="18" charset="0"/>
              </a:rPr>
              <a:t>ScoreSM</a:t>
            </a:r>
            <a:r>
              <a:rPr lang="fr-FR" sz="1800" i="1" dirty="0">
                <a:effectLst/>
                <a:latin typeface="Calibri" panose="020F0502020204030204" pitchFamily="34" charset="0"/>
                <a:ea typeface="Calibri" panose="020F0502020204030204" pitchFamily="34" charset="0"/>
                <a:cs typeface="Times New Roman" panose="02020603050405020304" pitchFamily="18" charset="0"/>
              </a:rPr>
              <a:t> (NPS®) s’agit d’un outil simple mais puissant pour mesurer la satisfaction client avec une seule question.</a:t>
            </a:r>
          </a:p>
        </p:txBody>
      </p:sp>
    </p:spTree>
    <p:extLst>
      <p:ext uri="{BB962C8B-B14F-4D97-AF65-F5344CB8AC3E}">
        <p14:creationId xmlns:p14="http://schemas.microsoft.com/office/powerpoint/2010/main" val="2785596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23234" y="314968"/>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8" name="Google Shape;571;g5cedbfcdf9_1_5">
            <a:extLst>
              <a:ext uri="{FF2B5EF4-FFF2-40B4-BE49-F238E27FC236}">
                <a16:creationId xmlns:a16="http://schemas.microsoft.com/office/drawing/2014/main" id="{1E4A4004-2F21-4801-97B5-999E00265CAA}"/>
              </a:ext>
            </a:extLst>
          </p:cNvPr>
          <p:cNvSpPr txBox="1"/>
          <p:nvPr/>
        </p:nvSpPr>
        <p:spPr>
          <a:xfrm>
            <a:off x="152901" y="-179832"/>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
        <p:nvSpPr>
          <p:cNvPr id="9" name="Google Shape;572;g5cedbfcdf9_1_5">
            <a:extLst>
              <a:ext uri="{FF2B5EF4-FFF2-40B4-BE49-F238E27FC236}">
                <a16:creationId xmlns:a16="http://schemas.microsoft.com/office/drawing/2014/main" id="{EC1F3BF5-3F89-4960-A445-55B18060856A}"/>
              </a:ext>
            </a:extLst>
          </p:cNvPr>
          <p:cNvSpPr txBox="1"/>
          <p:nvPr/>
        </p:nvSpPr>
        <p:spPr>
          <a:xfrm>
            <a:off x="102433" y="250674"/>
            <a:ext cx="11987133" cy="6475246"/>
          </a:xfrm>
          <a:prstGeom prst="rect">
            <a:avLst/>
          </a:prstGeom>
          <a:noFill/>
          <a:ln>
            <a:noFill/>
          </a:ln>
        </p:spPr>
        <p:txBody>
          <a:bodyPr spcFirstLastPara="1" wrap="square" lIns="121900" tIns="121900" rIns="121900" bIns="121900" anchor="t" anchorCtr="0">
            <a:noAutofit/>
          </a:bodyPr>
          <a:lstStyle/>
          <a:p>
            <a:pPr algn="ctr">
              <a:lnSpc>
                <a:spcPct val="107000"/>
              </a:lnSpc>
              <a:spcAft>
                <a:spcPts val="800"/>
              </a:spcAft>
            </a:pPr>
            <a:r>
              <a:rPr lang="fr-FR" sz="1867" dirty="0"/>
              <a:t>	</a:t>
            </a:r>
            <a:endParaRPr lang="fr-FR" sz="1867" dirty="0">
              <a:latin typeface="Montserrat"/>
            </a:endParaRPr>
          </a:p>
          <a:p>
            <a:pPr algn="ctr">
              <a:lnSpc>
                <a:spcPct val="107000"/>
              </a:lnSpc>
              <a:spcAft>
                <a:spcPts val="800"/>
              </a:spcAft>
            </a:pPr>
            <a:r>
              <a:rPr lang="fr-FR"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Certains candidats ont pris le temps d’écrire des commentaires très encourageants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Des salaires plus compétitifs attireraient des profils intéressants et l’investissement serait probablement vite rentabilisé.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Merci pour votre réactivité, les échanges riches et professionnels que j'ai pu avoir lors du processus de recrutement. Je recommanderai Talan !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J'avais demandé un organigramme afin de voir les collaborateurs pouvant avoir un apport technique si je rentrais chez Talan que je n'ai pas eu. Pour des personnes très techniques comme moi j'ai besoin de voir qui seront les acteurs techniques de mon passage dans votre entreprise.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Une équipe géniale et un très bon état d’esprit. Dommage que le salaire n’était pas en adéquation car ça aurait été un plaisir d’intégrer cette très belle société .
Merci pour tout et plein de bonnes choses pour votre nouvelle BU CRM à Nantes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Au delà d'un entretien avec Talan c'est un échange qui permet aux candidats d'apprendre et de répondre aux questions  clairement et sans stress .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J'ai eu beaucoup de retour négatifs sur le rachat d'Ai3 par Talan ce qui a beaucoup influer sur ma décision. 
Des avis Glassdoor sont très inquiétant "En general quand un boss vous demande d'aller mettre des bons avis sur Glassdoor pour faire remonter la note artificiellement ce n'est pas pour rien..." ou encore "Il y a tant à dire... mais si je n'ai qu'un conseil aux candidats, ce serait de fuir absolument la practice IT &amp; Digital Advisory."
Malgré la gentillesse de la personne que j'ai rencontré, je suis quand même trop inquiet de ses éléments pour donner une suite.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J'ai beaucoup apprécié nos échanges.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Très bon feedback avec l’équipe RH.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Un bon ressenti, réactif, une offre intéressante merci pour ces échanges
L informatique est un monde vaste et petit
Aux plaisirs que nos routes ce croisent.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Très bon processus de recrutement. L'un des meilleurs de toute mon expérience !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Merci pour nos échanges forts intéressants !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HUmainement, surtout restez agréables comme vous l'êtes !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Le processus de recrutement était vraiment super. J'ai beaucoup apprécié les échanges que j'ai eu avec votre entité KeyOn.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Très bon feeling avec l'ensemble des collaborateurs, j'ai vraiment apprécié les échanges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Je garde un très bon avis de Talan.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Très bonne experience de recrutement. Ma réponse négative est dur au contexte particulier de mon entreprise actuelle.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Merci pour tout et bonne continuation !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J'ai beaucoup apprécié le contact humain avec Talan. J'ai pu comprendre aussi que Talan souhaite développer une communauté dans le secteur de la transition énergétique ce qui m'aurait fortement intéressé je pense.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Je vous remercie pour votre accueil.
Comme échangé, pour des raisons perso, je n'ai pas pu aller loin dans cet aventure Talan Solutions
Je vous remercie pour la confiance donnée et bon courage pour la suite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Je vous remercie beaucoup pour le temps accordé durant les entretiens, aussi je remercie Jessie SETRUK AUGUSTIN pour son implication et son professionnalismes montré lors de chaque échange téléphonique et sa disponibilité et son aimabilité.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Au plaisir de vous retrouver si je suis de nouveau à l'écoute du marché.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Processus court et échange agréable.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Merci encore aux différents intervenants qui ont pris le temps de me présenter TALAN et qui ont porté une grande attention à ma candidature. Même si je n'ai pas donné suite à la proposition qui m'a été faite, le processus de recrutement confirme l'image de sérieux et d'accessible que j'avais déjà de la société.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Lorsque je parle de rémunération je parle de mon cas personnel étant donné que je ne me considère pas comme un junior, si j'avais 23ans j'aurais probablement accepté la proposition.
Faire des propositions qui sortent de la grille salariale pour des personnes avec un profil un peu à part.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Si je dois conseiller une ESN, je conseillerais Talan et pas une autre.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Merci beaucoup à Charline BRENOT avec qui j'ai apprécié échanger, et à Tarik GUETARNI avec qui nous avons eu un échange très intéressant me permettant d'avoir une bonne vision sur les missions, la culture et l'environnement de travail chez Talan, qui sont des points forts de cette entreprise.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Toutes les personnes avec qui j'ai eu la chance d'échanger ont été très professionnelles, mais également très sympathiques. Talan est une entreprise dans laquelle je me serais totalement projeté si je n'avais pas reçu cette proposition concurrente qui était difficilement refusable.
A 10 jours près, je rejoignais Talan. De mon humble point de vue, si une chose est à optimiser, c'est la prise de décision rapide concernant les profils intéressants. Si le process avait été légèrement plus direct me concernant, je n'aurais pas pris la temps de m'intéresser au propositions concurrentes.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Entretien de grande qualité, merci.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Merci pour la gentillesse et l'agilité des équipes RH et managers rencontrés lors des entretiens.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Expérience très positive. Mise en relation avec des collaborateurs. Je recommande!
Malheureusement, les projets visés n’ont finalement pas été gagnés et ont donc mis en stand-by une éventuelle proposition. Au plaisir de collaborer ensemble si nos routes se croisent de nouveau.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Très bon entretien RH - et proposition de valeurs claires !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Mon choix n’était absolument pas liés à mon expérience de candidat que j’ai trouvée excellente mais à des missions qui correspondaient plus à mes appétences pour une employabilite future.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Processus de recrutement rapide, interlocuteurs intéressés et agréables.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Je vous remercie pour l'intérêt que vous avez porté à ma candidature. Votre processus de recrutement est très bien et les différents échanges furent très intéressants.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Talan détient une très belle éthique et un esprit fort dynamique. Malgré que nos chemins s'arrêtent, je souhaite le meilleur au groupe Talan,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vous etes génial en terme dr transaprence et professionnalisation, c est juste le lieu du travail est loin de chez moi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Process tres efficace, personnes rencontrées intéressantes, j’ai globalement apprécié tout le process mais le salaire proposé était finalement en deçà de mes attentes et inférieur au package que j’avais. Finalement j’ai préféré construire mon propre projet professionnel et m’orienter vers du free-lance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Bonjour,
Merci pour les deux entretiens que j'ai eu l'occasion de passer avec vous, ils étaient très professionnels, opérationnels, efficaces, challengeant et tout en préservant la dimension humaine.
Merci à Tarik et Édouard pour la qualité de ces entretiens. Merci à Thomas pour le suivi après les entretiens
Je tiens également à remercier tout particulièrement Édouard qui a voulu s'assurer (à plusieurs reprises) d'avoir fait le maximum pour que je puisse vous rejoindre et qui malgré tout a souhaité (et c'est réciproque) que nous gardions le contact.
J'espère très sincèrement avoir un jour l'occasion de pouvoir travailler avec vous.
Encore merci.
Medoune DIAW.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La qualité des entretiens passés avec des membres de KeyOn by Talan, du consultant senior au directeur général en passant par des managers et les ressources humaines, m'ont permis de m'inscrire dans ce qui aurait pu être une nouvelle histoire professionnelle très riche.
Forte de mon expérience professionnelle en communication et en change management fonctionnel sur des sujets Microsoft 365, mener des missions dans ce domaine mais aussi, en interne, l'idée que j'aurais peut-être pu, à terme, construire et développer une offre de services similaire et clairement identifiable étaient une perspective qui m'intéressait très fortement. KeyOn étant basée sur un fonctionnement à l'image d'une start-up, où toutes contributions de construction semblaient les bienvenues.
Cependant, j'ai intégré mon entreprise actuelle il y a seulement un peu plus d'un an et je viens de valider une formation très prisée que j'aimerais d'abord mettre en pratique pour son compte, avant d'être prête à m'envoler vers d'autres horizons. Peut-être aussi, qui sait, lorsque la situation sanitaire sera à nouveau stable et moins incertaine ? 
Comme évoqué lors de notre entretien, Sophie, nous recontacter un peu plus tard me plairait beaucoup.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J'ai rencontré des professionnels de l'écosystème salesforce chez Talan et c'était vraiment un plaisir d'échanger avec eux. Malheureusement le poste proposé me semble trop proche de ce que je fais déjà et j'ai donc fait le choix d'un autre rôle qui me permettra d'assumer davantage de responsabilités.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Toujours très intéressé par votre entreprise , je vous serais reconnaissant de garder mes coordonnées si toutefois l'opportunité d'un nouveau poste se présentait pour une future collaboration professionnelle.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Lorsque Talan m'a contacté (suite à mon dépôt de CV sur le site) ,  les négociations avaient déjà bien avancées avec CGI. J'ai apprécié l'entretien technique car les questions étaient pertinentes et précises par rapport au poste.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Equipe recrutement très professionnelle et bien aimable.
Je tiens à remercier toute les personnes avec lesquelles j'étais en contact.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Je remercie Alya et Ramzi d’avoir été aussi flexible, je regrette de ne pas être venu.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Merci pour votre temps et l'entretien passé, je garde votre contact, si cela se passe mal dans mon entreprise je reviendrai vers vous.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Mme Aziza Hammami est une personne très sympathique et bienveillante, j’ai beaucoup apprécié notre entretien. J’aurais réellement aimé rejoindre vos équipes mais vos concurrents sont beaucoup plus réactifs. 
Je vous souhaite une très belle continuation.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Je remercie toute l’équipe de recrutement et les personnes avec qui j’ai pu échanger. J’ai beaucoup apprécié leur enthousiasme leur sincérité et leur engagement. Bonne continuation à tous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Très bon cabinet de conseil, tant concernant les expertises proposées, que les équipes qui y travaillent.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Néant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entreprise très intéressante.
Malheureusement on n'était pas d'accord côté salaire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Le principe de proposer un créneau est une excellente initiative, les mises en situation lors des entretiens opérationnels aussi. Le feedback rapide sont aussi des choses qui m’ont plu.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Je remercie les collaborateurs de talan pour leurs professionnalisme durant les process de recrutement. Je ne manquerai pas de recommander le cabinet à d'autres étudiants.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Merci à toute l’équipe, j’ai vraiment adoré nos échanges et entretiens.
J’étais en process avec plusieurs entreprises  et vraiment vous avez été les meilleurs !
Du premier contact jusqu’aux entretiens.
Ça donne vraiment envie de travailler avec vous.
Merci Marta.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J'ai été en contacte avec Sarah HEBIBECHE tout au long du processus. Elle a été au top !!!
Je n'ai pas grand chose à vous reprocher. c'est uniquement ma boite qui m'a retenue avc un plus gros salaire et plus de plus gros avantages.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Le processus de recrutement est très efficace, la personne chargée de notre dossier est très réactive. J'ai eu des échanges très intéressant avec les consultants et managers de Talan et je remercie toutes les personnes qui mont consacré du temps lors du recrutement. Je garde une très bonne image de Talan et je recommanderai Talan à mes camarades au sein de mon école. »</a:t>
            </a: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br>
              <a:rPr lang="fr-FR" sz="1800" dirty="0">
                <a:latin typeface="Calibri" panose="020F0502020204030204" pitchFamily="34" charset="0"/>
                <a:cs typeface="Calibri" panose="020F0502020204030204" pitchFamily="34" charset="0"/>
              </a:rPr>
            </a:br>
            <a:endParaRPr lang="fr-FR" sz="1800" b="1" dirty="0">
              <a:solidFill>
                <a:schemeClr val="dk1"/>
              </a:solidFill>
              <a:latin typeface="Calibri" panose="020F0502020204030204" pitchFamily="34" charset="0"/>
              <a:ea typeface="Montserrat"/>
              <a:cs typeface="Calibri" panose="020F0502020204030204" pitchFamily="34" charset="0"/>
              <a:sym typeface="Montserrat"/>
            </a:endParaRPr>
          </a:p>
        </p:txBody>
      </p:sp>
    </p:spTree>
    <p:extLst>
      <p:ext uri="{BB962C8B-B14F-4D97-AF65-F5344CB8AC3E}">
        <p14:creationId xmlns:p14="http://schemas.microsoft.com/office/powerpoint/2010/main" val="2323103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lvl="4"/>
            <a:r>
              <a:rPr lang="fr-FR" sz="2000" u="sng" dirty="0">
                <a:latin typeface="Montserrat"/>
              </a:rPr>
              <a:t>Talan Consulting </a:t>
            </a:r>
            <a:r>
              <a:rPr lang="fr-FR" sz="2000" dirty="0">
                <a:latin typeface="Montserrat"/>
              </a:rPr>
              <a:t>:</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22</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12</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poste plus intéressant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31.58%</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une rémunération plus attractive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26.32%</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2</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été retenu par l’employeur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5.26%</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discours peu attractif lors de l’entretien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2.63%</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4</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processus de recrutement jugé trop long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10.53%</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3</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car ils ne se retrouvent pas dans l’esprit Talan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7.89%</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manque de souplesse dans le format des entretiens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2.63%</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de la crise sanitaire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taille soit </a:t>
            </a:r>
            <a:r>
              <a:rPr lang="fr-FR" sz="1800" b="1">
                <a:latin typeface="Calibri" panose="020F0502020204030204" pitchFamily="34" charset="0"/>
                <a:cs typeface="Times New Roman" panose="02020603050405020304" pitchFamily="18" charset="0"/>
              </a:rPr>
              <a:t>2.63%</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Reconversion  soit </a:t>
            </a:r>
            <a:r>
              <a:rPr lang="fr-FR" sz="1800" b="1">
                <a:latin typeface="Calibri" panose="020F0502020204030204" pitchFamily="34" charset="0"/>
                <a:cs typeface="Times New Roman" panose="02020603050405020304" pitchFamily="18" charset="0"/>
              </a:rPr>
              <a:t>2.63%</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rémunération fixe inférieure à mon salaire soit </a:t>
            </a:r>
            <a:r>
              <a:rPr lang="fr-FR" sz="1800" b="1">
                <a:latin typeface="Calibri" panose="020F0502020204030204" pitchFamily="34" charset="0"/>
                <a:cs typeface="Times New Roman" panose="02020603050405020304" pitchFamily="18" charset="0"/>
              </a:rPr>
              <a:t>2.63%</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Le temps sans réponse entre les entretiens soit </a:t>
            </a:r>
            <a:r>
              <a:rPr lang="fr-FR" sz="1800" b="1">
                <a:latin typeface="Calibri" panose="020F0502020204030204" pitchFamily="34" charset="0"/>
                <a:cs typeface="Times New Roman" panose="02020603050405020304" pitchFamily="18" charset="0"/>
              </a:rPr>
              <a:t>2.63%</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443781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lvl="4"/>
            <a:r>
              <a:rPr lang="fr-FR" sz="2000" u="sng" dirty="0">
                <a:latin typeface="Montserrat"/>
              </a:rPr>
              <a:t>Talan Consulting </a:t>
            </a:r>
            <a:r>
              <a:rPr lang="fr-FR" sz="2000" dirty="0">
                <a:latin typeface="Montserrat"/>
              </a:rPr>
              <a:t>:</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22</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Date de démarrage proposée soit </a:t>
            </a:r>
            <a:r>
              <a:rPr lang="fr-FR" sz="1800" b="1">
                <a:latin typeface="Calibri" panose="020F0502020204030204" pitchFamily="34" charset="0"/>
                <a:cs typeface="Times New Roman" panose="02020603050405020304" pitchFamily="18" charset="0"/>
              </a:rPr>
              <a:t>2.63%</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TC14] </a:t>
            </a:r>
            <a:r>
              <a:rPr lang="fr-FR" sz="1800" dirty="0">
                <a:latin typeface="Calibri" panose="020F0502020204030204" pitchFamily="34" charset="0"/>
                <a:cs typeface="Times New Roman" panose="02020603050405020304" pitchFamily="18" charset="0"/>
              </a:rPr>
              <a:t>[TCR14] soit </a:t>
            </a:r>
            <a:r>
              <a:rPr lang="fr-FR" sz="1800" b="1" dirty="0">
                <a:latin typeface="Calibri" panose="020F0502020204030204" pitchFamily="34" charset="0"/>
                <a:cs typeface="Times New Roman" panose="02020603050405020304" pitchFamily="18" charset="0"/>
              </a:rPr>
              <a:t>[P-TC14]</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TC15] </a:t>
            </a:r>
            <a:r>
              <a:rPr lang="fr-FR" sz="1800" dirty="0">
                <a:latin typeface="Calibri" panose="020F0502020204030204" pitchFamily="34" charset="0"/>
                <a:cs typeface="Times New Roman" panose="02020603050405020304" pitchFamily="18" charset="0"/>
              </a:rPr>
              <a:t>[TCR15] soit </a:t>
            </a:r>
            <a:r>
              <a:rPr lang="fr-FR" sz="1800" b="1" dirty="0">
                <a:latin typeface="Calibri" panose="020F0502020204030204" pitchFamily="34" charset="0"/>
                <a:cs typeface="Times New Roman" panose="02020603050405020304" pitchFamily="18" charset="0"/>
              </a:rPr>
              <a:t>[P-TC15]</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TC16] </a:t>
            </a:r>
            <a:r>
              <a:rPr lang="fr-FR" sz="1800" dirty="0">
                <a:latin typeface="Calibri" panose="020F0502020204030204" pitchFamily="34" charset="0"/>
                <a:cs typeface="Times New Roman" panose="02020603050405020304" pitchFamily="18" charset="0"/>
              </a:rPr>
              <a:t>[TCR16] soit </a:t>
            </a:r>
            <a:r>
              <a:rPr lang="fr-FR" sz="1800" b="1" dirty="0">
                <a:latin typeface="Calibri" panose="020F0502020204030204" pitchFamily="34" charset="0"/>
                <a:cs typeface="Times New Roman" panose="02020603050405020304" pitchFamily="18" charset="0"/>
              </a:rPr>
              <a:t>[P-TC16]</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TC17] </a:t>
            </a:r>
            <a:r>
              <a:rPr lang="fr-FR" sz="1800" dirty="0">
                <a:latin typeface="Calibri" panose="020F0502020204030204" pitchFamily="34" charset="0"/>
                <a:cs typeface="Times New Roman" panose="02020603050405020304" pitchFamily="18" charset="0"/>
              </a:rPr>
              <a:t>[TCR17] soit </a:t>
            </a:r>
            <a:r>
              <a:rPr lang="fr-FR" sz="1800" b="1" dirty="0">
                <a:latin typeface="Calibri" panose="020F0502020204030204" pitchFamily="34" charset="0"/>
                <a:cs typeface="Times New Roman" panose="02020603050405020304" pitchFamily="18" charset="0"/>
              </a:rPr>
              <a:t>[P-TC17]</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TC18] </a:t>
            </a:r>
            <a:r>
              <a:rPr lang="fr-FR" sz="1800" dirty="0">
                <a:latin typeface="Calibri" panose="020F0502020204030204" pitchFamily="34" charset="0"/>
                <a:cs typeface="Times New Roman" panose="02020603050405020304" pitchFamily="18" charset="0"/>
              </a:rPr>
              <a:t>[TCR18] soit </a:t>
            </a:r>
            <a:r>
              <a:rPr lang="fr-FR" sz="1800" b="1" dirty="0">
                <a:latin typeface="Calibri" panose="020F0502020204030204" pitchFamily="34" charset="0"/>
                <a:cs typeface="Times New Roman" panose="02020603050405020304" pitchFamily="18" charset="0"/>
              </a:rPr>
              <a:t>[P-TC18]</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TC19] </a:t>
            </a:r>
            <a:r>
              <a:rPr lang="fr-FR" sz="1800" dirty="0">
                <a:latin typeface="Calibri" panose="020F0502020204030204" pitchFamily="34" charset="0"/>
                <a:cs typeface="Times New Roman" panose="02020603050405020304" pitchFamily="18" charset="0"/>
              </a:rPr>
              <a:t>[TCR19] soit </a:t>
            </a:r>
            <a:r>
              <a:rPr lang="fr-FR" sz="1800" b="1" dirty="0">
                <a:latin typeface="Calibri" panose="020F0502020204030204" pitchFamily="34" charset="0"/>
                <a:cs typeface="Times New Roman" panose="02020603050405020304" pitchFamily="18" charset="0"/>
              </a:rPr>
              <a:t>[P-TC19]</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TC20] </a:t>
            </a:r>
            <a:r>
              <a:rPr lang="fr-FR" sz="1800" dirty="0">
                <a:latin typeface="Calibri" panose="020F0502020204030204" pitchFamily="34" charset="0"/>
                <a:cs typeface="Times New Roman" panose="02020603050405020304" pitchFamily="18" charset="0"/>
              </a:rPr>
              <a:t>[TCR20] soit </a:t>
            </a:r>
            <a:r>
              <a:rPr lang="fr-FR" sz="1800" b="1" dirty="0">
                <a:latin typeface="Calibri" panose="020F0502020204030204" pitchFamily="34" charset="0"/>
                <a:cs typeface="Times New Roman" panose="02020603050405020304" pitchFamily="18" charset="0"/>
              </a:rPr>
              <a:t>[P-TC20]</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TC21] </a:t>
            </a:r>
            <a:r>
              <a:rPr lang="fr-FR" sz="1800" dirty="0">
                <a:latin typeface="Calibri" panose="020F0502020204030204" pitchFamily="34" charset="0"/>
                <a:cs typeface="Times New Roman" panose="02020603050405020304" pitchFamily="18" charset="0"/>
              </a:rPr>
              <a:t>[TCR21] soit </a:t>
            </a:r>
            <a:r>
              <a:rPr lang="fr-FR" sz="1800" b="1" dirty="0">
                <a:latin typeface="Calibri" panose="020F0502020204030204" pitchFamily="34" charset="0"/>
                <a:cs typeface="Times New Roman" panose="02020603050405020304" pitchFamily="18" charset="0"/>
              </a:rPr>
              <a:t>[P-TC21]</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TC22] </a:t>
            </a:r>
            <a:r>
              <a:rPr lang="fr-FR" sz="1800" dirty="0">
                <a:latin typeface="Calibri" panose="020F0502020204030204" pitchFamily="34" charset="0"/>
                <a:cs typeface="Times New Roman" panose="02020603050405020304" pitchFamily="18" charset="0"/>
              </a:rPr>
              <a:t>[TCR22] soit </a:t>
            </a:r>
            <a:r>
              <a:rPr lang="fr-FR" sz="1800" b="1" dirty="0">
                <a:latin typeface="Calibri" panose="020F0502020204030204" pitchFamily="34" charset="0"/>
                <a:cs typeface="Times New Roman" panose="02020603050405020304" pitchFamily="18" charset="0"/>
              </a:rPr>
              <a:t>[P-TC22]</a:t>
            </a: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400941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lvl="4"/>
            <a:r>
              <a:rPr lang="fr-FR" sz="2000" u="sng" dirty="0">
                <a:latin typeface="Montserrat"/>
              </a:rPr>
              <a:t>Talan Opérations </a:t>
            </a:r>
            <a:r>
              <a:rPr lang="fr-FR" sz="2000" dirty="0">
                <a:latin typeface="Montserrat"/>
              </a:rPr>
              <a:t>:</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35</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13</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poste plus intéressant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25.49%</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17</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une rémunération plus attractive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33.33%</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4</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été retenu par l’employeur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7.84%</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discours peu attractif lors de l’entretien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1.96%</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4</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processus de recrutement jugé trop long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7.84%</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car ils ne se retrouvent pas dans l’esprit Talan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manque de souplesse dans le format des entretiens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2</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de la crise sanitaire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3.92%</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Vos concurrents m'ont proposé un poste plus rapidement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Perspectives d'évolution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Salaire actuel plus intéressant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Cooptation dans une autre entreprise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2263043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lvl="4"/>
            <a:r>
              <a:rPr lang="fr-FR" sz="2000" u="sng" dirty="0">
                <a:latin typeface="Montserrat"/>
              </a:rPr>
              <a:t>Talan Opérations </a:t>
            </a:r>
            <a:r>
              <a:rPr lang="fr-FR" sz="2000" dirty="0">
                <a:latin typeface="Montserrat"/>
              </a:rPr>
              <a:t>:</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35</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formations accélérés début contrat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Un concurrent m'a positionné sur une mission très rapidement.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Si je peux me permettre, optimisation du recrutement à opérer avec votre cabinet de recrutement. J'ai débrifé avec Édouard et remonté tous les points d'améliorations éventuels.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Difficultés à revendre logement à Londres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Perso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Mobilité proposée par mon employeur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TO19] </a:t>
            </a:r>
            <a:r>
              <a:rPr lang="fr-FR" sz="1800" dirty="0">
                <a:latin typeface="Calibri" panose="020F0502020204030204" pitchFamily="34" charset="0"/>
                <a:cs typeface="Times New Roman" panose="02020603050405020304" pitchFamily="18" charset="0"/>
              </a:rPr>
              <a:t>[TOR19] soit </a:t>
            </a:r>
            <a:r>
              <a:rPr lang="fr-FR" sz="1800" b="1" dirty="0">
                <a:latin typeface="Calibri" panose="020F0502020204030204" pitchFamily="34" charset="0"/>
                <a:cs typeface="Times New Roman" panose="02020603050405020304" pitchFamily="18" charset="0"/>
              </a:rPr>
              <a:t>[P-TO19]</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TO20] </a:t>
            </a:r>
            <a:r>
              <a:rPr lang="fr-FR" sz="1800" dirty="0">
                <a:latin typeface="Calibri" panose="020F0502020204030204" pitchFamily="34" charset="0"/>
                <a:cs typeface="Times New Roman" panose="02020603050405020304" pitchFamily="18" charset="0"/>
              </a:rPr>
              <a:t>[TOR20] soit </a:t>
            </a:r>
            <a:r>
              <a:rPr lang="fr-FR" sz="1800" b="1" dirty="0">
                <a:latin typeface="Calibri" panose="020F0502020204030204" pitchFamily="34" charset="0"/>
                <a:cs typeface="Times New Roman" panose="02020603050405020304" pitchFamily="18" charset="0"/>
              </a:rPr>
              <a:t>[P-TO20]</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TO21] </a:t>
            </a:r>
            <a:r>
              <a:rPr lang="fr-FR" sz="1800" dirty="0">
                <a:latin typeface="Calibri" panose="020F0502020204030204" pitchFamily="34" charset="0"/>
                <a:cs typeface="Times New Roman" panose="02020603050405020304" pitchFamily="18" charset="0"/>
              </a:rPr>
              <a:t>[TOR21] soit </a:t>
            </a:r>
            <a:r>
              <a:rPr lang="fr-FR" sz="1800" b="1" dirty="0">
                <a:latin typeface="Calibri" panose="020F0502020204030204" pitchFamily="34" charset="0"/>
                <a:cs typeface="Times New Roman" panose="02020603050405020304" pitchFamily="18" charset="0"/>
              </a:rPr>
              <a:t>[P-TO21]</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TO22] </a:t>
            </a:r>
            <a:r>
              <a:rPr lang="fr-FR" sz="1800" dirty="0">
                <a:latin typeface="Calibri" panose="020F0502020204030204" pitchFamily="34" charset="0"/>
                <a:cs typeface="Times New Roman" panose="02020603050405020304" pitchFamily="18" charset="0"/>
              </a:rPr>
              <a:t>[TOR22] soit </a:t>
            </a:r>
            <a:r>
              <a:rPr lang="fr-FR" sz="1800" b="1" dirty="0">
                <a:latin typeface="Calibri" panose="020F0502020204030204" pitchFamily="34" charset="0"/>
                <a:cs typeface="Times New Roman" panose="02020603050405020304" pitchFamily="18" charset="0"/>
              </a:rPr>
              <a:t>[P-TO22]</a:t>
            </a: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1188727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lvl="4"/>
            <a:r>
              <a:rPr lang="fr-FR" sz="2000" u="sng" dirty="0" err="1">
                <a:latin typeface="Montserrat"/>
              </a:rPr>
              <a:t>KeyOn</a:t>
            </a:r>
            <a:r>
              <a:rPr lang="fr-FR" sz="2000" u="sng" dirty="0">
                <a:latin typeface="Montserrat"/>
              </a:rPr>
              <a:t> By Talan  </a:t>
            </a:r>
            <a:r>
              <a:rPr lang="fr-FR" sz="2000" dirty="0">
                <a:latin typeface="Montserrat"/>
              </a:rPr>
              <a:t>:</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16</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6</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poste plus intéressant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23.08%</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4</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une rémunération plus attractive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15.38%</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5</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été retenu par l’employeur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19.23%</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3</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discours peu attractif lors de l’entretien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11.54%</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processus de recrutement jugé trop long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car ils ne se retrouvent pas dans l’esprit Talan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3.85%</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manque de souplesse dans le format des entretiens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de la crise sanitaire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3.85%</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Un spectre de missions plus large chez un concurrent, davantage en lien avec mon projet professionnel soit </a:t>
            </a:r>
            <a:r>
              <a:rPr lang="fr-FR" sz="1800" b="1">
                <a:latin typeface="Calibri" panose="020F0502020204030204" pitchFamily="34" charset="0"/>
                <a:cs typeface="Times New Roman" panose="02020603050405020304" pitchFamily="18" charset="0"/>
              </a:rPr>
              <a:t>3.85%</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Salaire (package) de mon employeur plus intéressant  soit </a:t>
            </a:r>
            <a:r>
              <a:rPr lang="fr-FR" sz="1800" b="1">
                <a:latin typeface="Calibri" panose="020F0502020204030204" pitchFamily="34" charset="0"/>
                <a:cs typeface="Times New Roman" panose="02020603050405020304" pitchFamily="18" charset="0"/>
              </a:rPr>
              <a:t>3.85%</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Pour des motifs familiaux impérieux   soit </a:t>
            </a:r>
            <a:r>
              <a:rPr lang="fr-FR" sz="1800" b="1">
                <a:latin typeface="Calibri" panose="020F0502020204030204" pitchFamily="34" charset="0"/>
                <a:cs typeface="Times New Roman" panose="02020603050405020304" pitchFamily="18" charset="0"/>
              </a:rPr>
              <a:t>3.85%</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A cause d'un problème de papiers, étant étrangère soit </a:t>
            </a:r>
            <a:r>
              <a:rPr lang="fr-FR" sz="1800" b="1">
                <a:latin typeface="Calibri" panose="020F0502020204030204" pitchFamily="34" charset="0"/>
                <a:cs typeface="Times New Roman" panose="02020603050405020304" pitchFamily="18" charset="0"/>
              </a:rPr>
              <a:t>3.85%</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2429738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lvl="4"/>
            <a:r>
              <a:rPr lang="fr-FR" sz="2000" u="sng" dirty="0" err="1">
                <a:latin typeface="Montserrat"/>
              </a:rPr>
              <a:t>KeyOn</a:t>
            </a:r>
            <a:r>
              <a:rPr lang="fr-FR" sz="2000" u="sng" dirty="0">
                <a:latin typeface="Montserrat"/>
              </a:rPr>
              <a:t> By Talan  </a:t>
            </a:r>
            <a:r>
              <a:rPr lang="fr-FR" sz="2000" dirty="0">
                <a:latin typeface="Montserrat"/>
              </a:rPr>
              <a:t>:</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16</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offre dans une autre entreprise que le conseil soit </a:t>
            </a:r>
            <a:r>
              <a:rPr lang="fr-FR" sz="1800" b="1">
                <a:latin typeface="Calibri" panose="020F0502020204030204" pitchFamily="34" charset="0"/>
                <a:cs typeface="Times New Roman" panose="02020603050405020304" pitchFamily="18" charset="0"/>
              </a:rPr>
              <a:t>3.85%</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Le départ de mon entreprise actuelle aurait été trop précoce soit </a:t>
            </a:r>
            <a:r>
              <a:rPr lang="fr-FR" sz="1800" b="1">
                <a:latin typeface="Calibri" panose="020F0502020204030204" pitchFamily="34" charset="0"/>
                <a:cs typeface="Times New Roman" panose="02020603050405020304" pitchFamily="18" charset="0"/>
              </a:rPr>
              <a:t>3.85%</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[KY15</a:t>
            </a:r>
            <a:r>
              <a:rPr lang="fr-FR" sz="1800" b="1" dirty="0">
                <a:latin typeface="Calibri" panose="020F0502020204030204" pitchFamily="34" charset="0"/>
                <a:ea typeface="Calibri" panose="020F0502020204030204" pitchFamily="34" charset="0"/>
                <a:cs typeface="Times New Roman" panose="02020603050405020304" pitchFamily="18" charset="0"/>
              </a:rPr>
              <a:t>] </a:t>
            </a:r>
            <a:r>
              <a:rPr lang="fr-FR" sz="1800" dirty="0">
                <a:latin typeface="Calibri" panose="020F0502020204030204" pitchFamily="34" charset="0"/>
                <a:cs typeface="Times New Roman" panose="02020603050405020304" pitchFamily="18" charset="0"/>
              </a:rPr>
              <a:t>[KYR15] soit </a:t>
            </a:r>
            <a:r>
              <a:rPr lang="fr-FR" sz="1800" b="1" dirty="0">
                <a:latin typeface="Calibri" panose="020F0502020204030204" pitchFamily="34" charset="0"/>
                <a:cs typeface="Times New Roman" panose="02020603050405020304" pitchFamily="18" charset="0"/>
              </a:rPr>
              <a:t>[P-</a:t>
            </a:r>
            <a:r>
              <a:rPr lang="fr-FR" sz="1800" b="1" dirty="0">
                <a:effectLst/>
                <a:latin typeface="Calibri" panose="020F0502020204030204" pitchFamily="34" charset="0"/>
                <a:ea typeface="Calibri" panose="020F0502020204030204" pitchFamily="34" charset="0"/>
                <a:cs typeface="Times New Roman" panose="02020603050405020304" pitchFamily="18" charset="0"/>
              </a:rPr>
              <a:t>KY15</a:t>
            </a:r>
            <a:r>
              <a:rPr lang="fr-FR" sz="1800" b="1" dirty="0">
                <a:latin typeface="Calibri" panose="020F0502020204030204" pitchFamily="34" charset="0"/>
                <a:cs typeface="Times New Roman" panose="02020603050405020304" pitchFamily="18" charset="0"/>
              </a:rPr>
              <a:t>]</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[KY16</a:t>
            </a:r>
            <a:r>
              <a:rPr lang="fr-FR" sz="1800" b="1" dirty="0">
                <a:latin typeface="Calibri" panose="020F0502020204030204" pitchFamily="34" charset="0"/>
                <a:ea typeface="Calibri" panose="020F0502020204030204" pitchFamily="34" charset="0"/>
                <a:cs typeface="Times New Roman" panose="02020603050405020304" pitchFamily="18" charset="0"/>
              </a:rPr>
              <a:t>] </a:t>
            </a:r>
            <a:r>
              <a:rPr lang="fr-FR" sz="1800" dirty="0">
                <a:latin typeface="Calibri" panose="020F0502020204030204" pitchFamily="34" charset="0"/>
                <a:cs typeface="Times New Roman" panose="02020603050405020304" pitchFamily="18" charset="0"/>
              </a:rPr>
              <a:t>[KYR16] soit </a:t>
            </a:r>
            <a:r>
              <a:rPr lang="fr-FR" sz="1800" b="1" dirty="0">
                <a:latin typeface="Calibri" panose="020F0502020204030204" pitchFamily="34" charset="0"/>
                <a:cs typeface="Times New Roman" panose="02020603050405020304" pitchFamily="18" charset="0"/>
              </a:rPr>
              <a:t>[P-</a:t>
            </a:r>
            <a:r>
              <a:rPr lang="fr-FR" sz="1800" b="1" dirty="0">
                <a:effectLst/>
                <a:latin typeface="Calibri" panose="020F0502020204030204" pitchFamily="34" charset="0"/>
                <a:ea typeface="Calibri" panose="020F0502020204030204" pitchFamily="34" charset="0"/>
                <a:cs typeface="Times New Roman" panose="02020603050405020304" pitchFamily="18" charset="0"/>
              </a:rPr>
              <a:t>KY16</a:t>
            </a:r>
            <a:r>
              <a:rPr lang="fr-FR" sz="1800" b="1" dirty="0">
                <a:latin typeface="Calibri" panose="020F0502020204030204" pitchFamily="34" charset="0"/>
                <a:cs typeface="Times New Roman" panose="02020603050405020304" pitchFamily="18" charset="0"/>
              </a:rPr>
              <a:t>]</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[KY17</a:t>
            </a:r>
            <a:r>
              <a:rPr lang="fr-FR" sz="1800" b="1" dirty="0">
                <a:latin typeface="Calibri" panose="020F0502020204030204" pitchFamily="34" charset="0"/>
                <a:ea typeface="Calibri" panose="020F0502020204030204" pitchFamily="34" charset="0"/>
                <a:cs typeface="Times New Roman" panose="02020603050405020304" pitchFamily="18" charset="0"/>
              </a:rPr>
              <a:t>] </a:t>
            </a:r>
            <a:r>
              <a:rPr lang="fr-FR" sz="1800" dirty="0">
                <a:latin typeface="Calibri" panose="020F0502020204030204" pitchFamily="34" charset="0"/>
                <a:cs typeface="Times New Roman" panose="02020603050405020304" pitchFamily="18" charset="0"/>
              </a:rPr>
              <a:t>[KYR17] soit </a:t>
            </a:r>
            <a:r>
              <a:rPr lang="fr-FR" sz="1800" b="1" dirty="0">
                <a:latin typeface="Calibri" panose="020F0502020204030204" pitchFamily="34" charset="0"/>
                <a:cs typeface="Times New Roman" panose="02020603050405020304" pitchFamily="18" charset="0"/>
              </a:rPr>
              <a:t>[P-</a:t>
            </a:r>
            <a:r>
              <a:rPr lang="fr-FR" sz="1800" b="1" dirty="0">
                <a:effectLst/>
                <a:latin typeface="Calibri" panose="020F0502020204030204" pitchFamily="34" charset="0"/>
                <a:ea typeface="Calibri" panose="020F0502020204030204" pitchFamily="34" charset="0"/>
                <a:cs typeface="Times New Roman" panose="02020603050405020304" pitchFamily="18" charset="0"/>
              </a:rPr>
              <a:t>KY17</a:t>
            </a:r>
            <a:r>
              <a:rPr lang="fr-FR" sz="1800" b="1" dirty="0">
                <a:latin typeface="Calibri" panose="020F0502020204030204" pitchFamily="34" charset="0"/>
                <a:cs typeface="Times New Roman" panose="02020603050405020304" pitchFamily="18" charset="0"/>
              </a:rPr>
              <a:t>]</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[KY18</a:t>
            </a:r>
            <a:r>
              <a:rPr lang="fr-FR" sz="1800" b="1" dirty="0">
                <a:latin typeface="Calibri" panose="020F0502020204030204" pitchFamily="34" charset="0"/>
                <a:ea typeface="Calibri" panose="020F0502020204030204" pitchFamily="34" charset="0"/>
                <a:cs typeface="Times New Roman" panose="02020603050405020304" pitchFamily="18" charset="0"/>
              </a:rPr>
              <a:t>] </a:t>
            </a:r>
            <a:r>
              <a:rPr lang="fr-FR" sz="1800" dirty="0">
                <a:latin typeface="Calibri" panose="020F0502020204030204" pitchFamily="34" charset="0"/>
                <a:cs typeface="Times New Roman" panose="02020603050405020304" pitchFamily="18" charset="0"/>
              </a:rPr>
              <a:t>[KYR18] soit </a:t>
            </a:r>
            <a:r>
              <a:rPr lang="fr-FR" sz="1800" b="1" dirty="0">
                <a:latin typeface="Calibri" panose="020F0502020204030204" pitchFamily="34" charset="0"/>
                <a:cs typeface="Times New Roman" panose="02020603050405020304" pitchFamily="18" charset="0"/>
              </a:rPr>
              <a:t>[P-</a:t>
            </a:r>
            <a:r>
              <a:rPr lang="fr-FR" sz="1800" b="1" dirty="0">
                <a:effectLst/>
                <a:latin typeface="Calibri" panose="020F0502020204030204" pitchFamily="34" charset="0"/>
                <a:ea typeface="Calibri" panose="020F0502020204030204" pitchFamily="34" charset="0"/>
                <a:cs typeface="Times New Roman" panose="02020603050405020304" pitchFamily="18" charset="0"/>
              </a:rPr>
              <a:t>KY18</a:t>
            </a:r>
            <a:r>
              <a:rPr lang="fr-FR" sz="1800" b="1" dirty="0">
                <a:latin typeface="Calibri" panose="020F0502020204030204" pitchFamily="34" charset="0"/>
                <a:cs typeface="Times New Roman" panose="02020603050405020304" pitchFamily="18" charset="0"/>
              </a:rPr>
              <a:t>]</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[KY19</a:t>
            </a:r>
            <a:r>
              <a:rPr lang="fr-FR" sz="1800" b="1" dirty="0">
                <a:latin typeface="Calibri" panose="020F0502020204030204" pitchFamily="34" charset="0"/>
                <a:ea typeface="Calibri" panose="020F0502020204030204" pitchFamily="34" charset="0"/>
                <a:cs typeface="Times New Roman" panose="02020603050405020304" pitchFamily="18" charset="0"/>
              </a:rPr>
              <a:t>] </a:t>
            </a:r>
            <a:r>
              <a:rPr lang="fr-FR" sz="1800" dirty="0">
                <a:latin typeface="Calibri" panose="020F0502020204030204" pitchFamily="34" charset="0"/>
                <a:cs typeface="Times New Roman" panose="02020603050405020304" pitchFamily="18" charset="0"/>
              </a:rPr>
              <a:t>[KYR19] soit </a:t>
            </a:r>
            <a:r>
              <a:rPr lang="fr-FR" sz="1800" b="1" dirty="0">
                <a:latin typeface="Calibri" panose="020F0502020204030204" pitchFamily="34" charset="0"/>
                <a:cs typeface="Times New Roman" panose="02020603050405020304" pitchFamily="18" charset="0"/>
              </a:rPr>
              <a:t>[P-</a:t>
            </a:r>
            <a:r>
              <a:rPr lang="fr-FR" sz="1800" b="1" dirty="0">
                <a:effectLst/>
                <a:latin typeface="Calibri" panose="020F0502020204030204" pitchFamily="34" charset="0"/>
                <a:ea typeface="Calibri" panose="020F0502020204030204" pitchFamily="34" charset="0"/>
                <a:cs typeface="Times New Roman" panose="02020603050405020304" pitchFamily="18" charset="0"/>
              </a:rPr>
              <a:t>KY19</a:t>
            </a:r>
            <a:r>
              <a:rPr lang="fr-FR" sz="1800" b="1" dirty="0">
                <a:latin typeface="Calibri" panose="020F0502020204030204" pitchFamily="34" charset="0"/>
                <a:cs typeface="Times New Roman" panose="02020603050405020304" pitchFamily="18" charset="0"/>
              </a:rPr>
              <a:t>]</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[KY20</a:t>
            </a:r>
            <a:r>
              <a:rPr lang="fr-FR" sz="1800" b="1" dirty="0">
                <a:latin typeface="Calibri" panose="020F0502020204030204" pitchFamily="34" charset="0"/>
                <a:ea typeface="Calibri" panose="020F0502020204030204" pitchFamily="34" charset="0"/>
                <a:cs typeface="Times New Roman" panose="02020603050405020304" pitchFamily="18" charset="0"/>
              </a:rPr>
              <a:t>] </a:t>
            </a:r>
            <a:r>
              <a:rPr lang="fr-FR" sz="1800" dirty="0">
                <a:latin typeface="Calibri" panose="020F0502020204030204" pitchFamily="34" charset="0"/>
                <a:cs typeface="Times New Roman" panose="02020603050405020304" pitchFamily="18" charset="0"/>
              </a:rPr>
              <a:t>[KYR20] soit </a:t>
            </a:r>
            <a:r>
              <a:rPr lang="fr-FR" sz="1800" b="1" dirty="0">
                <a:latin typeface="Calibri" panose="020F0502020204030204" pitchFamily="34" charset="0"/>
                <a:cs typeface="Times New Roman" panose="02020603050405020304" pitchFamily="18" charset="0"/>
              </a:rPr>
              <a:t>[P-</a:t>
            </a:r>
            <a:r>
              <a:rPr lang="fr-FR" sz="1800" b="1" dirty="0">
                <a:effectLst/>
                <a:latin typeface="Calibri" panose="020F0502020204030204" pitchFamily="34" charset="0"/>
                <a:ea typeface="Calibri" panose="020F0502020204030204" pitchFamily="34" charset="0"/>
                <a:cs typeface="Times New Roman" panose="02020603050405020304" pitchFamily="18" charset="0"/>
              </a:rPr>
              <a:t>KY20</a:t>
            </a:r>
            <a:r>
              <a:rPr lang="fr-FR" sz="1800" b="1" dirty="0">
                <a:latin typeface="Calibri" panose="020F0502020204030204" pitchFamily="34" charset="0"/>
                <a:cs typeface="Times New Roman" panose="02020603050405020304" pitchFamily="18" charset="0"/>
              </a:rPr>
              <a:t>]</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[KY21</a:t>
            </a:r>
            <a:r>
              <a:rPr lang="fr-FR" sz="1800" b="1" dirty="0">
                <a:latin typeface="Calibri" panose="020F0502020204030204" pitchFamily="34" charset="0"/>
                <a:ea typeface="Calibri" panose="020F0502020204030204" pitchFamily="34" charset="0"/>
                <a:cs typeface="Times New Roman" panose="02020603050405020304" pitchFamily="18" charset="0"/>
              </a:rPr>
              <a:t>] </a:t>
            </a:r>
            <a:r>
              <a:rPr lang="fr-FR" sz="1800" dirty="0">
                <a:latin typeface="Calibri" panose="020F0502020204030204" pitchFamily="34" charset="0"/>
                <a:cs typeface="Times New Roman" panose="02020603050405020304" pitchFamily="18" charset="0"/>
              </a:rPr>
              <a:t>[KYR21] soit </a:t>
            </a:r>
            <a:r>
              <a:rPr lang="fr-FR" sz="1800" b="1" dirty="0">
                <a:latin typeface="Calibri" panose="020F0502020204030204" pitchFamily="34" charset="0"/>
                <a:cs typeface="Times New Roman" panose="02020603050405020304" pitchFamily="18" charset="0"/>
              </a:rPr>
              <a:t>[P-</a:t>
            </a:r>
            <a:r>
              <a:rPr lang="fr-FR" sz="1800" b="1" dirty="0">
                <a:effectLst/>
                <a:latin typeface="Calibri" panose="020F0502020204030204" pitchFamily="34" charset="0"/>
                <a:ea typeface="Calibri" panose="020F0502020204030204" pitchFamily="34" charset="0"/>
                <a:cs typeface="Times New Roman" panose="02020603050405020304" pitchFamily="18" charset="0"/>
              </a:rPr>
              <a:t>KY21</a:t>
            </a:r>
            <a:r>
              <a:rPr lang="fr-FR" sz="1800" b="1" dirty="0">
                <a:latin typeface="Calibri" panose="020F0502020204030204" pitchFamily="34" charset="0"/>
                <a:cs typeface="Times New Roman" panose="02020603050405020304" pitchFamily="18" charset="0"/>
              </a:rPr>
              <a:t>]</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[KY22</a:t>
            </a:r>
            <a:r>
              <a:rPr lang="fr-FR" sz="1800" b="1" dirty="0">
                <a:latin typeface="Calibri" panose="020F0502020204030204" pitchFamily="34" charset="0"/>
                <a:ea typeface="Calibri" panose="020F0502020204030204" pitchFamily="34" charset="0"/>
                <a:cs typeface="Times New Roman" panose="02020603050405020304" pitchFamily="18" charset="0"/>
              </a:rPr>
              <a:t>] </a:t>
            </a:r>
            <a:r>
              <a:rPr lang="fr-FR" sz="1800" dirty="0">
                <a:latin typeface="Calibri" panose="020F0502020204030204" pitchFamily="34" charset="0"/>
                <a:cs typeface="Times New Roman" panose="02020603050405020304" pitchFamily="18" charset="0"/>
              </a:rPr>
              <a:t>[KYR22] soit </a:t>
            </a:r>
            <a:r>
              <a:rPr lang="fr-FR" sz="1800" b="1" dirty="0">
                <a:latin typeface="Calibri" panose="020F0502020204030204" pitchFamily="34" charset="0"/>
                <a:cs typeface="Times New Roman" panose="02020603050405020304" pitchFamily="18" charset="0"/>
              </a:rPr>
              <a:t>[P-</a:t>
            </a:r>
            <a:r>
              <a:rPr lang="fr-FR" sz="1800" b="1" dirty="0">
                <a:effectLst/>
                <a:latin typeface="Calibri" panose="020F0502020204030204" pitchFamily="34" charset="0"/>
                <a:ea typeface="Calibri" panose="020F0502020204030204" pitchFamily="34" charset="0"/>
                <a:cs typeface="Times New Roman" panose="02020603050405020304" pitchFamily="18" charset="0"/>
              </a:rPr>
              <a:t>KY22</a:t>
            </a:r>
            <a:r>
              <a:rPr lang="fr-FR" sz="1800" b="1" dirty="0">
                <a:latin typeface="Calibri" panose="020F0502020204030204" pitchFamily="34" charset="0"/>
                <a:cs typeface="Times New Roman" panose="02020603050405020304" pitchFamily="18" charset="0"/>
              </a:rPr>
              <a:t>]</a:t>
            </a: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4216191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lvl="4"/>
            <a:r>
              <a:rPr lang="fr-FR" sz="2000" u="sng" dirty="0">
                <a:latin typeface="Montserrat"/>
              </a:rPr>
              <a:t>Talan Solutions  </a:t>
            </a:r>
            <a:r>
              <a:rPr lang="fr-FR" sz="2000" dirty="0">
                <a:latin typeface="Montserrat"/>
              </a:rPr>
              <a:t>:</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33</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7</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poste plus intéressant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18.42%</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9</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une rémunération plus attractive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23.68%</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6</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été retenu par l’employeur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15.79%</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discours peu attractif lors de l’entretien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2</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processus de recrutement jugé trop long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5.26%</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car ils ne se retrouvent pas dans l’esprit Talan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manque de souplesse dans le format des entretiens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2</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de la crise sanitaire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5.26%</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Processus trop rapide. Pas le temps de rencontrer d'autres concurrents afin de comparer les offres soit </a:t>
            </a:r>
            <a:r>
              <a:rPr lang="fr-FR" sz="1800" b="1">
                <a:latin typeface="Calibri" panose="020F0502020204030204" pitchFamily="34" charset="0"/>
                <a:cs typeface="Times New Roman" panose="02020603050405020304" pitchFamily="18" charset="0"/>
              </a:rPr>
              <a:t>2.63%</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Je n'ai pas choisi votre proposition car j'étais sur une piste et elle a accepté avant que je ne reçoive votre acceptation. soit </a:t>
            </a:r>
            <a:r>
              <a:rPr lang="fr-FR" sz="1800" b="1">
                <a:latin typeface="Calibri" panose="020F0502020204030204" pitchFamily="34" charset="0"/>
                <a:cs typeface="Times New Roman" panose="02020603050405020304" pitchFamily="18" charset="0"/>
              </a:rPr>
              <a:t>2.63%</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Des retours négatifs sur l'entreprises de la part d'autres collègues, Une manque de mise en avant des talents afin d'avoir une visibilité sur l'expertise technique de l'entreprise. soit </a:t>
            </a:r>
            <a:r>
              <a:rPr lang="fr-FR" sz="1800" b="1">
                <a:latin typeface="Calibri" panose="020F0502020204030204" pitchFamily="34" charset="0"/>
                <a:cs typeface="Times New Roman" panose="02020603050405020304" pitchFamily="18" charset="0"/>
              </a:rPr>
              <a:t>2.63%</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Une proposition d’une connaissance soit </a:t>
            </a:r>
            <a:r>
              <a:rPr lang="fr-FR" sz="1800" b="1">
                <a:latin typeface="Calibri" panose="020F0502020204030204" pitchFamily="34" charset="0"/>
                <a:cs typeface="Times New Roman" panose="02020603050405020304" pitchFamily="18" charset="0"/>
              </a:rPr>
              <a:t>2.63%</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780538491"/>
      </p:ext>
    </p:extLst>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0FB6710A2ADFB42B71EC3EA8E154C56" ma:contentTypeVersion="9" ma:contentTypeDescription="Create a new document." ma:contentTypeScope="" ma:versionID="f47ae839e0edfefc8b3372dcb0a199b9">
  <xsd:schema xmlns:xsd="http://www.w3.org/2001/XMLSchema" xmlns:xs="http://www.w3.org/2001/XMLSchema" xmlns:p="http://schemas.microsoft.com/office/2006/metadata/properties" xmlns:ns3="36c8d79b-44b7-4ddd-affd-275264a804c9" xmlns:ns4="cd72f776-c41a-4fec-bda4-48ad6a14fa31" targetNamespace="http://schemas.microsoft.com/office/2006/metadata/properties" ma:root="true" ma:fieldsID="84783a27f154027da616c9d5a4318085" ns3:_="" ns4:_="">
    <xsd:import namespace="36c8d79b-44b7-4ddd-affd-275264a804c9"/>
    <xsd:import namespace="cd72f776-c41a-4fec-bda4-48ad6a14fa3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c8d79b-44b7-4ddd-affd-275264a804c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d72f776-c41a-4fec-bda4-48ad6a14fa3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6CC93A-84A4-4388-848D-9F4E87A6A969}">
  <ds:schemaRefs>
    <ds:schemaRef ds:uri="http://schemas.microsoft.com/sharepoint/v3/contenttype/forms"/>
  </ds:schemaRefs>
</ds:datastoreItem>
</file>

<file path=customXml/itemProps2.xml><?xml version="1.0" encoding="utf-8"?>
<ds:datastoreItem xmlns:ds="http://schemas.openxmlformats.org/officeDocument/2006/customXml" ds:itemID="{C2929BBB-8A98-4522-AC8E-6B828B3BEE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c8d79b-44b7-4ddd-affd-275264a804c9"/>
    <ds:schemaRef ds:uri="cd72f776-c41a-4fec-bda4-48ad6a14fa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E9D488-28D0-4888-A7B9-0323F5276E2B}">
  <ds:schemaRefs>
    <ds:schemaRef ds:uri="http://schemas.microsoft.com/office/2006/metadata/properties"/>
    <ds:schemaRef ds:uri="http://schemas.microsoft.com/office/2006/documentManagement/types"/>
    <ds:schemaRef ds:uri="http://purl.org/dc/dcmitype/"/>
    <ds:schemaRef ds:uri="36c8d79b-44b7-4ddd-affd-275264a804c9"/>
    <ds:schemaRef ds:uri="cd72f776-c41a-4fec-bda4-48ad6a14fa31"/>
    <ds:schemaRef ds:uri="http://schemas.microsoft.com/office/infopath/2007/PartnerControls"/>
    <ds:schemaRef ds:uri="http://purl.org/dc/elements/1.1/"/>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5314</TotalTime>
  <Words>6120</Words>
  <Application>Microsoft Office PowerPoint</Application>
  <PresentationFormat>Grand écran</PresentationFormat>
  <Paragraphs>518</Paragraphs>
  <Slides>25</Slides>
  <Notes>21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25</vt:i4>
      </vt:variant>
    </vt:vector>
  </HeadingPairs>
  <TitlesOfParts>
    <vt:vector size="29" baseType="lpstr">
      <vt:lpstr>Calibri</vt:lpstr>
      <vt:lpstr>Montserrat</vt:lpstr>
      <vt:lpstr>Arial</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Laurence NOEL</dc:creator>
  <cp:lastModifiedBy>Othmen REBAI</cp:lastModifiedBy>
  <cp:revision>676</cp:revision>
  <dcterms:modified xsi:type="dcterms:W3CDTF">2021-12-01T20:59:16Z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0x01010080FB6710A2ADFB42B71EC3EA8E154C56</vt:lpwstr>
  </property>
</Properties>
</file>