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9"/>
  </p:notesMasterIdLst>
  <p:sldIdLst>
    <p:sldId id="299" r:id="rId5"/>
    <p:sldId id="301" r:id="rId6"/>
    <p:sldId id="316" r:id="rId7"/>
    <p:sldId id="328" r:id="rId8"/>
    <p:sldId id="317" r:id="rId9"/>
    <p:sldId id="326" r:id="rId10"/>
    <p:sldId id="318" r:id="rId11"/>
    <p:sldId id="327" r:id="rId12"/>
    <p:sldId id="319" r:id="rId13"/>
    <p:sldId id="329" r:id="rId14"/>
    <p:sldId id="320" r:id="rId15"/>
    <p:sldId id="330" r:id="rId16"/>
    <p:sldId id="321" r:id="rId17"/>
    <p:sldId id="331" r:id="rId18"/>
    <p:sldId id="333" r:id="rId19"/>
    <p:sldId id="322" r:id="rId20"/>
    <p:sldId id="304" r:id="rId21"/>
    <p:sldId id="309" r:id="rId22"/>
    <p:sldId id="314" r:id="rId23"/>
    <p:sldId id="324" r:id="rId24"/>
    <p:sldId id="332" r:id="rId25"/>
    <p:sldId id="323" r:id="rId26"/>
    <p:sldId id="310" r:id="rId27"/>
    <p:sldId id="307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BEaureuvyRlMzOiPrN20ngnIN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1D32D-2C47-46AD-A3D8-8639D2F7D546}">
  <a:tblStyle styleId="{41B1D32D-2C47-46AD-A3D8-8639D2F7D5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1299" autoAdjust="0"/>
  </p:normalViewPr>
  <p:slideViewPr>
    <p:cSldViewPr snapToGrid="0">
      <p:cViewPr varScale="1">
        <p:scale>
          <a:sx n="81" d="100"/>
          <a:sy n="81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83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29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189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37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0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366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830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72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240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119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98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689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45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25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8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16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70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81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00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edbfcd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5cedbfcd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95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7"/>
            <a:ext cx="12192000" cy="685800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27494" y="1110146"/>
            <a:ext cx="5968505" cy="384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Analyses des </a:t>
            </a:r>
            <a:r>
              <a:rPr lang="fr-FR" sz="2400" b="1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fr-FR" sz="2400" b="1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uestionnaires </a:t>
            </a:r>
            <a:r>
              <a:rPr lang="fr-FR" sz="2400" b="1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Désistements Candidats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fr-FR" sz="2400" b="1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Focus [Mois] </a:t>
            </a:r>
            <a:r>
              <a:rPr lang="fr-FR" sz="2400" dirty="0">
                <a:solidFill>
                  <a:srgbClr val="4100B3"/>
                </a:solidFill>
                <a:latin typeface="Montserrat"/>
                <a:ea typeface="Montserrat"/>
                <a:cs typeface="Montserrat"/>
                <a:sym typeface="Montserrat"/>
              </a:rPr>
              <a:t>[Année]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100B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067" y="61307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Solutions 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100405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en régions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[P-TR8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277946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en régions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[TR0]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[TRR22]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[P-TR22]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157062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</a:t>
            </a:r>
            <a:r>
              <a:rPr lang="fr-FR" sz="2000" u="sng" dirty="0" err="1">
                <a:latin typeface="Montserrat" panose="020B0604020202020204" charset="0"/>
                <a:cs typeface="Times New Roman" panose="02020603050405020304" pitchFamily="18" charset="0"/>
              </a:rPr>
              <a:t>corporate</a:t>
            </a: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[P-TCO8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425559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</a:t>
            </a:r>
            <a:r>
              <a:rPr lang="fr-FR" sz="2000" u="sng" dirty="0" err="1">
                <a:latin typeface="Montserrat" panose="020B0604020202020204" charset="0"/>
                <a:cs typeface="Times New Roman" panose="02020603050405020304" pitchFamily="18" charset="0"/>
              </a:rPr>
              <a:t>corporate</a:t>
            </a: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[TCO0]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TCO22]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[TCOR22]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[P-TCO22]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311619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Talan </a:t>
            </a:r>
            <a:r>
              <a:rPr lang="fr-FR" sz="2000" u="sng" dirty="0" err="1">
                <a:latin typeface="Montserrat" panose="020B0604020202020204" charset="0"/>
                <a:cs typeface="Times New Roman" panose="02020603050405020304" pitchFamily="18" charset="0"/>
              </a:rPr>
              <a:t>Labs</a:t>
            </a:r>
            <a:r>
              <a:rPr lang="fr-FR" sz="2000" u="sng" dirty="0">
                <a:latin typeface="Montserrat" panose="020B0604020202020204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[TLABS8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[P-TLABS8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107048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1;g5cedbfcdf9_1_5">
            <a:extLst>
              <a:ext uri="{FF2B5EF4-FFF2-40B4-BE49-F238E27FC236}">
                <a16:creationId xmlns:a16="http://schemas.microsoft.com/office/drawing/2014/main" id="{3EFC6E57-ACFD-4D3D-8645-4E0DBE71F8E2}"/>
              </a:ext>
            </a:extLst>
          </p:cNvPr>
          <p:cNvSpPr txBox="1"/>
          <p:nvPr/>
        </p:nvSpPr>
        <p:spPr>
          <a:xfrm>
            <a:off x="0" y="0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pic>
        <p:nvPicPr>
          <p:cNvPr id="3" name="Google Shape;569;g5cedbfcdf9_1_5">
            <a:extLst>
              <a:ext uri="{FF2B5EF4-FFF2-40B4-BE49-F238E27FC236}">
                <a16:creationId xmlns:a16="http://schemas.microsoft.com/office/drawing/2014/main" id="{5A433D77-3F7C-4CD2-B84F-136A3394DC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84173" y="195467"/>
            <a:ext cx="1063901" cy="5986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3CF4CE9-7601-49D7-B498-14D776762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92048"/>
              </p:ext>
            </p:extLst>
          </p:nvPr>
        </p:nvGraphicFramePr>
        <p:xfrm>
          <a:off x="79066" y="1506146"/>
          <a:ext cx="12075989" cy="5156387"/>
        </p:xfrm>
        <a:graphic>
          <a:graphicData uri="http://schemas.openxmlformats.org/drawingml/2006/table">
            <a:tbl>
              <a:tblPr firstRow="1" bandRow="1">
                <a:tableStyleId>{41B1D32D-2C47-46AD-A3D8-8639D2F7D546}</a:tableStyleId>
              </a:tblPr>
              <a:tblGrid>
                <a:gridCol w="1524830">
                  <a:extLst>
                    <a:ext uri="{9D8B030D-6E8A-4147-A177-3AD203B41FA5}">
                      <a16:colId xmlns:a16="http://schemas.microsoft.com/office/drawing/2014/main" val="3512666639"/>
                    </a:ext>
                  </a:extLst>
                </a:gridCol>
                <a:gridCol w="1033331">
                  <a:extLst>
                    <a:ext uri="{9D8B030D-6E8A-4147-A177-3AD203B41FA5}">
                      <a16:colId xmlns:a16="http://schemas.microsoft.com/office/drawing/2014/main" val="807830481"/>
                    </a:ext>
                  </a:extLst>
                </a:gridCol>
                <a:gridCol w="1172970">
                  <a:extLst>
                    <a:ext uri="{9D8B030D-6E8A-4147-A177-3AD203B41FA5}">
                      <a16:colId xmlns:a16="http://schemas.microsoft.com/office/drawing/2014/main" val="1598408359"/>
                    </a:ext>
                  </a:extLst>
                </a:gridCol>
                <a:gridCol w="1102026">
                  <a:extLst>
                    <a:ext uri="{9D8B030D-6E8A-4147-A177-3AD203B41FA5}">
                      <a16:colId xmlns:a16="http://schemas.microsoft.com/office/drawing/2014/main" val="3283726959"/>
                    </a:ext>
                  </a:extLst>
                </a:gridCol>
                <a:gridCol w="1098495">
                  <a:extLst>
                    <a:ext uri="{9D8B030D-6E8A-4147-A177-3AD203B41FA5}">
                      <a16:colId xmlns:a16="http://schemas.microsoft.com/office/drawing/2014/main" val="650614674"/>
                    </a:ext>
                  </a:extLst>
                </a:gridCol>
                <a:gridCol w="1107804">
                  <a:extLst>
                    <a:ext uri="{9D8B030D-6E8A-4147-A177-3AD203B41FA5}">
                      <a16:colId xmlns:a16="http://schemas.microsoft.com/office/drawing/2014/main" val="4264176773"/>
                    </a:ext>
                  </a:extLst>
                </a:gridCol>
                <a:gridCol w="1303299">
                  <a:extLst>
                    <a:ext uri="{9D8B030D-6E8A-4147-A177-3AD203B41FA5}">
                      <a16:colId xmlns:a16="http://schemas.microsoft.com/office/drawing/2014/main" val="3561047305"/>
                    </a:ext>
                  </a:extLst>
                </a:gridCol>
                <a:gridCol w="1427470">
                  <a:extLst>
                    <a:ext uri="{9D8B030D-6E8A-4147-A177-3AD203B41FA5}">
                      <a16:colId xmlns:a16="http://schemas.microsoft.com/office/drawing/2014/main" val="808585332"/>
                    </a:ext>
                  </a:extLst>
                </a:gridCol>
                <a:gridCol w="1072151">
                  <a:extLst>
                    <a:ext uri="{9D8B030D-6E8A-4147-A177-3AD203B41FA5}">
                      <a16:colId xmlns:a16="http://schemas.microsoft.com/office/drawing/2014/main" val="698629051"/>
                    </a:ext>
                  </a:extLst>
                </a:gridCol>
                <a:gridCol w="1233613">
                  <a:extLst>
                    <a:ext uri="{9D8B030D-6E8A-4147-A177-3AD203B41FA5}">
                      <a16:colId xmlns:a16="http://schemas.microsoft.com/office/drawing/2014/main" val="1595334337"/>
                    </a:ext>
                  </a:extLst>
                </a:gridCol>
              </a:tblGrid>
              <a:tr h="7758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Poste plus intéressant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Rémunération plus attractive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Retenu par l’employeur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Discours peu attractif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Processus trop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Ne se retrouvent pas dans l’esprit Talan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Manque de souplesse dans le format des entretiens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Crise Sanitaire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Autre</a:t>
                      </a:r>
                    </a:p>
                    <a:p>
                      <a:r>
                        <a:rPr lang="fr-FR" sz="1200" dirty="0"/>
                        <a:t>raisons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94234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[P-TC1]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/>
                        <a:t>[P-TOT-TC] 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98144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Opérations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[P-TO1]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[P-TOT-TO]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1678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 err="1"/>
                        <a:t>KeyOn</a:t>
                      </a:r>
                      <a:r>
                        <a:rPr lang="fr-FR" dirty="0"/>
                        <a:t> By Talan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[P-KY1]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[P-KY8]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[P-TOT-KY]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10590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Solutions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[P-TS1]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[P-TS8]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[P-TOT-TS]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49238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en régions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[P-TR1]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[P-TR8]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[P-TOT-TR]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47970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</a:t>
                      </a:r>
                      <a:r>
                        <a:rPr lang="fr-FR" dirty="0" err="1"/>
                        <a:t>corporate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[P-TCO1]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[P-TCO2]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[P-TCO3]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[P-TCO4]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[P-TCO5]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[P-TCO6]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[P-TCO7]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[P-TCO8]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[P-TOT-TCO]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60966"/>
                  </a:ext>
                </a:extLst>
              </a:tr>
              <a:tr h="619061">
                <a:tc>
                  <a:txBody>
                    <a:bodyPr/>
                    <a:lstStyle/>
                    <a:p>
                      <a:r>
                        <a:rPr lang="fr-FR" dirty="0"/>
                        <a:t>Talan </a:t>
                      </a:r>
                      <a:r>
                        <a:rPr lang="fr-FR" dirty="0" err="1"/>
                        <a:t>Labs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[P-TLABS1]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[P-TLABS2]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[P-TLABS3]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[P-TLABS4]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[P-TLABS5]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[P-TLABS6]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[P-TLABS7]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/>
                        <a:t>[P-TLABS8</a:t>
                      </a:r>
                      <a:r>
                        <a:rPr lang="fr-FR" dirty="0"/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[P-TOT-TLABS]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4139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3D2F9E9-BD42-49EF-8668-612547F5C221}"/>
              </a:ext>
            </a:extLst>
          </p:cNvPr>
          <p:cNvSpPr txBox="1"/>
          <p:nvPr/>
        </p:nvSpPr>
        <p:spPr>
          <a:xfrm>
            <a:off x="3459506" y="794132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Pourcentage des désistements par entité</a:t>
            </a:r>
          </a:p>
        </p:txBody>
      </p:sp>
    </p:spTree>
    <p:extLst>
      <p:ext uri="{BB962C8B-B14F-4D97-AF65-F5344CB8AC3E}">
        <p14:creationId xmlns:p14="http://schemas.microsoft.com/office/powerpoint/2010/main" val="297907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660901" y="288552"/>
            <a:ext cx="11713278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1867" dirty="0"/>
              <a:t>	</a:t>
            </a:r>
            <a:br>
              <a:rPr lang="fr-FR" sz="1867" dirty="0">
                <a:latin typeface="Montserrat"/>
              </a:rPr>
            </a:b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nous reprenons toutes les entités, voici les raisons des désistements : </a:t>
            </a:r>
          </a:p>
          <a:p>
            <a:pPr lvl="4"/>
            <a:endParaRPr lang="fr-FR" sz="2000" dirty="0">
              <a:latin typeface="Montserrat"/>
            </a:endParaRPr>
          </a:p>
          <a:p>
            <a:pPr lvl="4">
              <a:lnSpc>
                <a:spcPct val="150000"/>
              </a:lnSpc>
            </a:pPr>
            <a:r>
              <a:rPr lang="fr-FR" sz="1867" dirty="0">
                <a:latin typeface="Montserrat"/>
                <a:ea typeface="Calibri" panose="020F0502020204030204" pitchFamily="34" charset="0"/>
              </a:rPr>
              <a:t>		</a:t>
            </a:r>
            <a:r>
              <a:rPr lang="fr-FR" sz="2800" b="1" dirty="0">
                <a:solidFill>
                  <a:srgbClr val="0062FF"/>
                </a:solidFill>
                <a:latin typeface="Montserrat"/>
              </a:rPr>
              <a:t>[P1] % </a:t>
            </a:r>
            <a:r>
              <a:rPr lang="fr-FR" sz="2800" b="1" dirty="0">
                <a:latin typeface="Montserrat"/>
              </a:rPr>
              <a:t>: </a:t>
            </a:r>
            <a:r>
              <a:rPr lang="fr-FR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[RP1]</a:t>
            </a:r>
            <a:br>
              <a:rPr lang="fr-FR" sz="2400" b="1" dirty="0">
                <a:latin typeface="Montserrat"/>
              </a:rPr>
            </a:br>
            <a:r>
              <a:rPr lang="fr-FR" sz="2400" b="1" dirty="0">
                <a:latin typeface="Montserrat"/>
              </a:rPr>
              <a:t>		</a:t>
            </a:r>
            <a:r>
              <a:rPr lang="fr-FR" sz="1800" b="1" dirty="0">
                <a:solidFill>
                  <a:srgbClr val="0062FF"/>
                </a:solidFill>
                <a:latin typeface="Montserrat"/>
              </a:rPr>
              <a:t>[P2] %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 : </a:t>
            </a:r>
            <a:r>
              <a:rPr lang="fr-FR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[RP2]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fr-FR" sz="1800" dirty="0">
                <a:solidFill>
                  <a:srgbClr val="0062FF"/>
                </a:solidFill>
                <a:latin typeface="Montserra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fr-FR" sz="2400" dirty="0">
                <a:solidFill>
                  <a:srgbClr val="0062FF"/>
                </a:solidFill>
                <a:latin typeface="Montserrat"/>
              </a:rPr>
              <a:t>	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[P3]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[RP3]</a:t>
            </a:r>
          </a:p>
          <a:p>
            <a:pPr marL="0" marR="0" lvl="4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62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                              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[P4]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62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 %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  <a:sym typeface="Arial"/>
              </a:rPr>
              <a:t> : [RP4]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fr-FR" sz="1800" dirty="0">
                <a:solidFill>
                  <a:srgbClr val="0062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00" dirty="0">
                <a:solidFill>
                  <a:srgbClr val="0062FF"/>
                </a:solidFill>
                <a:latin typeface="Montserrat"/>
                <a:cs typeface="Times New Roman" panose="02020603050405020304" pitchFamily="18" charset="0"/>
              </a:rPr>
              <a:t>[P5]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[RP5]</a:t>
            </a:r>
          </a:p>
          <a:p>
            <a:pPr lvl="4">
              <a:lnSpc>
                <a:spcPct val="150000"/>
              </a:lnSpc>
            </a:pPr>
            <a:r>
              <a:rPr lang="fr-FR" sz="1800" dirty="0">
                <a:solidFill>
                  <a:srgbClr val="0062FF"/>
                </a:solidFill>
                <a:latin typeface="Montserrat"/>
                <a:cs typeface="Times New Roman" panose="02020603050405020304" pitchFamily="18" charset="0"/>
              </a:rPr>
              <a:t>                              [P6]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 % :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[RP6]</a:t>
            </a:r>
          </a:p>
          <a:p>
            <a:pPr lvl="4">
              <a:lnSpc>
                <a:spcPct val="150000"/>
              </a:lnSpc>
            </a:pPr>
            <a:r>
              <a:rPr lang="fr-FR" sz="1800" dirty="0">
                <a:solidFill>
                  <a:srgbClr val="0062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[P7] %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: [RP7]</a:t>
            </a:r>
          </a:p>
          <a:p>
            <a:pPr lvl="4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fr-FR" sz="1800" dirty="0">
                <a:solidFill>
                  <a:srgbClr val="0062FF"/>
                </a:solidFill>
                <a:latin typeface="Montserrat"/>
              </a:rPr>
              <a:t>[P8] %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[RP8]</a:t>
            </a:r>
          </a:p>
          <a:p>
            <a:pPr lvl="4">
              <a:lnSpc>
                <a:spcPct val="150000"/>
              </a:lnSpc>
            </a:pPr>
            <a:r>
              <a:rPr lang="fr-FR" sz="1800">
                <a:solidFill>
                  <a:srgbClr val="0062FF"/>
                </a:solidFill>
                <a:latin typeface="Montserrat"/>
              </a:rPr>
              <a:t>                             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67" dirty="0">
                <a:latin typeface="Montserrat"/>
              </a:rPr>
              <a:t>	</a:t>
            </a:r>
            <a:br>
              <a:rPr lang="fr-FR" sz="1867" dirty="0">
                <a:latin typeface="Montserrat"/>
              </a:rPr>
            </a:b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7624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99685" y="509318"/>
            <a:ext cx="11231764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br>
              <a:rPr lang="fr-FR" sz="1867" dirty="0">
                <a:latin typeface="Montserrat"/>
              </a:rPr>
            </a:br>
            <a:r>
              <a:rPr lang="fr-FR" sz="2000" u="sng" dirty="0">
                <a:latin typeface="Montserrat"/>
              </a:rPr>
              <a:t>En quoi le poste proposé est plus intéressant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</a:t>
            </a:r>
            <a:r>
              <a:rPr lang="fr-FR" sz="1800" dirty="0">
                <a:latin typeface="Montserrat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 consulting: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[OTC]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Talan Opérations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[OTO]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50000"/>
              </a:lnSpc>
            </a:pPr>
            <a:br>
              <a:rPr lang="fr-FR" sz="2000" b="1" dirty="0">
                <a:latin typeface="Montserrat"/>
              </a:rPr>
            </a:br>
            <a:r>
              <a:rPr lang="fr-FR" sz="2000" dirty="0">
                <a:latin typeface="Montserrat"/>
              </a:rPr>
              <a:t>	</a:t>
            </a:r>
            <a:r>
              <a:rPr lang="fr-FR" sz="1867" dirty="0">
                <a:latin typeface="Montserrat"/>
              </a:rPr>
              <a:t> 	</a:t>
            </a: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598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763CDF-80C6-4CB5-838F-12F566D2240F}"/>
              </a:ext>
            </a:extLst>
          </p:cNvPr>
          <p:cNvSpPr txBox="1"/>
          <p:nvPr/>
        </p:nvSpPr>
        <p:spPr>
          <a:xfrm>
            <a:off x="304800" y="674254"/>
            <a:ext cx="10334077" cy="507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67" dirty="0">
                <a:latin typeface="Montserrat"/>
              </a:rPr>
              <a:t> </a:t>
            </a:r>
            <a:r>
              <a:rPr lang="fr-FR" sz="1800" u="sng" dirty="0">
                <a:latin typeface="Montserrat"/>
              </a:rPr>
              <a:t>En quoi le poste proposé est plus intéressant </a:t>
            </a:r>
            <a:r>
              <a:rPr lang="fr-FR" sz="18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		</a:t>
            </a:r>
            <a:r>
              <a:rPr lang="fr-FR" sz="1800" b="1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KeyOn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By Talan: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[OKT]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 Solutions: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[OTS]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8;g5cedbfcdf9_1_5">
            <a:extLst>
              <a:ext uri="{FF2B5EF4-FFF2-40B4-BE49-F238E27FC236}">
                <a16:creationId xmlns:a16="http://schemas.microsoft.com/office/drawing/2014/main" id="{C0A39A00-27B5-4895-8E33-03A86F752E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910615-6846-4F77-9EBD-1F5885DEBEEB}"/>
              </a:ext>
            </a:extLst>
          </p:cNvPr>
          <p:cNvSpPr txBox="1"/>
          <p:nvPr/>
        </p:nvSpPr>
        <p:spPr>
          <a:xfrm>
            <a:off x="493004" y="19537"/>
            <a:ext cx="7431795" cy="52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pic>
        <p:nvPicPr>
          <p:cNvPr id="7" name="Google Shape;569;g5cedbfcdf9_1_5">
            <a:extLst>
              <a:ext uri="{FF2B5EF4-FFF2-40B4-BE49-F238E27FC236}">
                <a16:creationId xmlns:a16="http://schemas.microsoft.com/office/drawing/2014/main" id="{96B718C6-CDF3-4BF8-9548-DABA00C11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10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1202760" y="1191491"/>
            <a:ext cx="7673385" cy="205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1867" dirty="0"/>
              <a:t>		</a:t>
            </a:r>
          </a:p>
          <a:p>
            <a:pPr lvl="4"/>
            <a:r>
              <a:rPr lang="fr-FR" sz="1867" b="1" dirty="0">
                <a:solidFill>
                  <a:srgbClr val="0062FF"/>
                </a:solidFill>
                <a:latin typeface="Montserrat"/>
              </a:rPr>
              <a:t>		</a:t>
            </a:r>
            <a:r>
              <a:rPr lang="fr-FR" sz="2800" b="1" dirty="0">
                <a:solidFill>
                  <a:srgbClr val="0062FF"/>
                </a:solidFill>
                <a:latin typeface="Montserrat"/>
              </a:rPr>
              <a:t>45</a:t>
            </a:r>
            <a:r>
              <a:rPr lang="fr-FR" sz="3733" b="1" dirty="0">
                <a:latin typeface="Montserrat"/>
              </a:rPr>
              <a:t> </a:t>
            </a:r>
            <a:r>
              <a:rPr lang="fr-FR" sz="1600" b="1" dirty="0">
                <a:latin typeface="Montserrat"/>
              </a:rPr>
              <a:t>questionnaires envoyés le mois de </a:t>
            </a:r>
            <a:r>
              <a:rPr lang="fr-FR" sz="1600" b="1" dirty="0">
                <a:solidFill>
                  <a:schemeClr val="tx1"/>
                </a:solidFill>
                <a:latin typeface="Montserrat"/>
              </a:rPr>
              <a:t>[Mois]</a:t>
            </a:r>
            <a:br>
              <a:rPr lang="fr-FR" sz="1867" b="1" dirty="0">
                <a:latin typeface="Montserrat"/>
              </a:rPr>
            </a:br>
            <a:r>
              <a:rPr lang="fr-FR" sz="1867" b="1" dirty="0">
                <a:latin typeface="Montserrat"/>
              </a:rPr>
              <a:t>		</a:t>
            </a:r>
            <a:r>
              <a:rPr lang="fr-FR" sz="2800" b="1" dirty="0">
                <a:solidFill>
                  <a:srgbClr val="0062FF"/>
                </a:solidFill>
                <a:latin typeface="Montserrat"/>
              </a:rPr>
              <a:t>[TOTD]</a:t>
            </a:r>
            <a:r>
              <a:rPr lang="fr-FR" sz="3733" b="1" dirty="0">
                <a:latin typeface="Montserrat"/>
              </a:rPr>
              <a:t> </a:t>
            </a:r>
            <a:r>
              <a:rPr lang="fr-FR" sz="1867" b="1" dirty="0">
                <a:latin typeface="Montserrat"/>
              </a:rPr>
              <a:t> </a:t>
            </a:r>
            <a:r>
              <a:rPr lang="fr-FR" sz="1600" b="1" dirty="0">
                <a:latin typeface="Montserrat"/>
              </a:rPr>
              <a:t>réponses  (taux de réponses 38 %)</a:t>
            </a:r>
            <a:endParaRPr lang="fr-FR" sz="2000" u="sng" dirty="0">
              <a:latin typeface="Montserra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9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763CDF-80C6-4CB5-838F-12F566D2240F}"/>
              </a:ext>
            </a:extLst>
          </p:cNvPr>
          <p:cNvSpPr txBox="1"/>
          <p:nvPr/>
        </p:nvSpPr>
        <p:spPr>
          <a:xfrm>
            <a:off x="286327" y="542759"/>
            <a:ext cx="11905671" cy="62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67" dirty="0">
                <a:latin typeface="Montserrat"/>
              </a:rPr>
              <a:t> </a:t>
            </a:r>
            <a:r>
              <a:rPr lang="fr-FR" sz="1800" u="sng" dirty="0">
                <a:latin typeface="Montserrat"/>
              </a:rPr>
              <a:t>En quoi le poste proposé est plus intéressant </a:t>
            </a:r>
            <a:r>
              <a:rPr lang="fr-FR" sz="18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 en régions: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[OTR]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 </a:t>
            </a:r>
            <a:r>
              <a:rPr lang="fr-FR" sz="1800" b="1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corporate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[OTCO]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8;g5cedbfcdf9_1_5">
            <a:extLst>
              <a:ext uri="{FF2B5EF4-FFF2-40B4-BE49-F238E27FC236}">
                <a16:creationId xmlns:a16="http://schemas.microsoft.com/office/drawing/2014/main" id="{C0A39A00-27B5-4895-8E33-03A86F752E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910615-6846-4F77-9EBD-1F5885DEBEEB}"/>
              </a:ext>
            </a:extLst>
          </p:cNvPr>
          <p:cNvSpPr txBox="1"/>
          <p:nvPr/>
        </p:nvSpPr>
        <p:spPr>
          <a:xfrm>
            <a:off x="493005" y="19538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pic>
        <p:nvPicPr>
          <p:cNvPr id="7" name="Google Shape;569;g5cedbfcdf9_1_5">
            <a:extLst>
              <a:ext uri="{FF2B5EF4-FFF2-40B4-BE49-F238E27FC236}">
                <a16:creationId xmlns:a16="http://schemas.microsoft.com/office/drawing/2014/main" id="{96B718C6-CDF3-4BF8-9548-DABA00C11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29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763CDF-80C6-4CB5-838F-12F566D2240F}"/>
              </a:ext>
            </a:extLst>
          </p:cNvPr>
          <p:cNvSpPr txBox="1"/>
          <p:nvPr/>
        </p:nvSpPr>
        <p:spPr>
          <a:xfrm>
            <a:off x="286327" y="542759"/>
            <a:ext cx="11905671" cy="4273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67" dirty="0">
                <a:latin typeface="Montserrat"/>
              </a:rPr>
              <a:t> </a:t>
            </a:r>
            <a:r>
              <a:rPr lang="fr-FR" sz="1800" u="sng" dirty="0">
                <a:latin typeface="Montserrat"/>
              </a:rPr>
              <a:t>En quoi le poste proposé est plus intéressant </a:t>
            </a:r>
            <a:r>
              <a:rPr lang="fr-FR" sz="18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Montserrat"/>
              </a:rPr>
              <a:t>	</a:t>
            </a:r>
            <a:r>
              <a:rPr lang="fr-FR" sz="1800" dirty="0">
                <a:latin typeface="Montserrat"/>
                <a:cs typeface="Times New Roman" panose="02020603050405020304" pitchFamily="18" charset="0"/>
              </a:rPr>
              <a:t>		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Talan </a:t>
            </a:r>
            <a:r>
              <a:rPr lang="fr-FR" sz="1800" b="1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fr-FR" sz="18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[OTLABS]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8;g5cedbfcdf9_1_5">
            <a:extLst>
              <a:ext uri="{FF2B5EF4-FFF2-40B4-BE49-F238E27FC236}">
                <a16:creationId xmlns:a16="http://schemas.microsoft.com/office/drawing/2014/main" id="{C0A39A00-27B5-4895-8E33-03A86F752E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910615-6846-4F77-9EBD-1F5885DEBEEB}"/>
              </a:ext>
            </a:extLst>
          </p:cNvPr>
          <p:cNvSpPr txBox="1"/>
          <p:nvPr/>
        </p:nvSpPr>
        <p:spPr>
          <a:xfrm>
            <a:off x="493005" y="19538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4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pic>
        <p:nvPicPr>
          <p:cNvPr id="7" name="Google Shape;569;g5cedbfcdf9_1_5">
            <a:extLst>
              <a:ext uri="{FF2B5EF4-FFF2-40B4-BE49-F238E27FC236}">
                <a16:creationId xmlns:a16="http://schemas.microsoft.com/office/drawing/2014/main" id="{96B718C6-CDF3-4BF8-9548-DABA00C11B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9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8" name="Google Shape;571;g5cedbfcdf9_1_5">
            <a:extLst>
              <a:ext uri="{FF2B5EF4-FFF2-40B4-BE49-F238E27FC236}">
                <a16:creationId xmlns:a16="http://schemas.microsoft.com/office/drawing/2014/main" id="{1E4A4004-2F21-4801-97B5-999E00265CAA}"/>
              </a:ext>
            </a:extLst>
          </p:cNvPr>
          <p:cNvSpPr txBox="1"/>
          <p:nvPr/>
        </p:nvSpPr>
        <p:spPr>
          <a:xfrm>
            <a:off x="152901" y="-179832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9" name="Google Shape;572;g5cedbfcdf9_1_5">
            <a:extLst>
              <a:ext uri="{FF2B5EF4-FFF2-40B4-BE49-F238E27FC236}">
                <a16:creationId xmlns:a16="http://schemas.microsoft.com/office/drawing/2014/main" id="{EC1F3BF5-3F89-4960-A445-55B18060856A}"/>
              </a:ext>
            </a:extLst>
          </p:cNvPr>
          <p:cNvSpPr txBox="1"/>
          <p:nvPr/>
        </p:nvSpPr>
        <p:spPr>
          <a:xfrm>
            <a:off x="204867" y="250674"/>
            <a:ext cx="11987133" cy="647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867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Ce qu’ils nous recommandent : </a:t>
            </a:r>
            <a:r>
              <a:rPr lang="fr-FR" sz="1867" dirty="0"/>
              <a:t>	</a:t>
            </a:r>
            <a:endParaRPr lang="fr-FR" sz="1867" dirty="0">
              <a:latin typeface="Montserrat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fr-FR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RCE]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800" b="1" dirty="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99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1" name="Google Shape;571;g5cedbfcdf9_1_5"/>
          <p:cNvSpPr txBox="1"/>
          <p:nvPr/>
        </p:nvSpPr>
        <p:spPr>
          <a:xfrm>
            <a:off x="399685" y="-75968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441860" y="889553"/>
            <a:ext cx="10790200" cy="628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 une échelle de 1 à 10, à combien recommanderiez-vous Talan (10 étant je recommande fortement)   ? »</a:t>
            </a:r>
          </a:p>
          <a:p>
            <a:pPr algn="ctr">
              <a:spcAft>
                <a:spcPts val="800"/>
              </a:spcAft>
            </a:pPr>
            <a:endParaRPr lang="fr-FR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NPS = [NPS]%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20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fr-FR" sz="1867" dirty="0">
                <a:latin typeface="Montserrat"/>
              </a:rPr>
              <a:t>		</a:t>
            </a:r>
            <a:br>
              <a:rPr lang="fr-FR" sz="1867" dirty="0">
                <a:latin typeface="Montserrat"/>
              </a:rPr>
            </a:br>
            <a:endParaRPr sz="18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C6812D-B7F1-4E26-BA7F-1F0548347B7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28" y="2321084"/>
            <a:ext cx="9067144" cy="34178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F91C3E7-2462-4FCB-9438-82C267D8627F}"/>
              </a:ext>
            </a:extLst>
          </p:cNvPr>
          <p:cNvSpPr txBox="1"/>
          <p:nvPr/>
        </p:nvSpPr>
        <p:spPr>
          <a:xfrm>
            <a:off x="855804" y="5399060"/>
            <a:ext cx="1089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Net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Promoter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ScoreSM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(NPS®) s’agit d’un outil simple mais puissant pour mesurer la satisfaction client avec une seule question.</a:t>
            </a:r>
          </a:p>
        </p:txBody>
      </p:sp>
    </p:spTree>
    <p:extLst>
      <p:ext uri="{BB962C8B-B14F-4D97-AF65-F5344CB8AC3E}">
        <p14:creationId xmlns:p14="http://schemas.microsoft.com/office/powerpoint/2010/main" val="278559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3234" y="314968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8" name="Google Shape;571;g5cedbfcdf9_1_5">
            <a:extLst>
              <a:ext uri="{FF2B5EF4-FFF2-40B4-BE49-F238E27FC236}">
                <a16:creationId xmlns:a16="http://schemas.microsoft.com/office/drawing/2014/main" id="{1E4A4004-2F21-4801-97B5-999E00265CAA}"/>
              </a:ext>
            </a:extLst>
          </p:cNvPr>
          <p:cNvSpPr txBox="1"/>
          <p:nvPr/>
        </p:nvSpPr>
        <p:spPr>
          <a:xfrm>
            <a:off x="152901" y="-179832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  <p:sp>
        <p:nvSpPr>
          <p:cNvPr id="9" name="Google Shape;572;g5cedbfcdf9_1_5">
            <a:extLst>
              <a:ext uri="{FF2B5EF4-FFF2-40B4-BE49-F238E27FC236}">
                <a16:creationId xmlns:a16="http://schemas.microsoft.com/office/drawing/2014/main" id="{EC1F3BF5-3F89-4960-A445-55B18060856A}"/>
              </a:ext>
            </a:extLst>
          </p:cNvPr>
          <p:cNvSpPr txBox="1"/>
          <p:nvPr/>
        </p:nvSpPr>
        <p:spPr>
          <a:xfrm>
            <a:off x="102433" y="250674"/>
            <a:ext cx="11987133" cy="647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67" dirty="0"/>
              <a:t>	</a:t>
            </a:r>
            <a:endParaRPr lang="fr-FR" sz="1867" dirty="0">
              <a:latin typeface="Montserrat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Certains candidats ont pris le temps d’écrire des commentaires très encourageants !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[OC]</a:t>
            </a: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800" b="1" dirty="0">
              <a:solidFill>
                <a:schemeClr val="dk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2310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Consulting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[P-TC8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44378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Consulting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[TC0]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[TCR22]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[P-TC22]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40094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Opérations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[P-TO8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22630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Opérations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[TO0]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TO13]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TO14]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[P-TO14]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TO15]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[P-TO15]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TO16]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[P-TO16]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TO17]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[P-TO17]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TO18]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[P-TO18]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TO19]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[P-TO19]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TO20]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[P-TO20]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TO21]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[P-TO21]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TO22]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[TOR22]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[P-TO22]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118872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 err="1">
                <a:latin typeface="Montserrat"/>
              </a:rPr>
              <a:t>KeyOn</a:t>
            </a:r>
            <a:r>
              <a:rPr lang="fr-FR" sz="2000" u="sng" dirty="0">
                <a:latin typeface="Montserrat"/>
              </a:rPr>
              <a:t> By Talan 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[P-KY8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[KY9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KY9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[KY10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KY10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KY11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[KYR12] soit </a:t>
            </a:r>
            <a:r>
              <a:rPr lang="fr-FR" sz="1800" b="1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KY12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24297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 err="1">
                <a:latin typeface="Montserrat"/>
              </a:rPr>
              <a:t>KeyOn</a:t>
            </a:r>
            <a:r>
              <a:rPr lang="fr-FR" sz="2000" u="sng" dirty="0">
                <a:latin typeface="Montserrat"/>
              </a:rPr>
              <a:t> By Talan 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[KYR13]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KY13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[KYR14]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KY14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[KYR15]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KY15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[KYR16]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KY16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[KYR17]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KY17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[KYR18]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KY18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[KY19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[KYR19]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KY19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[KY20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[KYR20]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KY20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[KY21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[KYR21]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KY21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[KY22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[KYR22]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KY22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421619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cedbfcdf9_1_5"/>
          <p:cNvSpPr txBox="1"/>
          <p:nvPr/>
        </p:nvSpPr>
        <p:spPr>
          <a:xfrm>
            <a:off x="11102467" y="6676567"/>
            <a:ext cx="45808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pic>
        <p:nvPicPr>
          <p:cNvPr id="568" name="Google Shape;568;g5cedbfcdf9_1_5"/>
          <p:cNvPicPr preferRelativeResize="0"/>
          <p:nvPr/>
        </p:nvPicPr>
        <p:blipFill rotWithShape="1">
          <a:blip r:embed="rId3">
            <a:alphaModFix/>
          </a:blip>
          <a:srcRect l="29934" r="29934"/>
          <a:stretch/>
        </p:blipFill>
        <p:spPr>
          <a:xfrm>
            <a:off x="1" y="0"/>
            <a:ext cx="152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5cedbfcdf9_1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409" y="132080"/>
            <a:ext cx="1063901" cy="5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5cedbfcdf9_1_5"/>
          <p:cNvSpPr txBox="1"/>
          <p:nvPr/>
        </p:nvSpPr>
        <p:spPr>
          <a:xfrm>
            <a:off x="3312160" y="132080"/>
            <a:ext cx="5049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400"/>
            </a:pPr>
            <a:endParaRPr sz="1867"/>
          </a:p>
        </p:txBody>
      </p:sp>
      <p:sp>
        <p:nvSpPr>
          <p:cNvPr id="572" name="Google Shape;572;g5cedbfcdf9_1_5"/>
          <p:cNvSpPr txBox="1"/>
          <p:nvPr/>
        </p:nvSpPr>
        <p:spPr>
          <a:xfrm>
            <a:off x="344267" y="807088"/>
            <a:ext cx="11717179" cy="620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4"/>
            <a:r>
              <a:rPr lang="fr-FR" sz="2000" u="sng" dirty="0">
                <a:latin typeface="Montserrat"/>
              </a:rPr>
              <a:t>Talan Solutions  </a:t>
            </a:r>
            <a:r>
              <a:rPr lang="fr-FR" sz="2000" dirty="0">
                <a:latin typeface="Montserrat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fr-FR" sz="1867" dirty="0">
                <a:latin typeface="Montserrat"/>
              </a:rPr>
            </a:br>
            <a:r>
              <a:rPr lang="fr-FR" sz="1867" dirty="0">
                <a:latin typeface="Montserrat"/>
              </a:rPr>
              <a:t> 		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>
              <a:rPr lang="fr-FR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[TS0]</a:t>
            </a:r>
            <a:r>
              <a:rPr lang="fr-F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désistements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poste plus intéressant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[P-TS1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rémunération plus attractive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[P-TS2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été retenu par l’employeur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[P-TS3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discours peu attractif lors de l’entretien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[P-TS4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processus de recrutement jugé trop long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[P-TS5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ils ne se retrouvent pas dans l’esprit Talan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[P-TS6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d’un manque de souplesse dans le format des entretiens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[P-TS7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[TS8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cause de la crise sanitaire soit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[P-TS8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TS9]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[TSR9]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[P-TS9]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TS10]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[TSR10]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[P-TS10]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TS11]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[TSR11]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[P-TS11]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TS12] </a:t>
            </a: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[TSR12] soit </a:t>
            </a: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[P-TS12]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71;g5cedbfcdf9_1_5">
            <a:extLst>
              <a:ext uri="{FF2B5EF4-FFF2-40B4-BE49-F238E27FC236}">
                <a16:creationId xmlns:a16="http://schemas.microsoft.com/office/drawing/2014/main" id="{94BE57AD-A7A8-442C-A89F-77E73B32094B}"/>
              </a:ext>
            </a:extLst>
          </p:cNvPr>
          <p:cNvSpPr txBox="1"/>
          <p:nvPr/>
        </p:nvSpPr>
        <p:spPr>
          <a:xfrm>
            <a:off x="344267" y="46916"/>
            <a:ext cx="8213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—</a:t>
            </a:r>
          </a:p>
          <a:p>
            <a:pPr>
              <a:buSzPts val="1200"/>
            </a:pPr>
            <a:r>
              <a:rPr lang="fr-FR" sz="1600" b="1" dirty="0">
                <a:solidFill>
                  <a:srgbClr val="0062FF"/>
                </a:solidFill>
                <a:latin typeface="Montserrat"/>
                <a:ea typeface="Montserrat"/>
                <a:cs typeface="Montserrat"/>
                <a:sym typeface="Montserrat"/>
              </a:rPr>
              <a:t>Retours sur questionnaire désistement</a:t>
            </a:r>
          </a:p>
        </p:txBody>
      </p:sp>
    </p:spTree>
    <p:extLst>
      <p:ext uri="{BB962C8B-B14F-4D97-AF65-F5344CB8AC3E}">
        <p14:creationId xmlns:p14="http://schemas.microsoft.com/office/powerpoint/2010/main" val="780538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FB6710A2ADFB42B71EC3EA8E154C56" ma:contentTypeVersion="9" ma:contentTypeDescription="Create a new document." ma:contentTypeScope="" ma:versionID="f47ae839e0edfefc8b3372dcb0a199b9">
  <xsd:schema xmlns:xsd="http://www.w3.org/2001/XMLSchema" xmlns:xs="http://www.w3.org/2001/XMLSchema" xmlns:p="http://schemas.microsoft.com/office/2006/metadata/properties" xmlns:ns3="36c8d79b-44b7-4ddd-affd-275264a804c9" xmlns:ns4="cd72f776-c41a-4fec-bda4-48ad6a14fa31" targetNamespace="http://schemas.microsoft.com/office/2006/metadata/properties" ma:root="true" ma:fieldsID="84783a27f154027da616c9d5a4318085" ns3:_="" ns4:_="">
    <xsd:import namespace="36c8d79b-44b7-4ddd-affd-275264a804c9"/>
    <xsd:import namespace="cd72f776-c41a-4fec-bda4-48ad6a14fa3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8d79b-44b7-4ddd-affd-275264a804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2f776-c41a-4fec-bda4-48ad6a14fa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6CC93A-84A4-4388-848D-9F4E87A6A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929BBB-8A98-4522-AC8E-6B828B3BEE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c8d79b-44b7-4ddd-affd-275264a804c9"/>
    <ds:schemaRef ds:uri="cd72f776-c41a-4fec-bda4-48ad6a14fa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E9D488-28D0-4888-A7B9-0323F5276E2B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36c8d79b-44b7-4ddd-affd-275264a804c9"/>
    <ds:schemaRef ds:uri="cd72f776-c41a-4fec-bda4-48ad6a14fa3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2542</Words>
  <Application>Microsoft Office PowerPoint</Application>
  <PresentationFormat>Grand écran</PresentationFormat>
  <Paragraphs>388</Paragraphs>
  <Slides>24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Laurence NOEL</dc:creator>
  <cp:lastModifiedBy>Othmen REBAI</cp:lastModifiedBy>
  <cp:revision>391</cp:revision>
  <dcterms:modified xsi:type="dcterms:W3CDTF">2022-01-05T14:36:06Z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0x01010080FB6710A2ADFB42B71EC3EA8E154C56</vt:lpwstr>
  </property>
</Properties>
</file>