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Inter Bold" charset="1" panose="020B0802030000000004"/>
      <p:regular r:id="rId8"/>
    </p:embeddedFont>
    <p:embeddedFont>
      <p:font typeface="Inter" charset="1" panose="020B0502030000000004"/>
      <p:regular r:id="rId9"/>
    </p:embeddedFont>
    <p:embeddedFont>
      <p:font typeface="League Spartan" charset="1" panose="00000800000000000000"/>
      <p:regular r:id="rId10"/>
    </p:embeddedFont>
    <p:embeddedFont>
      <p:font typeface="Montserrat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833290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593725"/>
            </a:xfrm>
            <a:custGeom>
              <a:avLst/>
              <a:gdLst/>
              <a:ahLst/>
              <a:cxnLst/>
              <a:rect r="r" b="b" t="t" l="l"/>
              <a:pathLst>
                <a:path h="1593725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>
                <a:alphaModFix amt="39000"/>
              </a:blip>
              <a:stretch>
                <a:fillRect l="-18261" t="-20168" r="0" b="-20168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86033" y="8044258"/>
            <a:ext cx="1705509" cy="399329"/>
            <a:chOff x="0" y="0"/>
            <a:chExt cx="449188" cy="10517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9188" cy="105173"/>
            </a:xfrm>
            <a:custGeom>
              <a:avLst/>
              <a:gdLst/>
              <a:ahLst/>
              <a:cxnLst/>
              <a:rect r="r" b="b" t="t" l="l"/>
              <a:pathLst>
                <a:path h="105173" w="449188">
                  <a:moveTo>
                    <a:pt x="27236" y="0"/>
                  </a:moveTo>
                  <a:lnTo>
                    <a:pt x="421951" y="0"/>
                  </a:lnTo>
                  <a:cubicBezTo>
                    <a:pt x="429175" y="0"/>
                    <a:pt x="436103" y="2870"/>
                    <a:pt x="441210" y="7977"/>
                  </a:cubicBezTo>
                  <a:cubicBezTo>
                    <a:pt x="446318" y="13085"/>
                    <a:pt x="449188" y="20013"/>
                    <a:pt x="449188" y="27236"/>
                  </a:cubicBezTo>
                  <a:lnTo>
                    <a:pt x="449188" y="77937"/>
                  </a:lnTo>
                  <a:cubicBezTo>
                    <a:pt x="449188" y="92979"/>
                    <a:pt x="436994" y="105173"/>
                    <a:pt x="421951" y="105173"/>
                  </a:cubicBezTo>
                  <a:lnTo>
                    <a:pt x="27236" y="105173"/>
                  </a:lnTo>
                  <a:cubicBezTo>
                    <a:pt x="20013" y="105173"/>
                    <a:pt x="13085" y="102304"/>
                    <a:pt x="7977" y="97196"/>
                  </a:cubicBezTo>
                  <a:cubicBezTo>
                    <a:pt x="2870" y="92088"/>
                    <a:pt x="0" y="85160"/>
                    <a:pt x="0" y="77937"/>
                  </a:cubicBezTo>
                  <a:lnTo>
                    <a:pt x="0" y="27236"/>
                  </a:lnTo>
                  <a:cubicBezTo>
                    <a:pt x="0" y="20013"/>
                    <a:pt x="2870" y="13085"/>
                    <a:pt x="7977" y="7977"/>
                  </a:cubicBezTo>
                  <a:cubicBezTo>
                    <a:pt x="13085" y="2870"/>
                    <a:pt x="20013" y="0"/>
                    <a:pt x="27236" y="0"/>
                  </a:cubicBezTo>
                  <a:close/>
                </a:path>
              </a:pathLst>
            </a:custGeom>
            <a:solidFill>
              <a:srgbClr val="514A4C">
                <a:alpha val="84706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9188" cy="143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0788" y="690647"/>
            <a:ext cx="17006424" cy="9250158"/>
            <a:chOff x="0" y="0"/>
            <a:chExt cx="22675232" cy="12333543"/>
          </a:xfrm>
        </p:grpSpPr>
        <p:grpSp>
          <p:nvGrpSpPr>
            <p:cNvPr name="Group 8" id="8"/>
            <p:cNvGrpSpPr/>
            <p:nvPr/>
          </p:nvGrpSpPr>
          <p:grpSpPr>
            <a:xfrm rot="-5400000">
              <a:off x="5400479" y="-5400479"/>
              <a:ext cx="11874274" cy="22675232"/>
              <a:chOff x="0" y="0"/>
              <a:chExt cx="1040169" cy="198631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40169" cy="1986317"/>
              </a:xfrm>
              <a:custGeom>
                <a:avLst/>
                <a:gdLst/>
                <a:ahLst/>
                <a:cxnLst/>
                <a:rect r="r" b="b" t="t" l="l"/>
                <a:pathLst>
                  <a:path h="1986317" w="1040169">
                    <a:moveTo>
                      <a:pt x="58808" y="0"/>
                    </a:moveTo>
                    <a:lnTo>
                      <a:pt x="981361" y="0"/>
                    </a:lnTo>
                    <a:cubicBezTo>
                      <a:pt x="1013840" y="0"/>
                      <a:pt x="1040169" y="26329"/>
                      <a:pt x="1040169" y="58808"/>
                    </a:cubicBezTo>
                    <a:lnTo>
                      <a:pt x="1040169" y="1927509"/>
                    </a:lnTo>
                    <a:cubicBezTo>
                      <a:pt x="1040169" y="1959988"/>
                      <a:pt x="1013840" y="1986317"/>
                      <a:pt x="981361" y="1986317"/>
                    </a:cubicBezTo>
                    <a:lnTo>
                      <a:pt x="58808" y="1986317"/>
                    </a:lnTo>
                    <a:cubicBezTo>
                      <a:pt x="43211" y="1986317"/>
                      <a:pt x="28253" y="1980121"/>
                      <a:pt x="17225" y="1969093"/>
                    </a:cubicBezTo>
                    <a:cubicBezTo>
                      <a:pt x="6196" y="1958064"/>
                      <a:pt x="0" y="1943106"/>
                      <a:pt x="0" y="1927509"/>
                    </a:cubicBezTo>
                    <a:lnTo>
                      <a:pt x="0" y="58808"/>
                    </a:lnTo>
                    <a:cubicBezTo>
                      <a:pt x="0" y="26329"/>
                      <a:pt x="26329" y="0"/>
                      <a:pt x="58808" y="0"/>
                    </a:cubicBezTo>
                    <a:close/>
                  </a:path>
                </a:pathLst>
              </a:custGeom>
              <a:solidFill>
                <a:srgbClr val="FF0013">
                  <a:alpha val="23922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040169" cy="20244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84827" y="460480"/>
              <a:ext cx="21627698" cy="11873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</a:p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b="true" sz="23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Smoking &amp; Diabetes: </a:t>
              </a:r>
            </a:p>
            <a:p>
              <a:pPr algn="ctr">
                <a:lnSpc>
                  <a:spcPts val="2323"/>
                </a:lnSpc>
              </a:pPr>
              <a:r>
                <a:rPr lang="en-US" b="true" sz="2300" spc="-36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</a:t>
              </a:r>
              <a:r>
                <a:rPr lang="en-US" sz="2300" spc="-36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Smokers show a higher d</a:t>
              </a:r>
              <a:r>
                <a:rPr lang="en-US" sz="2300" spc="-36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iabetes prevalence (18.3%) than non-smokers (13.7%), confirming smoking as a strong risk factor.</a:t>
              </a:r>
            </a:p>
            <a:p>
              <a:pPr algn="ctr">
                <a:lnSpc>
                  <a:spcPts val="3220"/>
                </a:lnSpc>
              </a:pPr>
            </a:p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b="true" sz="23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Physical Activity: </a:t>
              </a:r>
            </a:p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                 Lack of activity nearly doubles diabetes risk (23.6% vs 13.3%). Promoting exercise is critical, especially among  adults aged 18–44.</a:t>
              </a:r>
            </a:p>
            <a:p>
              <a:pPr algn="ctr">
                <a:lnSpc>
                  <a:spcPts val="3220"/>
                </a:lnSpc>
                <a:spcBef>
                  <a:spcPct val="0"/>
                </a:spcBef>
              </a:pPr>
            </a:p>
            <a:p>
              <a:pPr algn="ctr">
                <a:lnSpc>
                  <a:spcPts val="3220"/>
                </a:lnSpc>
                <a:spcBef>
                  <a:spcPct val="0"/>
                </a:spcBef>
              </a:pPr>
              <a:r>
                <a:rPr lang="en-US" b="true" sz="23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BMI &amp; Diabetes: </a:t>
              </a:r>
            </a:p>
            <a:p>
              <a:pPr algn="l">
                <a:lnSpc>
                  <a:spcPts val="3220"/>
                </a:lnSpc>
                <a:spcBef>
                  <a:spcPct val="0"/>
                </a:spcBef>
              </a:pPr>
              <a:r>
                <a:rPr lang="en-US" b="true" sz="23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 </a:t>
              </a:r>
              <a:r>
                <a:rPr lang="en-US" sz="23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Obesity is the most powerful predictor — 1 in 3 obese individuals have diabetes.</a:t>
              </a: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</a:p>
            <a:p>
              <a:pPr algn="ctr">
                <a:lnSpc>
                  <a:spcPts val="3360"/>
                </a:lnSpc>
                <a:spcBef>
                  <a:spcPct val="0"/>
                </a:spcBef>
              </a:pPr>
            </a:p>
            <a:p>
              <a:pPr algn="just" marL="474981" indent="-237491" lvl="1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2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Comorbidities:</a:t>
              </a:r>
              <a:r>
                <a:rPr lang="en-US" sz="22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 ~74% of diabetics also have high blood pressure, and 61% of those are obese — highlighting a triad of obesity, hypertension, and diabetes.</a:t>
              </a:r>
            </a:p>
            <a:p>
              <a:pPr algn="just" marL="474981" indent="-237491" lvl="1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2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Alcohol Consumption:</a:t>
              </a:r>
              <a:r>
                <a:rPr lang="en-US" sz="22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 Heavy drinkers show unexpectedly lower prevalence (7.3% vs 16.3%), likely due to age bias or underreporting — not a causal or healthy effect.</a:t>
              </a:r>
            </a:p>
            <a:p>
              <a:pPr algn="just">
                <a:lnSpc>
                  <a:spcPts val="3080"/>
                </a:lnSpc>
                <a:spcBef>
                  <a:spcPct val="0"/>
                </a:spcBef>
              </a:pPr>
            </a:p>
            <a:p>
              <a:pPr algn="just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     </a:t>
              </a:r>
              <a:r>
                <a:rPr lang="en-US" b="true" sz="2200">
                  <a:solidFill>
                    <a:srgbClr val="000000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⚠️ </a:t>
              </a:r>
              <a:r>
                <a:rPr lang="en-US" b="true" sz="2200">
                  <a:solidFill>
                    <a:srgbClr val="EFEFEF">
                      <a:alpha val="85882"/>
                    </a:srgbClr>
                  </a:solidFill>
                  <a:latin typeface="Inter Bold"/>
                  <a:ea typeface="Inter Bold"/>
                  <a:cs typeface="Inter Bold"/>
                  <a:sym typeface="Inter Bold"/>
                </a:rPr>
                <a:t>Caution</a:t>
              </a:r>
            </a:p>
            <a:p>
              <a:pPr algn="just" marL="474981" indent="-237491" lvl="1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Correlations ≠ causation — factors like age, genetics, and socioeconomic status may influence results.</a:t>
              </a:r>
            </a:p>
            <a:p>
              <a:pPr algn="just" marL="474981" indent="-237491" lvl="1">
                <a:lnSpc>
                  <a:spcPts val="308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200">
                  <a:solidFill>
                    <a:srgbClr val="000000">
                      <a:alpha val="85882"/>
                    </a:srgbClr>
                  </a:solidFill>
                  <a:latin typeface="Inter"/>
                  <a:ea typeface="Inter"/>
                  <a:cs typeface="Inter"/>
                  <a:sym typeface="Inter"/>
                </a:rPr>
                <a:t>Counterintuitive alcohol findings require deeper investigation.</a:t>
              </a:r>
            </a:p>
            <a:p>
              <a:pPr algn="just">
                <a:lnSpc>
                  <a:spcPts val="3360"/>
                </a:lnSpc>
                <a:spcBef>
                  <a:spcPct val="0"/>
                </a:spcBef>
              </a:pPr>
            </a:p>
            <a:p>
              <a:pPr algn="just">
                <a:lnSpc>
                  <a:spcPts val="279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86033" y="4813198"/>
            <a:ext cx="735969" cy="462740"/>
          </a:xfrm>
          <a:custGeom>
            <a:avLst/>
            <a:gdLst/>
            <a:ahLst/>
            <a:cxnLst/>
            <a:rect r="r" b="b" t="t" l="l"/>
            <a:pathLst>
              <a:path h="462740" w="735969">
                <a:moveTo>
                  <a:pt x="0" y="0"/>
                </a:moveTo>
                <a:lnTo>
                  <a:pt x="735969" y="0"/>
                </a:lnTo>
                <a:lnTo>
                  <a:pt x="735969" y="462740"/>
                </a:lnTo>
                <a:lnTo>
                  <a:pt x="0" y="462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6247" y="3224027"/>
            <a:ext cx="735969" cy="462740"/>
          </a:xfrm>
          <a:custGeom>
            <a:avLst/>
            <a:gdLst/>
            <a:ahLst/>
            <a:cxnLst/>
            <a:rect r="r" b="b" t="t" l="l"/>
            <a:pathLst>
              <a:path h="462740" w="735969">
                <a:moveTo>
                  <a:pt x="0" y="0"/>
                </a:moveTo>
                <a:lnTo>
                  <a:pt x="735968" y="0"/>
                </a:lnTo>
                <a:lnTo>
                  <a:pt x="735968" y="462740"/>
                </a:lnTo>
                <a:lnTo>
                  <a:pt x="0" y="462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7528" y="1796364"/>
            <a:ext cx="735969" cy="462740"/>
          </a:xfrm>
          <a:custGeom>
            <a:avLst/>
            <a:gdLst/>
            <a:ahLst/>
            <a:cxnLst/>
            <a:rect r="r" b="b" t="t" l="l"/>
            <a:pathLst>
              <a:path h="462740" w="735969">
                <a:moveTo>
                  <a:pt x="0" y="0"/>
                </a:moveTo>
                <a:lnTo>
                  <a:pt x="735969" y="0"/>
                </a:lnTo>
                <a:lnTo>
                  <a:pt x="735969" y="462740"/>
                </a:lnTo>
                <a:lnTo>
                  <a:pt x="0" y="462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833290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593725"/>
            </a:xfrm>
            <a:custGeom>
              <a:avLst/>
              <a:gdLst/>
              <a:ahLst/>
              <a:cxnLst/>
              <a:rect r="r" b="b" t="t" l="l"/>
              <a:pathLst>
                <a:path h="1593725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>
                <a:alphaModFix amt="38000"/>
              </a:blip>
              <a:stretch>
                <a:fillRect l="-18261" t="-20168" r="0" b="-20168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0788" y="690647"/>
            <a:ext cx="17006424" cy="8905706"/>
            <a:chOff x="0" y="0"/>
            <a:chExt cx="22675232" cy="11874274"/>
          </a:xfrm>
        </p:grpSpPr>
        <p:grpSp>
          <p:nvGrpSpPr>
            <p:cNvPr name="Group 5" id="5"/>
            <p:cNvGrpSpPr/>
            <p:nvPr/>
          </p:nvGrpSpPr>
          <p:grpSpPr>
            <a:xfrm rot="-5400000">
              <a:off x="5400479" y="-5400479"/>
              <a:ext cx="11874274" cy="22675232"/>
              <a:chOff x="0" y="0"/>
              <a:chExt cx="1040169" cy="1986317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40169" cy="1986317"/>
              </a:xfrm>
              <a:custGeom>
                <a:avLst/>
                <a:gdLst/>
                <a:ahLst/>
                <a:cxnLst/>
                <a:rect r="r" b="b" t="t" l="l"/>
                <a:pathLst>
                  <a:path h="1986317" w="1040169">
                    <a:moveTo>
                      <a:pt x="58808" y="0"/>
                    </a:moveTo>
                    <a:lnTo>
                      <a:pt x="981361" y="0"/>
                    </a:lnTo>
                    <a:cubicBezTo>
                      <a:pt x="1013840" y="0"/>
                      <a:pt x="1040169" y="26329"/>
                      <a:pt x="1040169" y="58808"/>
                    </a:cubicBezTo>
                    <a:lnTo>
                      <a:pt x="1040169" y="1927509"/>
                    </a:lnTo>
                    <a:cubicBezTo>
                      <a:pt x="1040169" y="1959988"/>
                      <a:pt x="1013840" y="1986317"/>
                      <a:pt x="981361" y="1986317"/>
                    </a:cubicBezTo>
                    <a:lnTo>
                      <a:pt x="58808" y="1986317"/>
                    </a:lnTo>
                    <a:cubicBezTo>
                      <a:pt x="43211" y="1986317"/>
                      <a:pt x="28253" y="1980121"/>
                      <a:pt x="17225" y="1969093"/>
                    </a:cubicBezTo>
                    <a:cubicBezTo>
                      <a:pt x="6196" y="1958064"/>
                      <a:pt x="0" y="1943106"/>
                      <a:pt x="0" y="1927509"/>
                    </a:cubicBezTo>
                    <a:lnTo>
                      <a:pt x="0" y="58808"/>
                    </a:lnTo>
                    <a:cubicBezTo>
                      <a:pt x="0" y="26329"/>
                      <a:pt x="26329" y="0"/>
                      <a:pt x="58808" y="0"/>
                    </a:cubicBezTo>
                    <a:close/>
                  </a:path>
                </a:pathLst>
              </a:custGeom>
              <a:solidFill>
                <a:srgbClr val="119864">
                  <a:alpha val="40392"/>
                </a:srgbClr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040169" cy="20244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384827" y="441430"/>
              <a:ext cx="21627698" cy="841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39"/>
                </a:lnSpc>
              </a:pPr>
            </a:p>
            <a:p>
              <a:pPr algn="ctr">
                <a:lnSpc>
                  <a:spcPts val="5319"/>
                </a:lnSpc>
              </a:pPr>
            </a:p>
            <a:p>
              <a:pPr algn="ctr">
                <a:lnSpc>
                  <a:spcPts val="5319"/>
                </a:lnSpc>
              </a:pPr>
              <a:r>
                <a:rPr lang="en-US" sz="3799" u="sng">
                  <a:solidFill>
                    <a:srgbClr val="EFEFEF">
                      <a:alpha val="85882"/>
                    </a:srgbClr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Practical Recommedations: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true">
                  <a:solidFill>
                    <a:srgbClr val="EFEFEF">
                      <a:alpha val="85882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>
                      <a:alpha val="85882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</a:t>
              </a:r>
              <a:r>
                <a:rPr lang="en-US" sz="2999" b="true">
                  <a:solidFill>
                    <a:srgbClr val="FFFFFF">
                      <a:alpha val="85882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Focus diabetes prevention on weight management and BMI reduction.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>
                      <a:alpha val="85882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Address hypertension–obesity–diabetes as a linked health cluster.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>
                      <a:alpha val="85882"/>
                    </a:srgbClr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  Promote physical activity and smoking cessation, even among non-drinkers.</a:t>
              </a:r>
            </a:p>
            <a:p>
              <a:pPr algn="ctr">
                <a:lnSpc>
                  <a:spcPts val="50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1100" y="3620474"/>
            <a:ext cx="795541" cy="369927"/>
          </a:xfrm>
          <a:custGeom>
            <a:avLst/>
            <a:gdLst/>
            <a:ahLst/>
            <a:cxnLst/>
            <a:rect r="r" b="b" t="t" l="l"/>
            <a:pathLst>
              <a:path h="369927" w="795541">
                <a:moveTo>
                  <a:pt x="0" y="0"/>
                </a:moveTo>
                <a:lnTo>
                  <a:pt x="795541" y="0"/>
                </a:lnTo>
                <a:lnTo>
                  <a:pt x="795541" y="369926"/>
                </a:lnTo>
                <a:lnTo>
                  <a:pt x="0" y="369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1100" y="4695250"/>
            <a:ext cx="795541" cy="369927"/>
          </a:xfrm>
          <a:custGeom>
            <a:avLst/>
            <a:gdLst/>
            <a:ahLst/>
            <a:cxnLst/>
            <a:rect r="r" b="b" t="t" l="l"/>
            <a:pathLst>
              <a:path h="369927" w="795541">
                <a:moveTo>
                  <a:pt x="0" y="0"/>
                </a:moveTo>
                <a:lnTo>
                  <a:pt x="795541" y="0"/>
                </a:lnTo>
                <a:lnTo>
                  <a:pt x="795541" y="369927"/>
                </a:lnTo>
                <a:lnTo>
                  <a:pt x="0" y="3699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1100" y="5769829"/>
            <a:ext cx="795541" cy="369927"/>
          </a:xfrm>
          <a:custGeom>
            <a:avLst/>
            <a:gdLst/>
            <a:ahLst/>
            <a:cxnLst/>
            <a:rect r="r" b="b" t="t" l="l"/>
            <a:pathLst>
              <a:path h="369927" w="795541">
                <a:moveTo>
                  <a:pt x="0" y="0"/>
                </a:moveTo>
                <a:lnTo>
                  <a:pt x="795541" y="0"/>
                </a:lnTo>
                <a:lnTo>
                  <a:pt x="795541" y="369926"/>
                </a:lnTo>
                <a:lnTo>
                  <a:pt x="0" y="3699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DAG2b_zAhyg</dc:identifier>
  <dcterms:modified xsi:type="dcterms:W3CDTF">2011-08-01T06:04:30Z</dcterms:modified>
  <cp:revision>1</cp:revision>
  <dc:title>Your paragraph text</dc:title>
</cp:coreProperties>
</file>