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76" r:id="rId14"/>
    <p:sldId id="269" r:id="rId15"/>
    <p:sldId id="268" r:id="rId16"/>
    <p:sldId id="267" r:id="rId17"/>
    <p:sldId id="272" r:id="rId18"/>
    <p:sldId id="271" r:id="rId19"/>
    <p:sldId id="273" r:id="rId20"/>
    <p:sldId id="270"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E2A25FA-D667-4CBD-A8D5-C5DF36A7113C}" type="datetimeFigureOut">
              <a:rPr lang="en-KE" smtClean="0"/>
              <a:t>26/04/2025</a:t>
            </a:fld>
            <a:endParaRPr lang="en-KE"/>
          </a:p>
        </p:txBody>
      </p:sp>
      <p:sp>
        <p:nvSpPr>
          <p:cNvPr id="5" name="Footer Placeholder 4"/>
          <p:cNvSpPr>
            <a:spLocks noGrp="1"/>
          </p:cNvSpPr>
          <p:nvPr>
            <p:ph type="ftr" sz="quarter" idx="11"/>
          </p:nvPr>
        </p:nvSpPr>
        <p:spPr>
          <a:xfrm>
            <a:off x="1876424" y="5410201"/>
            <a:ext cx="5124886" cy="365125"/>
          </a:xfrm>
        </p:spPr>
        <p:txBody>
          <a:bodyPr/>
          <a:lstStyle/>
          <a:p>
            <a:endParaRPr lang="en-KE"/>
          </a:p>
        </p:txBody>
      </p:sp>
      <p:sp>
        <p:nvSpPr>
          <p:cNvPr id="6" name="Slide Number Placeholder 5"/>
          <p:cNvSpPr>
            <a:spLocks noGrp="1"/>
          </p:cNvSpPr>
          <p:nvPr>
            <p:ph type="sldNum" sz="quarter" idx="12"/>
          </p:nvPr>
        </p:nvSpPr>
        <p:spPr>
          <a:xfrm>
            <a:off x="9896911" y="5410199"/>
            <a:ext cx="771089" cy="365125"/>
          </a:xfrm>
        </p:spPr>
        <p:txBody>
          <a:bodyPr/>
          <a:lstStyle/>
          <a:p>
            <a:fld id="{2235DA0C-99CC-452F-A3EC-29ACBF85E531}" type="slidenum">
              <a:rPr lang="en-KE" smtClean="0"/>
              <a:t>‹#›</a:t>
            </a:fld>
            <a:endParaRPr lang="en-KE"/>
          </a:p>
        </p:txBody>
      </p:sp>
    </p:spTree>
    <p:extLst>
      <p:ext uri="{BB962C8B-B14F-4D97-AF65-F5344CB8AC3E}">
        <p14:creationId xmlns:p14="http://schemas.microsoft.com/office/powerpoint/2010/main" val="219943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A25FA-D667-4CBD-A8D5-C5DF36A7113C}" type="datetimeFigureOut">
              <a:rPr lang="en-KE" smtClean="0"/>
              <a:t>26/04/2025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2235DA0C-99CC-452F-A3EC-29ACBF85E531}" type="slidenum">
              <a:rPr lang="en-KE" smtClean="0"/>
              <a:t>‹#›</a:t>
            </a:fld>
            <a:endParaRPr lang="en-KE"/>
          </a:p>
        </p:txBody>
      </p:sp>
    </p:spTree>
    <p:extLst>
      <p:ext uri="{BB962C8B-B14F-4D97-AF65-F5344CB8AC3E}">
        <p14:creationId xmlns:p14="http://schemas.microsoft.com/office/powerpoint/2010/main" val="1636561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A25FA-D667-4CBD-A8D5-C5DF36A7113C}" type="datetimeFigureOut">
              <a:rPr lang="en-KE" smtClean="0"/>
              <a:t>26/04/2025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2235DA0C-99CC-452F-A3EC-29ACBF85E531}" type="slidenum">
              <a:rPr lang="en-KE" smtClean="0"/>
              <a:t>‹#›</a:t>
            </a:fld>
            <a:endParaRPr lang="en-KE"/>
          </a:p>
        </p:txBody>
      </p:sp>
    </p:spTree>
    <p:extLst>
      <p:ext uri="{BB962C8B-B14F-4D97-AF65-F5344CB8AC3E}">
        <p14:creationId xmlns:p14="http://schemas.microsoft.com/office/powerpoint/2010/main" val="3480647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A25FA-D667-4CBD-A8D5-C5DF36A7113C}" type="datetimeFigureOut">
              <a:rPr lang="en-KE" smtClean="0"/>
              <a:t>26/04/2025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2235DA0C-99CC-452F-A3EC-29ACBF85E531}" type="slidenum">
              <a:rPr lang="en-KE" smtClean="0"/>
              <a:t>‹#›</a:t>
            </a:fld>
            <a:endParaRPr lang="en-KE"/>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24302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A25FA-D667-4CBD-A8D5-C5DF36A7113C}" type="datetimeFigureOut">
              <a:rPr lang="en-KE" smtClean="0"/>
              <a:t>26/04/2025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2235DA0C-99CC-452F-A3EC-29ACBF85E531}" type="slidenum">
              <a:rPr lang="en-KE" smtClean="0"/>
              <a:t>‹#›</a:t>
            </a:fld>
            <a:endParaRPr lang="en-KE"/>
          </a:p>
        </p:txBody>
      </p:sp>
    </p:spTree>
    <p:extLst>
      <p:ext uri="{BB962C8B-B14F-4D97-AF65-F5344CB8AC3E}">
        <p14:creationId xmlns:p14="http://schemas.microsoft.com/office/powerpoint/2010/main" val="4294766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2A25FA-D667-4CBD-A8D5-C5DF36A7113C}" type="datetimeFigureOut">
              <a:rPr lang="en-KE" smtClean="0"/>
              <a:t>26/04/2025</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2235DA0C-99CC-452F-A3EC-29ACBF85E531}" type="slidenum">
              <a:rPr lang="en-KE" smtClean="0"/>
              <a:t>‹#›</a:t>
            </a:fld>
            <a:endParaRPr lang="en-KE"/>
          </a:p>
        </p:txBody>
      </p:sp>
    </p:spTree>
    <p:extLst>
      <p:ext uri="{BB962C8B-B14F-4D97-AF65-F5344CB8AC3E}">
        <p14:creationId xmlns:p14="http://schemas.microsoft.com/office/powerpoint/2010/main" val="1613698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2A25FA-D667-4CBD-A8D5-C5DF36A7113C}" type="datetimeFigureOut">
              <a:rPr lang="en-KE" smtClean="0"/>
              <a:t>26/04/2025</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2235DA0C-99CC-452F-A3EC-29ACBF85E531}" type="slidenum">
              <a:rPr lang="en-KE" smtClean="0"/>
              <a:t>‹#›</a:t>
            </a:fld>
            <a:endParaRPr lang="en-KE"/>
          </a:p>
        </p:txBody>
      </p:sp>
    </p:spTree>
    <p:extLst>
      <p:ext uri="{BB962C8B-B14F-4D97-AF65-F5344CB8AC3E}">
        <p14:creationId xmlns:p14="http://schemas.microsoft.com/office/powerpoint/2010/main" val="1000213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A25FA-D667-4CBD-A8D5-C5DF36A7113C}" type="datetimeFigureOut">
              <a:rPr lang="en-KE" smtClean="0"/>
              <a:t>26/04/2025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235DA0C-99CC-452F-A3EC-29ACBF85E531}" type="slidenum">
              <a:rPr lang="en-KE" smtClean="0"/>
              <a:t>‹#›</a:t>
            </a:fld>
            <a:endParaRPr lang="en-KE"/>
          </a:p>
        </p:txBody>
      </p:sp>
    </p:spTree>
    <p:extLst>
      <p:ext uri="{BB962C8B-B14F-4D97-AF65-F5344CB8AC3E}">
        <p14:creationId xmlns:p14="http://schemas.microsoft.com/office/powerpoint/2010/main" val="3004571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A25FA-D667-4CBD-A8D5-C5DF36A7113C}" type="datetimeFigureOut">
              <a:rPr lang="en-KE" smtClean="0"/>
              <a:t>26/04/2025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235DA0C-99CC-452F-A3EC-29ACBF85E531}" type="slidenum">
              <a:rPr lang="en-KE" smtClean="0"/>
              <a:t>‹#›</a:t>
            </a:fld>
            <a:endParaRPr lang="en-KE"/>
          </a:p>
        </p:txBody>
      </p:sp>
    </p:spTree>
    <p:extLst>
      <p:ext uri="{BB962C8B-B14F-4D97-AF65-F5344CB8AC3E}">
        <p14:creationId xmlns:p14="http://schemas.microsoft.com/office/powerpoint/2010/main" val="3656493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A25FA-D667-4CBD-A8D5-C5DF36A7113C}" type="datetimeFigureOut">
              <a:rPr lang="en-KE" smtClean="0"/>
              <a:t>26/04/2025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235DA0C-99CC-452F-A3EC-29ACBF85E531}" type="slidenum">
              <a:rPr lang="en-KE" smtClean="0"/>
              <a:t>‹#›</a:t>
            </a:fld>
            <a:endParaRPr lang="en-KE"/>
          </a:p>
        </p:txBody>
      </p:sp>
    </p:spTree>
    <p:extLst>
      <p:ext uri="{BB962C8B-B14F-4D97-AF65-F5344CB8AC3E}">
        <p14:creationId xmlns:p14="http://schemas.microsoft.com/office/powerpoint/2010/main" val="589857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A25FA-D667-4CBD-A8D5-C5DF36A7113C}" type="datetimeFigureOut">
              <a:rPr lang="en-KE" smtClean="0"/>
              <a:t>26/04/2025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2235DA0C-99CC-452F-A3EC-29ACBF85E531}" type="slidenum">
              <a:rPr lang="en-KE" smtClean="0"/>
              <a:t>‹#›</a:t>
            </a:fld>
            <a:endParaRPr lang="en-KE"/>
          </a:p>
        </p:txBody>
      </p:sp>
    </p:spTree>
    <p:extLst>
      <p:ext uri="{BB962C8B-B14F-4D97-AF65-F5344CB8AC3E}">
        <p14:creationId xmlns:p14="http://schemas.microsoft.com/office/powerpoint/2010/main" val="3148544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A25FA-D667-4CBD-A8D5-C5DF36A7113C}" type="datetimeFigureOut">
              <a:rPr lang="en-KE" smtClean="0"/>
              <a:t>26/04/2025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2235DA0C-99CC-452F-A3EC-29ACBF85E531}" type="slidenum">
              <a:rPr lang="en-KE" smtClean="0"/>
              <a:t>‹#›</a:t>
            </a:fld>
            <a:endParaRPr lang="en-KE"/>
          </a:p>
        </p:txBody>
      </p:sp>
    </p:spTree>
    <p:extLst>
      <p:ext uri="{BB962C8B-B14F-4D97-AF65-F5344CB8AC3E}">
        <p14:creationId xmlns:p14="http://schemas.microsoft.com/office/powerpoint/2010/main" val="2260419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A25FA-D667-4CBD-A8D5-C5DF36A7113C}" type="datetimeFigureOut">
              <a:rPr lang="en-KE" smtClean="0"/>
              <a:t>26/04/2025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2235DA0C-99CC-452F-A3EC-29ACBF85E531}" type="slidenum">
              <a:rPr lang="en-KE" smtClean="0"/>
              <a:t>‹#›</a:t>
            </a:fld>
            <a:endParaRPr lang="en-KE"/>
          </a:p>
        </p:txBody>
      </p:sp>
    </p:spTree>
    <p:extLst>
      <p:ext uri="{BB962C8B-B14F-4D97-AF65-F5344CB8AC3E}">
        <p14:creationId xmlns:p14="http://schemas.microsoft.com/office/powerpoint/2010/main" val="122643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A25FA-D667-4CBD-A8D5-C5DF36A7113C}" type="datetimeFigureOut">
              <a:rPr lang="en-KE" smtClean="0"/>
              <a:t>26/04/2025</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2235DA0C-99CC-452F-A3EC-29ACBF85E531}" type="slidenum">
              <a:rPr lang="en-KE" smtClean="0"/>
              <a:t>‹#›</a:t>
            </a:fld>
            <a:endParaRPr lang="en-KE"/>
          </a:p>
        </p:txBody>
      </p:sp>
    </p:spTree>
    <p:extLst>
      <p:ext uri="{BB962C8B-B14F-4D97-AF65-F5344CB8AC3E}">
        <p14:creationId xmlns:p14="http://schemas.microsoft.com/office/powerpoint/2010/main" val="521764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A25FA-D667-4CBD-A8D5-C5DF36A7113C}" type="datetimeFigureOut">
              <a:rPr lang="en-KE" smtClean="0"/>
              <a:t>26/04/2025</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2235DA0C-99CC-452F-A3EC-29ACBF85E531}" type="slidenum">
              <a:rPr lang="en-KE" smtClean="0"/>
              <a:t>‹#›</a:t>
            </a:fld>
            <a:endParaRPr lang="en-KE"/>
          </a:p>
        </p:txBody>
      </p:sp>
    </p:spTree>
    <p:extLst>
      <p:ext uri="{BB962C8B-B14F-4D97-AF65-F5344CB8AC3E}">
        <p14:creationId xmlns:p14="http://schemas.microsoft.com/office/powerpoint/2010/main" val="2985499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A25FA-D667-4CBD-A8D5-C5DF36A7113C}" type="datetimeFigureOut">
              <a:rPr lang="en-KE" smtClean="0"/>
              <a:t>26/04/2025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2235DA0C-99CC-452F-A3EC-29ACBF85E531}" type="slidenum">
              <a:rPr lang="en-KE" smtClean="0"/>
              <a:t>‹#›</a:t>
            </a:fld>
            <a:endParaRPr lang="en-KE"/>
          </a:p>
        </p:txBody>
      </p:sp>
    </p:spTree>
    <p:extLst>
      <p:ext uri="{BB962C8B-B14F-4D97-AF65-F5344CB8AC3E}">
        <p14:creationId xmlns:p14="http://schemas.microsoft.com/office/powerpoint/2010/main" val="1789987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A25FA-D667-4CBD-A8D5-C5DF36A7113C}" type="datetimeFigureOut">
              <a:rPr lang="en-KE" smtClean="0"/>
              <a:t>26/04/2025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2235DA0C-99CC-452F-A3EC-29ACBF85E531}" type="slidenum">
              <a:rPr lang="en-KE" smtClean="0"/>
              <a:t>‹#›</a:t>
            </a:fld>
            <a:endParaRPr lang="en-KE"/>
          </a:p>
        </p:txBody>
      </p:sp>
    </p:spTree>
    <p:extLst>
      <p:ext uri="{BB962C8B-B14F-4D97-AF65-F5344CB8AC3E}">
        <p14:creationId xmlns:p14="http://schemas.microsoft.com/office/powerpoint/2010/main" val="611468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2A25FA-D667-4CBD-A8D5-C5DF36A7113C}" type="datetimeFigureOut">
              <a:rPr lang="en-KE" smtClean="0"/>
              <a:t>26/04/2025</a:t>
            </a:fld>
            <a:endParaRPr lang="en-KE"/>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KE"/>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35DA0C-99CC-452F-A3EC-29ACBF85E531}" type="slidenum">
              <a:rPr lang="en-KE" smtClean="0"/>
              <a:t>‹#›</a:t>
            </a:fld>
            <a:endParaRPr lang="en-KE"/>
          </a:p>
        </p:txBody>
      </p:sp>
    </p:spTree>
    <p:extLst>
      <p:ext uri="{BB962C8B-B14F-4D97-AF65-F5344CB8AC3E}">
        <p14:creationId xmlns:p14="http://schemas.microsoft.com/office/powerpoint/2010/main" val="1819585373"/>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F907-831C-6B91-343F-368C85474400}"/>
              </a:ext>
            </a:extLst>
          </p:cNvPr>
          <p:cNvSpPr>
            <a:spLocks noGrp="1"/>
          </p:cNvSpPr>
          <p:nvPr>
            <p:ph type="ctrTitle"/>
          </p:nvPr>
        </p:nvSpPr>
        <p:spPr>
          <a:xfrm>
            <a:off x="1524000" y="1122363"/>
            <a:ext cx="9144000" cy="1424894"/>
          </a:xfrm>
        </p:spPr>
        <p:txBody>
          <a:bodyPr>
            <a:normAutofit/>
          </a:bodyPr>
          <a:lstStyle/>
          <a:p>
            <a:pPr algn="just"/>
            <a:r>
              <a:rPr lang="en-US" sz="4800" dirty="0">
                <a:effectLst>
                  <a:outerShdw blurRad="38100" dist="38100" dir="2700000" algn="tl">
                    <a:srgbClr val="000000">
                      <a:alpha val="43137"/>
                    </a:srgbClr>
                  </a:outerShdw>
                </a:effectLst>
                <a:latin typeface="Arial Black" panose="020B0A04020102020204" pitchFamily="34" charset="0"/>
              </a:rPr>
              <a:t>CEMA HEALTH SYSTEM</a:t>
            </a:r>
            <a:r>
              <a:rPr lang="en-US" sz="4800" dirty="0"/>
              <a:t>.</a:t>
            </a:r>
            <a:endParaRPr lang="en-KE" sz="4800" dirty="0"/>
          </a:p>
        </p:txBody>
      </p:sp>
      <p:sp>
        <p:nvSpPr>
          <p:cNvPr id="3" name="Subtitle 2">
            <a:extLst>
              <a:ext uri="{FF2B5EF4-FFF2-40B4-BE49-F238E27FC236}">
                <a16:creationId xmlns:a16="http://schemas.microsoft.com/office/drawing/2014/main" id="{4E4DD2B9-5898-28BB-0F09-AC2D37E08003}"/>
              </a:ext>
            </a:extLst>
          </p:cNvPr>
          <p:cNvSpPr>
            <a:spLocks noGrp="1"/>
          </p:cNvSpPr>
          <p:nvPr>
            <p:ph type="subTitle" idx="1"/>
          </p:nvPr>
        </p:nvSpPr>
        <p:spPr>
          <a:xfrm>
            <a:off x="1018309" y="2724960"/>
            <a:ext cx="9649691" cy="2882738"/>
          </a:xfrm>
        </p:spPr>
        <p:txBody>
          <a:bodyPr>
            <a:normAutofit fontScale="77500" lnSpcReduction="20000"/>
          </a:bodyPr>
          <a:lstStyle/>
          <a:p>
            <a:pPr algn="just"/>
            <a:r>
              <a:rPr lang="en-US" sz="4000" b="0" i="0" u="none" strike="noStrike" dirty="0">
                <a:solidFill>
                  <a:schemeClr val="tx1"/>
                </a:solidFill>
                <a:effectLst/>
                <a:latin typeface="Roboto" panose="02000000000000000000" pitchFamily="2" charset="0"/>
                <a:ea typeface="Roboto" panose="02000000000000000000" pitchFamily="2" charset="0"/>
                <a:cs typeface="Roboto" panose="02000000000000000000" pitchFamily="2" charset="0"/>
              </a:rPr>
              <a:t>A Modern Solution for Efficient Healthcare</a:t>
            </a:r>
          </a:p>
          <a:p>
            <a:endParaRPr lang="en-US" sz="4000" b="0" i="0" u="none" strike="noStrike" dirty="0">
              <a:solidFill>
                <a:srgbClr val="1B1C1D"/>
              </a:solidFill>
              <a:effectLst/>
              <a:latin typeface="Roboto" panose="02000000000000000000" pitchFamily="2" charset="0"/>
              <a:ea typeface="Roboto" panose="02000000000000000000" pitchFamily="2" charset="0"/>
              <a:cs typeface="Roboto" panose="02000000000000000000" pitchFamily="2" charset="0"/>
            </a:endParaRPr>
          </a:p>
          <a:p>
            <a:pPr algn="just"/>
            <a:r>
              <a:rPr lang="en-US" sz="3900" dirty="0">
                <a:solidFill>
                  <a:schemeClr val="tx1"/>
                </a:solidFill>
                <a:latin typeface="Roboto" panose="02000000000000000000" pitchFamily="2" charset="0"/>
                <a:ea typeface="Roboto" panose="02000000000000000000" pitchFamily="2" charset="0"/>
                <a:cs typeface="Roboto" panose="02000000000000000000" pitchFamily="2" charset="0"/>
              </a:rPr>
              <a:t>              Name: Otieno Kennedy Onyango</a:t>
            </a:r>
          </a:p>
          <a:p>
            <a:pPr algn="just"/>
            <a:r>
              <a:rPr lang="en-US" sz="3900" dirty="0">
                <a:solidFill>
                  <a:schemeClr val="tx1"/>
                </a:solidFill>
                <a:latin typeface="Roboto" panose="02000000000000000000" pitchFamily="2" charset="0"/>
                <a:ea typeface="Roboto" panose="02000000000000000000" pitchFamily="2" charset="0"/>
                <a:cs typeface="Roboto" panose="02000000000000000000" pitchFamily="2" charset="0"/>
              </a:rPr>
              <a:t>               Date: 26/04/2025</a:t>
            </a:r>
          </a:p>
        </p:txBody>
      </p:sp>
    </p:spTree>
    <p:extLst>
      <p:ext uri="{BB962C8B-B14F-4D97-AF65-F5344CB8AC3E}">
        <p14:creationId xmlns:p14="http://schemas.microsoft.com/office/powerpoint/2010/main" val="3286435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9734-326F-0FA5-7623-ABB4D2B257E0}"/>
              </a:ext>
            </a:extLst>
          </p:cNvPr>
          <p:cNvSpPr>
            <a:spLocks noGrp="1"/>
          </p:cNvSpPr>
          <p:nvPr>
            <p:ph type="title"/>
          </p:nvPr>
        </p:nvSpPr>
        <p:spPr>
          <a:xfrm>
            <a:off x="1142952" y="457198"/>
            <a:ext cx="9905955" cy="1371599"/>
          </a:xfrm>
        </p:spPr>
        <p:txBody>
          <a:bodyPr/>
          <a:lstStyle/>
          <a:p>
            <a:pPr algn="ctr"/>
            <a:r>
              <a:rPr lang="en-US" dirty="0"/>
              <a:t>Benefits for CLIENTS</a:t>
            </a:r>
            <a:endParaRPr lang="en-KE" dirty="0"/>
          </a:p>
        </p:txBody>
      </p:sp>
      <p:sp>
        <p:nvSpPr>
          <p:cNvPr id="3" name="Text Placeholder 2">
            <a:extLst>
              <a:ext uri="{FF2B5EF4-FFF2-40B4-BE49-F238E27FC236}">
                <a16:creationId xmlns:a16="http://schemas.microsoft.com/office/drawing/2014/main" id="{9D3C3E05-9057-AB97-CEE6-05002C7DCFCA}"/>
              </a:ext>
            </a:extLst>
          </p:cNvPr>
          <p:cNvSpPr>
            <a:spLocks noGrp="1"/>
          </p:cNvSpPr>
          <p:nvPr>
            <p:ph type="body" sz="half" idx="2"/>
          </p:nvPr>
        </p:nvSpPr>
        <p:spPr>
          <a:xfrm>
            <a:off x="1144448" y="1455153"/>
            <a:ext cx="9904459" cy="4551218"/>
          </a:xfrm>
        </p:spPr>
        <p:txBody>
          <a:bodyPr>
            <a:normAutofit/>
          </a:bodyPr>
          <a:lstStyle/>
          <a:p>
            <a:r>
              <a:rPr lang="en-US" sz="2800" b="1" dirty="0">
                <a:solidFill>
                  <a:schemeClr val="bg1"/>
                </a:solidFill>
              </a:rPr>
              <a:t>most importantly, CEMA is designed to benefit patients. It leads to improved care coordination and continuity, which means a smoother, more seamless healthcare experience. It also reduces the risk of medical errors, increases patient engagement and empowerment, supports better management of chronic conditions, and improves overall health outcomes and quality of life. At its core, CEMA is about putting patients first and ensuring they receive the best possible care</a:t>
            </a:r>
            <a:endParaRPr lang="en-KE" sz="2800" b="1" dirty="0">
              <a:solidFill>
                <a:schemeClr val="bg1"/>
              </a:solidFill>
            </a:endParaRPr>
          </a:p>
        </p:txBody>
      </p:sp>
    </p:spTree>
    <p:extLst>
      <p:ext uri="{BB962C8B-B14F-4D97-AF65-F5344CB8AC3E}">
        <p14:creationId xmlns:p14="http://schemas.microsoft.com/office/powerpoint/2010/main" val="79366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3107-AEC4-2F84-A8CB-030112F7FAD3}"/>
              </a:ext>
            </a:extLst>
          </p:cNvPr>
          <p:cNvSpPr>
            <a:spLocks noGrp="1"/>
          </p:cNvSpPr>
          <p:nvPr>
            <p:ph type="title"/>
          </p:nvPr>
        </p:nvSpPr>
        <p:spPr>
          <a:xfrm>
            <a:off x="871293" y="519545"/>
            <a:ext cx="9905955" cy="5777345"/>
          </a:xfrm>
        </p:spPr>
        <p:txBody>
          <a:bodyPr>
            <a:normAutofit/>
          </a:bodyPr>
          <a:lstStyle/>
          <a:p>
            <a:pPr marL="0" marR="0" lvl="0" indent="0" defTabSz="914400" rtl="0" eaLnBrk="0" fontAlgn="base" latinLnBrk="0" hangingPunct="0">
              <a:lnSpc>
                <a:spcPct val="100000"/>
              </a:lnSpc>
              <a:spcBef>
                <a:spcPct val="0"/>
              </a:spcBef>
              <a:spcAft>
                <a:spcPct val="0"/>
              </a:spcAft>
              <a:tabLst/>
            </a:pPr>
            <a:r>
              <a:rPr kumimoji="0" lang="en-KE" altLang="en-KE" sz="2800" b="1" i="0" u="none" strike="noStrike" cap="none" normalizeH="0" baseline="0" dirty="0">
                <a:ln>
                  <a:noFill/>
                </a:ln>
                <a:solidFill>
                  <a:schemeClr val="bg1"/>
                </a:solidFill>
                <a:effectLst/>
                <a:latin typeface="Arial" panose="020B0604020202020204" pitchFamily="34" charset="0"/>
              </a:rPr>
              <a:t>Duplication of tests:</a:t>
            </a:r>
            <a:r>
              <a:rPr kumimoji="0" lang="en-KE" altLang="en-KE" sz="2800" b="0" i="0" u="none" strike="noStrike" cap="none" normalizeH="0" baseline="0" dirty="0">
                <a:ln>
                  <a:noFill/>
                </a:ln>
                <a:solidFill>
                  <a:schemeClr val="bg1"/>
                </a:solidFill>
                <a:effectLst/>
                <a:latin typeface="Arial" panose="020B0604020202020204" pitchFamily="34" charset="0"/>
              </a:rPr>
              <a:t> Patients may be subjected to unnecessary repeat testing, leading to increased costs, inconvenience, and potential exposure to unnecessary radiation or invasive procedures.</a:t>
            </a:r>
            <a:br>
              <a:rPr kumimoji="0" lang="en-KE" altLang="en-KE" sz="2800" b="0" i="0" u="none" strike="noStrike" cap="none" normalizeH="0" baseline="0" dirty="0">
                <a:ln>
                  <a:noFill/>
                </a:ln>
                <a:solidFill>
                  <a:schemeClr val="bg1"/>
                </a:solidFill>
                <a:effectLst/>
                <a:latin typeface="Arial" panose="020B0604020202020204" pitchFamily="34" charset="0"/>
              </a:rPr>
            </a:br>
            <a:r>
              <a:rPr kumimoji="0" lang="en-KE" altLang="en-KE" sz="2800" b="1" i="0" u="none" strike="noStrike" cap="none" normalizeH="0" baseline="0" dirty="0">
                <a:ln>
                  <a:noFill/>
                </a:ln>
                <a:solidFill>
                  <a:schemeClr val="bg1"/>
                </a:solidFill>
                <a:effectLst/>
                <a:latin typeface="Arial" panose="020B0604020202020204" pitchFamily="34" charset="0"/>
              </a:rPr>
              <a:t>Conflicting treatment plans:</a:t>
            </a:r>
            <a:r>
              <a:rPr kumimoji="0" lang="en-KE" altLang="en-KE" sz="2800" b="0" i="0" u="none" strike="noStrike" cap="none" normalizeH="0" baseline="0" dirty="0">
                <a:ln>
                  <a:noFill/>
                </a:ln>
                <a:solidFill>
                  <a:schemeClr val="bg1"/>
                </a:solidFill>
                <a:effectLst/>
                <a:latin typeface="Arial" panose="020B0604020202020204" pitchFamily="34" charset="0"/>
              </a:rPr>
              <a:t> Lack of coordination can result in conflicting treatment recommendations from different specialists, confusing patients and potentially compromising their care.</a:t>
            </a:r>
            <a:br>
              <a:rPr kumimoji="0" lang="en-KE" altLang="en-KE" sz="2800" b="0" i="0" u="none" strike="noStrike" cap="none" normalizeH="0" baseline="0" dirty="0">
                <a:ln>
                  <a:noFill/>
                </a:ln>
                <a:solidFill>
                  <a:schemeClr val="bg1"/>
                </a:solidFill>
                <a:effectLst/>
                <a:latin typeface="Arial" panose="020B0604020202020204" pitchFamily="34" charset="0"/>
              </a:rPr>
            </a:br>
            <a:br>
              <a:rPr kumimoji="0" lang="en-KE" altLang="en-KE" sz="2800" b="0" i="0" u="none" strike="noStrike" cap="none" normalizeH="0" baseline="0" dirty="0">
                <a:ln>
                  <a:noFill/>
                </a:ln>
                <a:solidFill>
                  <a:schemeClr val="bg1"/>
                </a:solidFill>
                <a:effectLst/>
                <a:latin typeface="Arial" panose="020B0604020202020204" pitchFamily="34" charset="0"/>
              </a:rPr>
            </a:br>
            <a:endParaRPr lang="en-KE" sz="2800" dirty="0">
              <a:solidFill>
                <a:schemeClr val="bg1"/>
              </a:solidFill>
            </a:endParaRPr>
          </a:p>
        </p:txBody>
      </p:sp>
      <p:sp>
        <p:nvSpPr>
          <p:cNvPr id="4" name="Rectangle 1">
            <a:extLst>
              <a:ext uri="{FF2B5EF4-FFF2-40B4-BE49-F238E27FC236}">
                <a16:creationId xmlns:a16="http://schemas.microsoft.com/office/drawing/2014/main" id="{4D1D6CEA-70DE-A92A-7F0E-314CEA5D6954}"/>
              </a:ext>
            </a:extLst>
          </p:cNvPr>
          <p:cNvSpPr>
            <a:spLocks noGrp="1" noChangeArrowheads="1"/>
          </p:cNvSpPr>
          <p:nvPr>
            <p:ph type="body" sz="half" idx="2"/>
          </p:nvPr>
        </p:nvSpPr>
        <p:spPr bwMode="auto">
          <a:xfrm rot="10800000" flipV="1">
            <a:off x="1183020" y="326116"/>
            <a:ext cx="889620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lang="en-US" sz="4000" b="1" dirty="0"/>
              <a:t>Negative Consequences for Patients</a:t>
            </a:r>
            <a:endParaRPr kumimoji="0" lang="en-KE" altLang="en-KE" sz="40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1301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77ABA3-A292-3665-DDA3-7CAEE31C2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14" y="311285"/>
            <a:ext cx="12192000" cy="6858000"/>
          </a:xfrm>
          <a:prstGeom prst="rect">
            <a:avLst/>
          </a:prstGeom>
        </p:spPr>
      </p:pic>
    </p:spTree>
    <p:extLst>
      <p:ext uri="{BB962C8B-B14F-4D97-AF65-F5344CB8AC3E}">
        <p14:creationId xmlns:p14="http://schemas.microsoft.com/office/powerpoint/2010/main" val="1209521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AC355-D070-138D-11AD-CC4E05293FB9}"/>
              </a:ext>
            </a:extLst>
          </p:cNvPr>
          <p:cNvSpPr>
            <a:spLocks noGrp="1"/>
          </p:cNvSpPr>
          <p:nvPr>
            <p:ph type="title"/>
          </p:nvPr>
        </p:nvSpPr>
        <p:spPr>
          <a:xfrm>
            <a:off x="1141413" y="618517"/>
            <a:ext cx="9905998" cy="5480725"/>
          </a:xfrm>
        </p:spPr>
        <p:txBody>
          <a:bodyPr/>
          <a:lstStyle/>
          <a:p>
            <a:pPr algn="ctr"/>
            <a:r>
              <a:rPr lang="en-US" b="1" dirty="0" err="1"/>
              <a:t>PROtotype</a:t>
            </a:r>
            <a:r>
              <a:rPr lang="en-US" b="1"/>
              <a:t> design</a:t>
            </a:r>
            <a:endParaRPr lang="en-KE" b="1" dirty="0"/>
          </a:p>
        </p:txBody>
      </p:sp>
    </p:spTree>
    <p:extLst>
      <p:ext uri="{BB962C8B-B14F-4D97-AF65-F5344CB8AC3E}">
        <p14:creationId xmlns:p14="http://schemas.microsoft.com/office/powerpoint/2010/main" val="4250199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BA527B-3507-1732-1505-FCA83DD8D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52" y="118110"/>
            <a:ext cx="5593403" cy="6858000"/>
          </a:xfrm>
          <a:prstGeom prst="rect">
            <a:avLst/>
          </a:prstGeom>
        </p:spPr>
      </p:pic>
      <p:pic>
        <p:nvPicPr>
          <p:cNvPr id="5" name="Picture 4">
            <a:extLst>
              <a:ext uri="{FF2B5EF4-FFF2-40B4-BE49-F238E27FC236}">
                <a16:creationId xmlns:a16="http://schemas.microsoft.com/office/drawing/2014/main" id="{E49B33AA-7CC1-6A65-B86A-FB0D5CA51A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5660" y="118110"/>
            <a:ext cx="6867727" cy="6621780"/>
          </a:xfrm>
          <a:prstGeom prst="rect">
            <a:avLst/>
          </a:prstGeom>
        </p:spPr>
      </p:pic>
    </p:spTree>
    <p:extLst>
      <p:ext uri="{BB962C8B-B14F-4D97-AF65-F5344CB8AC3E}">
        <p14:creationId xmlns:p14="http://schemas.microsoft.com/office/powerpoint/2010/main" val="74367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B91FA2-E977-0DBB-CFE3-77E273EBF8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690"/>
            <a:ext cx="12192000" cy="6484620"/>
          </a:xfrm>
          <a:prstGeom prst="rect">
            <a:avLst/>
          </a:prstGeom>
        </p:spPr>
      </p:pic>
      <p:pic>
        <p:nvPicPr>
          <p:cNvPr id="5" name="Picture 4">
            <a:extLst>
              <a:ext uri="{FF2B5EF4-FFF2-40B4-BE49-F238E27FC236}">
                <a16:creationId xmlns:a16="http://schemas.microsoft.com/office/drawing/2014/main" id="{222430C8-65E3-CDCB-8D2E-8F783C9F43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05740"/>
            <a:ext cx="12192000" cy="6446520"/>
          </a:xfrm>
          <a:prstGeom prst="rect">
            <a:avLst/>
          </a:prstGeom>
        </p:spPr>
      </p:pic>
    </p:spTree>
    <p:extLst>
      <p:ext uri="{BB962C8B-B14F-4D97-AF65-F5344CB8AC3E}">
        <p14:creationId xmlns:p14="http://schemas.microsoft.com/office/powerpoint/2010/main" val="574057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Picture 90">
            <a:extLst>
              <a:ext uri="{FF2B5EF4-FFF2-40B4-BE49-F238E27FC236}">
                <a16:creationId xmlns:a16="http://schemas.microsoft.com/office/drawing/2014/main" id="{40F5B7FB-7BBB-A9C6-C7F5-D3423894C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19" y="112485"/>
            <a:ext cx="5350213" cy="6745516"/>
          </a:xfrm>
          <a:prstGeom prst="rect">
            <a:avLst/>
          </a:prstGeom>
        </p:spPr>
      </p:pic>
      <p:pic>
        <p:nvPicPr>
          <p:cNvPr id="93" name="Picture 92">
            <a:extLst>
              <a:ext uri="{FF2B5EF4-FFF2-40B4-BE49-F238E27FC236}">
                <a16:creationId xmlns:a16="http://schemas.microsoft.com/office/drawing/2014/main" id="{63B3F8AA-E83C-356B-7F5D-F436DB9FC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758" y="112484"/>
            <a:ext cx="7242817" cy="6633031"/>
          </a:xfrm>
          <a:prstGeom prst="rect">
            <a:avLst/>
          </a:prstGeom>
        </p:spPr>
      </p:pic>
    </p:spTree>
    <p:extLst>
      <p:ext uri="{BB962C8B-B14F-4D97-AF65-F5344CB8AC3E}">
        <p14:creationId xmlns:p14="http://schemas.microsoft.com/office/powerpoint/2010/main" val="607871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DBA959-2D0E-280D-BDBE-D80057055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690"/>
            <a:ext cx="12192000" cy="6484620"/>
          </a:xfrm>
          <a:prstGeom prst="rect">
            <a:avLst/>
          </a:prstGeom>
        </p:spPr>
      </p:pic>
      <p:pic>
        <p:nvPicPr>
          <p:cNvPr id="5" name="Picture 4">
            <a:extLst>
              <a:ext uri="{FF2B5EF4-FFF2-40B4-BE49-F238E27FC236}">
                <a16:creationId xmlns:a16="http://schemas.microsoft.com/office/drawing/2014/main" id="{94EBFE94-E213-AADE-DD39-D5EA5BB3B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6099"/>
            <a:ext cx="12192000" cy="6465801"/>
          </a:xfrm>
          <a:prstGeom prst="rect">
            <a:avLst/>
          </a:prstGeom>
        </p:spPr>
      </p:pic>
    </p:spTree>
    <p:extLst>
      <p:ext uri="{BB962C8B-B14F-4D97-AF65-F5344CB8AC3E}">
        <p14:creationId xmlns:p14="http://schemas.microsoft.com/office/powerpoint/2010/main" val="3603019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56A2E8-71AB-FD35-AA2F-A0CE91562F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332" y="186690"/>
            <a:ext cx="9941668" cy="6484620"/>
          </a:xfrm>
          <a:prstGeom prst="rect">
            <a:avLst/>
          </a:prstGeom>
        </p:spPr>
      </p:pic>
    </p:spTree>
    <p:extLst>
      <p:ext uri="{BB962C8B-B14F-4D97-AF65-F5344CB8AC3E}">
        <p14:creationId xmlns:p14="http://schemas.microsoft.com/office/powerpoint/2010/main" val="2536082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9CB88F-C6D3-5677-BC36-184627277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690"/>
            <a:ext cx="12192000" cy="6484620"/>
          </a:xfrm>
          <a:prstGeom prst="rect">
            <a:avLst/>
          </a:prstGeom>
        </p:spPr>
      </p:pic>
      <p:pic>
        <p:nvPicPr>
          <p:cNvPr id="5" name="Picture 4">
            <a:extLst>
              <a:ext uri="{FF2B5EF4-FFF2-40B4-BE49-F238E27FC236}">
                <a16:creationId xmlns:a16="http://schemas.microsoft.com/office/drawing/2014/main" id="{495FEF14-D53B-7623-8C85-EB5AB3A092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5270"/>
            <a:ext cx="12192000" cy="6347460"/>
          </a:xfrm>
          <a:prstGeom prst="rect">
            <a:avLst/>
          </a:prstGeom>
        </p:spPr>
      </p:pic>
    </p:spTree>
    <p:extLst>
      <p:ext uri="{BB962C8B-B14F-4D97-AF65-F5344CB8AC3E}">
        <p14:creationId xmlns:p14="http://schemas.microsoft.com/office/powerpoint/2010/main" val="196502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4BBCA-F8F4-A9CA-562A-F0DFA6B4D248}"/>
              </a:ext>
            </a:extLst>
          </p:cNvPr>
          <p:cNvSpPr>
            <a:spLocks noGrp="1"/>
          </p:cNvSpPr>
          <p:nvPr>
            <p:ph type="title"/>
          </p:nvPr>
        </p:nvSpPr>
        <p:spPr>
          <a:xfrm>
            <a:off x="951706" y="167258"/>
            <a:ext cx="10288588" cy="1507067"/>
          </a:xfrm>
        </p:spPr>
        <p:txBody>
          <a:bodyPr>
            <a:normAutofit/>
          </a:bodyPr>
          <a:lstStyle/>
          <a:p>
            <a:pPr algn="ctr"/>
            <a:r>
              <a:rPr lang="en-US" sz="4000" dirty="0"/>
              <a:t>Healthcare in isolation</a:t>
            </a:r>
            <a:endParaRPr lang="en-KE" sz="4000" dirty="0"/>
          </a:p>
        </p:txBody>
      </p:sp>
      <p:sp>
        <p:nvSpPr>
          <p:cNvPr id="3" name="Content Placeholder 2">
            <a:extLst>
              <a:ext uri="{FF2B5EF4-FFF2-40B4-BE49-F238E27FC236}">
                <a16:creationId xmlns:a16="http://schemas.microsoft.com/office/drawing/2014/main" id="{BAA14E6C-20F6-6DB1-AC01-B9360C293FAB}"/>
              </a:ext>
            </a:extLst>
          </p:cNvPr>
          <p:cNvSpPr>
            <a:spLocks noGrp="1"/>
          </p:cNvSpPr>
          <p:nvPr>
            <p:ph idx="1"/>
          </p:nvPr>
        </p:nvSpPr>
        <p:spPr>
          <a:xfrm>
            <a:off x="684212" y="1399592"/>
            <a:ext cx="10288588" cy="4105469"/>
          </a:xfrm>
        </p:spPr>
        <p:txBody>
          <a:bodyPr/>
          <a:lstStyle/>
          <a:p>
            <a:pPr marL="0" indent="0" algn="just" rtl="0" fontAlgn="base">
              <a:buNone/>
            </a:pPr>
            <a:r>
              <a:rPr lang="en-US" sz="2800" b="1" dirty="0">
                <a:solidFill>
                  <a:schemeClr val="bg1"/>
                </a:solidFill>
                <a:latin typeface="Google Sans Text"/>
              </a:rPr>
              <a:t>Healthcare in itself is just a whole set of ministry that entails different departments that in more than  one way depend fully on the other. For example, a genecologist depends on the surgeon to know when and how to operate. A diabetic patient for instance really needs to feed well and that means that a nutritionist and a diabetes doctor would definitely most a time work together for the wellness of their client.</a:t>
            </a:r>
            <a:endParaRPr lang="en-US" sz="2800" b="1" i="0" u="none" strike="noStrike" dirty="0">
              <a:solidFill>
                <a:schemeClr val="bg1"/>
              </a:solidFill>
              <a:effectLst/>
              <a:latin typeface="Arial" panose="020B0604020202020204" pitchFamily="34" charset="0"/>
            </a:endParaRPr>
          </a:p>
          <a:p>
            <a:pPr marL="0" indent="0">
              <a:buNone/>
            </a:pPr>
            <a:endParaRPr lang="en-KE" dirty="0"/>
          </a:p>
        </p:txBody>
      </p:sp>
    </p:spTree>
    <p:extLst>
      <p:ext uri="{BB962C8B-B14F-4D97-AF65-F5344CB8AC3E}">
        <p14:creationId xmlns:p14="http://schemas.microsoft.com/office/powerpoint/2010/main" val="3446310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3AF707-92CE-C8F5-B73D-2C4C88C99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104" y="0"/>
            <a:ext cx="11488367" cy="6615272"/>
          </a:xfrm>
          <a:prstGeom prst="rect">
            <a:avLst/>
          </a:prstGeom>
        </p:spPr>
      </p:pic>
      <p:cxnSp>
        <p:nvCxnSpPr>
          <p:cNvPr id="7" name="Straight Arrow Connector 6">
            <a:extLst>
              <a:ext uri="{FF2B5EF4-FFF2-40B4-BE49-F238E27FC236}">
                <a16:creationId xmlns:a16="http://schemas.microsoft.com/office/drawing/2014/main" id="{74416EF9-D30E-C361-D2BA-5A153BE5479D}"/>
              </a:ext>
            </a:extLst>
          </p:cNvPr>
          <p:cNvCxnSpPr/>
          <p:nvPr/>
        </p:nvCxnSpPr>
        <p:spPr>
          <a:xfrm flipV="1">
            <a:off x="865762" y="3326860"/>
            <a:ext cx="943583" cy="466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840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B77BCB-A254-D4C0-5677-BE68FB8D1F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75" y="86556"/>
            <a:ext cx="10382250" cy="6527723"/>
          </a:xfrm>
          <a:prstGeom prst="rect">
            <a:avLst/>
          </a:prstGeom>
        </p:spPr>
      </p:pic>
      <p:cxnSp>
        <p:nvCxnSpPr>
          <p:cNvPr id="4" name="Straight Arrow Connector 3">
            <a:extLst>
              <a:ext uri="{FF2B5EF4-FFF2-40B4-BE49-F238E27FC236}">
                <a16:creationId xmlns:a16="http://schemas.microsoft.com/office/drawing/2014/main" id="{35FDC667-76F8-79C2-B034-650537EDC980}"/>
              </a:ext>
            </a:extLst>
          </p:cNvPr>
          <p:cNvCxnSpPr>
            <a:cxnSpLocks/>
          </p:cNvCxnSpPr>
          <p:nvPr/>
        </p:nvCxnSpPr>
        <p:spPr>
          <a:xfrm flipV="1">
            <a:off x="638175" y="2981325"/>
            <a:ext cx="1304925" cy="7381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15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A6DC-3033-3C42-943E-032CFD463D43}"/>
              </a:ext>
            </a:extLst>
          </p:cNvPr>
          <p:cNvSpPr>
            <a:spLocks noGrp="1"/>
          </p:cNvSpPr>
          <p:nvPr>
            <p:ph type="title"/>
          </p:nvPr>
        </p:nvSpPr>
        <p:spPr>
          <a:xfrm>
            <a:off x="1141411" y="1073020"/>
            <a:ext cx="9906000" cy="4338734"/>
          </a:xfrm>
        </p:spPr>
        <p:txBody>
          <a:bodyPr>
            <a:normAutofit fontScale="90000"/>
          </a:bodyPr>
          <a:lstStyle/>
          <a:p>
            <a:r>
              <a:rPr lang="en-US" b="1" cap="none" dirty="0">
                <a:solidFill>
                  <a:schemeClr val="bg1"/>
                </a:solidFill>
              </a:rPr>
              <a:t>1.The user will have a better chance to track the clients record and progress</a:t>
            </a:r>
            <a:br>
              <a:rPr lang="en-US" b="1" cap="none" dirty="0">
                <a:solidFill>
                  <a:schemeClr val="bg1"/>
                </a:solidFill>
              </a:rPr>
            </a:br>
            <a:br>
              <a:rPr lang="en-US" b="1" cap="none" dirty="0">
                <a:solidFill>
                  <a:schemeClr val="bg1"/>
                </a:solidFill>
              </a:rPr>
            </a:br>
            <a:r>
              <a:rPr lang="en-US" b="1" cap="none" dirty="0">
                <a:solidFill>
                  <a:schemeClr val="bg1"/>
                </a:solidFill>
              </a:rPr>
              <a:t>2. The client’s health will also be at a better position since monitoring is not done manually anymore</a:t>
            </a:r>
            <a:br>
              <a:rPr lang="en-US" b="1" cap="none" dirty="0">
                <a:solidFill>
                  <a:schemeClr val="bg1"/>
                </a:solidFill>
              </a:rPr>
            </a:br>
            <a:br>
              <a:rPr lang="en-US" b="1" cap="none" dirty="0">
                <a:solidFill>
                  <a:schemeClr val="bg1"/>
                </a:solidFill>
              </a:rPr>
            </a:br>
            <a:r>
              <a:rPr lang="en-US" b="1" cap="none" dirty="0">
                <a:solidFill>
                  <a:schemeClr val="bg1"/>
                </a:solidFill>
              </a:rPr>
              <a:t>3. The user will have an easy time to also share his records kept with the other in need of it anytime</a:t>
            </a:r>
            <a:endParaRPr lang="en-KE" b="1" cap="none" dirty="0">
              <a:solidFill>
                <a:schemeClr val="bg1"/>
              </a:solidFill>
            </a:endParaRPr>
          </a:p>
        </p:txBody>
      </p:sp>
      <p:sp>
        <p:nvSpPr>
          <p:cNvPr id="3" name="Text Placeholder 2">
            <a:extLst>
              <a:ext uri="{FF2B5EF4-FFF2-40B4-BE49-F238E27FC236}">
                <a16:creationId xmlns:a16="http://schemas.microsoft.com/office/drawing/2014/main" id="{7D03AFAE-2E06-3859-F8CC-EEDB1C572B06}"/>
              </a:ext>
            </a:extLst>
          </p:cNvPr>
          <p:cNvSpPr>
            <a:spLocks noGrp="1"/>
          </p:cNvSpPr>
          <p:nvPr>
            <p:ph type="body" idx="1"/>
          </p:nvPr>
        </p:nvSpPr>
        <p:spPr>
          <a:xfrm>
            <a:off x="1141411" y="261257"/>
            <a:ext cx="9906000" cy="1157968"/>
          </a:xfrm>
        </p:spPr>
        <p:txBody>
          <a:bodyPr/>
          <a:lstStyle/>
          <a:p>
            <a:r>
              <a:rPr lang="en-US" sz="3600" b="1" dirty="0"/>
              <a:t>Impacts on patients( The Clients) AND USERS</a:t>
            </a:r>
            <a:endParaRPr lang="en-KE" sz="3600" b="1" dirty="0"/>
          </a:p>
          <a:p>
            <a:endParaRPr lang="en-KE" b="1" dirty="0"/>
          </a:p>
        </p:txBody>
      </p:sp>
    </p:spTree>
    <p:extLst>
      <p:ext uri="{BB962C8B-B14F-4D97-AF65-F5344CB8AC3E}">
        <p14:creationId xmlns:p14="http://schemas.microsoft.com/office/powerpoint/2010/main" val="400891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AA168-7921-58EB-FD3F-081425F8D941}"/>
              </a:ext>
            </a:extLst>
          </p:cNvPr>
          <p:cNvSpPr>
            <a:spLocks noGrp="1"/>
          </p:cNvSpPr>
          <p:nvPr>
            <p:ph type="title"/>
          </p:nvPr>
        </p:nvSpPr>
        <p:spPr>
          <a:xfrm>
            <a:off x="1247157" y="1352939"/>
            <a:ext cx="9906000" cy="2771192"/>
          </a:xfrm>
        </p:spPr>
        <p:txBody>
          <a:bodyPr>
            <a:noAutofit/>
          </a:bodyPr>
          <a:lstStyle/>
          <a:p>
            <a:pPr algn="just"/>
            <a:r>
              <a:rPr lang="en-US" sz="3200" b="1" cap="none" dirty="0">
                <a:solidFill>
                  <a:schemeClr val="bg1"/>
                </a:solidFill>
              </a:rPr>
              <a:t>CEMA provides a collaborative platform to revolutionize healthcare communication. It's designed to break down silos, allowing healthcare providers to work together seamlessly. The result is a holistic view of the patient that drives better care coordination</a:t>
            </a:r>
            <a:endParaRPr lang="en-KE" sz="3200" b="1" cap="none" dirty="0">
              <a:solidFill>
                <a:schemeClr val="bg1"/>
              </a:solidFill>
            </a:endParaRPr>
          </a:p>
        </p:txBody>
      </p:sp>
      <p:sp>
        <p:nvSpPr>
          <p:cNvPr id="3" name="Text Placeholder 2">
            <a:extLst>
              <a:ext uri="{FF2B5EF4-FFF2-40B4-BE49-F238E27FC236}">
                <a16:creationId xmlns:a16="http://schemas.microsoft.com/office/drawing/2014/main" id="{E911360C-894F-C4B2-DB46-AEEE6B170BEE}"/>
              </a:ext>
            </a:extLst>
          </p:cNvPr>
          <p:cNvSpPr>
            <a:spLocks noGrp="1"/>
          </p:cNvSpPr>
          <p:nvPr>
            <p:ph type="body" idx="1"/>
          </p:nvPr>
        </p:nvSpPr>
        <p:spPr>
          <a:xfrm>
            <a:off x="1225386" y="569166"/>
            <a:ext cx="9906000" cy="1194319"/>
          </a:xfrm>
        </p:spPr>
        <p:txBody>
          <a:bodyPr>
            <a:normAutofit/>
          </a:bodyPr>
          <a:lstStyle/>
          <a:p>
            <a:pPr algn="ctr"/>
            <a:r>
              <a:rPr lang="en-US" sz="3600" b="1" dirty="0" err="1"/>
              <a:t>Cema</a:t>
            </a:r>
            <a:r>
              <a:rPr lang="en-US" sz="3600" b="1" dirty="0"/>
              <a:t> system introduction</a:t>
            </a:r>
            <a:endParaRPr lang="en-KE" sz="3600" b="1" dirty="0"/>
          </a:p>
        </p:txBody>
      </p:sp>
    </p:spTree>
    <p:extLst>
      <p:ext uri="{BB962C8B-B14F-4D97-AF65-F5344CB8AC3E}">
        <p14:creationId xmlns:p14="http://schemas.microsoft.com/office/powerpoint/2010/main" val="1553538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FC456-39CF-FE42-2CE4-E4DDE9487BB7}"/>
              </a:ext>
            </a:extLst>
          </p:cNvPr>
          <p:cNvSpPr>
            <a:spLocks noGrp="1"/>
          </p:cNvSpPr>
          <p:nvPr>
            <p:ph type="title"/>
          </p:nvPr>
        </p:nvSpPr>
        <p:spPr>
          <a:xfrm>
            <a:off x="1009331" y="1754156"/>
            <a:ext cx="9905955" cy="3638938"/>
          </a:xfrm>
        </p:spPr>
        <p:txBody>
          <a:bodyPr>
            <a:noAutofit/>
          </a:bodyPr>
          <a:lstStyle/>
          <a:p>
            <a:pPr algn="just"/>
            <a:r>
              <a:rPr lang="en-US" sz="2400" b="1" cap="none" dirty="0">
                <a:solidFill>
                  <a:schemeClr val="bg1"/>
                </a:solidFill>
              </a:rPr>
              <a:t>CEMA empowers healthcare providers with a suite of powerful features. First, it provides a secure, centralized repository for patient data, ensuring that everyone on the care team is working with the same, accurate information. It also includes real-time communication tools, like messaging and video conferencing, to enable instant collaboration. CEMA streamlines care with integrated planning and task management, and its API integration with existing systems, such as </a:t>
            </a:r>
            <a:r>
              <a:rPr lang="en-US" sz="2400" b="1" cap="none" dirty="0" err="1">
                <a:solidFill>
                  <a:schemeClr val="bg1"/>
                </a:solidFill>
              </a:rPr>
              <a:t>ehrs</a:t>
            </a:r>
            <a:r>
              <a:rPr lang="en-US" sz="2400" b="1" cap="none" dirty="0">
                <a:solidFill>
                  <a:schemeClr val="bg1"/>
                </a:solidFill>
              </a:rPr>
              <a:t>, eliminates data silos and manual entry. Crucially, role-based access control protects patient privacy. Together, these features drive improved care coordination, reduce errors, enhance safety, increase efficiency, lower costs, and ultimately, lead to better results for patients.</a:t>
            </a:r>
            <a:endParaRPr lang="en-KE" sz="2400" b="1" cap="none" dirty="0">
              <a:solidFill>
                <a:schemeClr val="bg1"/>
              </a:solidFill>
            </a:endParaRPr>
          </a:p>
        </p:txBody>
      </p:sp>
      <p:sp>
        <p:nvSpPr>
          <p:cNvPr id="3" name="Text Placeholder 2">
            <a:extLst>
              <a:ext uri="{FF2B5EF4-FFF2-40B4-BE49-F238E27FC236}">
                <a16:creationId xmlns:a16="http://schemas.microsoft.com/office/drawing/2014/main" id="{F6ABEC91-9CAF-C983-7A7C-079310200AD3}"/>
              </a:ext>
            </a:extLst>
          </p:cNvPr>
          <p:cNvSpPr>
            <a:spLocks noGrp="1"/>
          </p:cNvSpPr>
          <p:nvPr>
            <p:ph type="body" sz="half" idx="2"/>
          </p:nvPr>
        </p:nvSpPr>
        <p:spPr>
          <a:xfrm>
            <a:off x="1010827" y="164841"/>
            <a:ext cx="9904459" cy="1337389"/>
          </a:xfrm>
        </p:spPr>
        <p:txBody>
          <a:bodyPr/>
          <a:lstStyle/>
          <a:p>
            <a:endParaRPr lang="en-KE" dirty="0"/>
          </a:p>
        </p:txBody>
      </p:sp>
    </p:spTree>
    <p:extLst>
      <p:ext uri="{BB962C8B-B14F-4D97-AF65-F5344CB8AC3E}">
        <p14:creationId xmlns:p14="http://schemas.microsoft.com/office/powerpoint/2010/main" val="54628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86177-FF05-DE09-834A-95F02134002A}"/>
              </a:ext>
            </a:extLst>
          </p:cNvPr>
          <p:cNvSpPr>
            <a:spLocks noGrp="1"/>
          </p:cNvSpPr>
          <p:nvPr>
            <p:ph type="title"/>
          </p:nvPr>
        </p:nvSpPr>
        <p:spPr>
          <a:xfrm>
            <a:off x="1010828" y="1045029"/>
            <a:ext cx="9905955" cy="4534677"/>
          </a:xfrm>
        </p:spPr>
        <p:txBody>
          <a:bodyPr>
            <a:normAutofit fontScale="90000"/>
          </a:bodyPr>
          <a:lstStyle/>
          <a:p>
            <a:r>
              <a:rPr lang="en-US" cap="none" dirty="0">
                <a:solidFill>
                  <a:schemeClr val="bg1"/>
                </a:solidFill>
              </a:rPr>
              <a:t>CEMA’s APIs are the key to connecting the healthcare ecosystem. They allow CEMA to integrate smoothly with other vital systems, such as electronic health records, lab systems, and pharmacies. This seamless integration means several important benefits: it eliminates the need for manual data entry, which reduces the chance of errors; it provides a complete view of the patient's health, pulling information from different sources; and it enables real-time data sharing and communication between all care providers</a:t>
            </a:r>
            <a:endParaRPr lang="en-KE" cap="none" dirty="0">
              <a:solidFill>
                <a:schemeClr val="bg1"/>
              </a:solidFill>
            </a:endParaRPr>
          </a:p>
        </p:txBody>
      </p:sp>
      <p:sp>
        <p:nvSpPr>
          <p:cNvPr id="3" name="Text Placeholder 2">
            <a:extLst>
              <a:ext uri="{FF2B5EF4-FFF2-40B4-BE49-F238E27FC236}">
                <a16:creationId xmlns:a16="http://schemas.microsoft.com/office/drawing/2014/main" id="{AAE273D7-56FC-DEDE-5280-72399118C1D2}"/>
              </a:ext>
            </a:extLst>
          </p:cNvPr>
          <p:cNvSpPr>
            <a:spLocks noGrp="1"/>
          </p:cNvSpPr>
          <p:nvPr>
            <p:ph type="body" sz="half" idx="2"/>
          </p:nvPr>
        </p:nvSpPr>
        <p:spPr>
          <a:xfrm>
            <a:off x="1143770" y="197499"/>
            <a:ext cx="9904459" cy="1080796"/>
          </a:xfrm>
        </p:spPr>
        <p:txBody>
          <a:bodyPr>
            <a:normAutofit/>
          </a:bodyPr>
          <a:lstStyle/>
          <a:p>
            <a:pPr algn="ctr"/>
            <a:r>
              <a:rPr lang="en-US" sz="4000" b="1" dirty="0"/>
              <a:t>API-Powered Collaboration</a:t>
            </a:r>
            <a:endParaRPr lang="en-KE" sz="4000" b="1" dirty="0"/>
          </a:p>
        </p:txBody>
      </p:sp>
    </p:spTree>
    <p:extLst>
      <p:ext uri="{BB962C8B-B14F-4D97-AF65-F5344CB8AC3E}">
        <p14:creationId xmlns:p14="http://schemas.microsoft.com/office/powerpoint/2010/main" val="2980992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58E7C-06B6-01B3-B0DD-87A4BB34713E}"/>
              </a:ext>
            </a:extLst>
          </p:cNvPr>
          <p:cNvSpPr>
            <a:spLocks noGrp="1"/>
          </p:cNvSpPr>
          <p:nvPr>
            <p:ph type="title"/>
          </p:nvPr>
        </p:nvSpPr>
        <p:spPr>
          <a:xfrm>
            <a:off x="917475" y="1303597"/>
            <a:ext cx="9905955" cy="3429000"/>
          </a:xfrm>
        </p:spPr>
        <p:txBody>
          <a:bodyPr>
            <a:normAutofit/>
          </a:bodyPr>
          <a:lstStyle/>
          <a:p>
            <a:pPr algn="just"/>
            <a:r>
              <a:rPr lang="en-US" sz="2400" b="1" cap="none" dirty="0">
                <a:solidFill>
                  <a:schemeClr val="bg1"/>
                </a:solidFill>
              </a:rPr>
              <a:t>Let's look at how CEMA can transform diabetes management. With CEMA, an endocrinologist can easily share crucial blood sugar data and treatment plans with the patient's primary care physician. A nutritionist can provide personalized dietary recommendations and track the patient's progress, keeping the entire care team informed. And an ophthalmologist can share eye exam results, immediately alerting other providers to any potential complications. This level of coordination leads to significantly improved care and, most importantly, better outcomes for patients with diabetes.</a:t>
            </a:r>
            <a:endParaRPr lang="en-KE" sz="2400" b="1" cap="none" dirty="0">
              <a:solidFill>
                <a:schemeClr val="bg1"/>
              </a:solidFill>
            </a:endParaRPr>
          </a:p>
        </p:txBody>
      </p:sp>
      <p:sp>
        <p:nvSpPr>
          <p:cNvPr id="3" name="Text Placeholder 2">
            <a:extLst>
              <a:ext uri="{FF2B5EF4-FFF2-40B4-BE49-F238E27FC236}">
                <a16:creationId xmlns:a16="http://schemas.microsoft.com/office/drawing/2014/main" id="{EF2E7F51-AE58-9168-EB34-040967A18261}"/>
              </a:ext>
            </a:extLst>
          </p:cNvPr>
          <p:cNvSpPr>
            <a:spLocks noGrp="1"/>
          </p:cNvSpPr>
          <p:nvPr>
            <p:ph type="body" sz="half" idx="2"/>
          </p:nvPr>
        </p:nvSpPr>
        <p:spPr>
          <a:xfrm>
            <a:off x="917475" y="202162"/>
            <a:ext cx="9904459" cy="1371599"/>
          </a:xfrm>
        </p:spPr>
        <p:txBody>
          <a:bodyPr>
            <a:normAutofit/>
          </a:bodyPr>
          <a:lstStyle/>
          <a:p>
            <a:pPr algn="ctr"/>
            <a:r>
              <a:rPr lang="en-US" sz="2400" b="1" dirty="0"/>
              <a:t>Use Case 1: Diabetes Care: A Team Approach</a:t>
            </a:r>
            <a:endParaRPr lang="en-KE" sz="2400" b="1" dirty="0"/>
          </a:p>
        </p:txBody>
      </p:sp>
    </p:spTree>
    <p:extLst>
      <p:ext uri="{BB962C8B-B14F-4D97-AF65-F5344CB8AC3E}">
        <p14:creationId xmlns:p14="http://schemas.microsoft.com/office/powerpoint/2010/main" val="161840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22879-E3E6-D58D-0DE1-2004C7EE02A4}"/>
              </a:ext>
            </a:extLst>
          </p:cNvPr>
          <p:cNvSpPr>
            <a:spLocks noGrp="1"/>
          </p:cNvSpPr>
          <p:nvPr>
            <p:ph type="title"/>
          </p:nvPr>
        </p:nvSpPr>
        <p:spPr>
          <a:xfrm>
            <a:off x="1390838" y="1315193"/>
            <a:ext cx="9905955" cy="3402280"/>
          </a:xfrm>
        </p:spPr>
        <p:txBody>
          <a:bodyPr>
            <a:normAutofit/>
          </a:bodyPr>
          <a:lstStyle/>
          <a:p>
            <a:r>
              <a:rPr lang="en-US" sz="2400" cap="none" dirty="0">
                <a:solidFill>
                  <a:schemeClr val="bg1"/>
                </a:solidFill>
              </a:rPr>
              <a:t>CEMA also plays a vital role in cancer care, where collaboration is paramount. An oncologist can use CEMA to share complex treatment plans and lab results with surgeons, radiologists, and other specialists. The palliative care team can provide timely updates on pain management and offer essential psychosocial support, ensuring the patient's holistic well-being. A nutritionist can offer tailored dietary guidance to help manage treatment side effects and support the patient's recovery. In oncology, this multidisciplinary approach, facilitated by CEMA, is truly essential.</a:t>
            </a:r>
            <a:endParaRPr lang="en-KE" sz="2400" cap="none" dirty="0">
              <a:solidFill>
                <a:schemeClr val="bg1"/>
              </a:solidFill>
            </a:endParaRPr>
          </a:p>
        </p:txBody>
      </p:sp>
      <p:sp>
        <p:nvSpPr>
          <p:cNvPr id="3" name="Text Placeholder 2">
            <a:extLst>
              <a:ext uri="{FF2B5EF4-FFF2-40B4-BE49-F238E27FC236}">
                <a16:creationId xmlns:a16="http://schemas.microsoft.com/office/drawing/2014/main" id="{D69A9A16-F1E4-5ADE-AD5D-0108E816677C}"/>
              </a:ext>
            </a:extLst>
          </p:cNvPr>
          <p:cNvSpPr>
            <a:spLocks noGrp="1"/>
          </p:cNvSpPr>
          <p:nvPr>
            <p:ph type="body" sz="half" idx="2"/>
          </p:nvPr>
        </p:nvSpPr>
        <p:spPr>
          <a:xfrm>
            <a:off x="1141456" y="267477"/>
            <a:ext cx="9904459" cy="1371599"/>
          </a:xfrm>
        </p:spPr>
        <p:txBody>
          <a:bodyPr>
            <a:normAutofit/>
          </a:bodyPr>
          <a:lstStyle/>
          <a:p>
            <a:pPr algn="ctr"/>
            <a:r>
              <a:rPr lang="en-US" sz="3200" dirty="0"/>
              <a:t>Coordinated Cancer Care: A United Front</a:t>
            </a:r>
            <a:endParaRPr lang="en-KE" sz="3200" dirty="0"/>
          </a:p>
        </p:txBody>
      </p:sp>
    </p:spTree>
    <p:extLst>
      <p:ext uri="{BB962C8B-B14F-4D97-AF65-F5344CB8AC3E}">
        <p14:creationId xmlns:p14="http://schemas.microsoft.com/office/powerpoint/2010/main" val="1279179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D302-373E-9374-0286-61A28E11121D}"/>
              </a:ext>
            </a:extLst>
          </p:cNvPr>
          <p:cNvSpPr>
            <a:spLocks noGrp="1"/>
          </p:cNvSpPr>
          <p:nvPr>
            <p:ph type="title"/>
          </p:nvPr>
        </p:nvSpPr>
        <p:spPr>
          <a:xfrm>
            <a:off x="892028" y="1530926"/>
            <a:ext cx="9905955" cy="3429000"/>
          </a:xfrm>
        </p:spPr>
        <p:txBody>
          <a:bodyPr>
            <a:noAutofit/>
          </a:bodyPr>
          <a:lstStyle/>
          <a:p>
            <a:r>
              <a:rPr lang="en-US" sz="2800" b="1" cap="none" dirty="0">
                <a:solidFill>
                  <a:schemeClr val="bg1"/>
                </a:solidFill>
              </a:rPr>
              <a:t>For healthcare providers, CEMA offers a range of benefits that make their work more efficient and rewarding. CEMA streamlines workflows and reduces the administrative burden, freeing up time for direct patient care. It also improves communication and collaboration among team members, provides easy access to comprehensive patient information, supports better and more informed decision-making, and ultimately, increases professional satisfaction.</a:t>
            </a:r>
            <a:endParaRPr lang="en-KE" sz="2800" b="1" cap="none" dirty="0">
              <a:solidFill>
                <a:schemeClr val="bg1"/>
              </a:solidFill>
            </a:endParaRPr>
          </a:p>
        </p:txBody>
      </p:sp>
      <p:sp>
        <p:nvSpPr>
          <p:cNvPr id="3" name="Text Placeholder 2">
            <a:extLst>
              <a:ext uri="{FF2B5EF4-FFF2-40B4-BE49-F238E27FC236}">
                <a16:creationId xmlns:a16="http://schemas.microsoft.com/office/drawing/2014/main" id="{272A4BAC-F11C-917A-340E-3A6369F2CD92}"/>
              </a:ext>
            </a:extLst>
          </p:cNvPr>
          <p:cNvSpPr>
            <a:spLocks noGrp="1"/>
          </p:cNvSpPr>
          <p:nvPr>
            <p:ph type="body" sz="half" idx="2"/>
          </p:nvPr>
        </p:nvSpPr>
        <p:spPr>
          <a:xfrm>
            <a:off x="892028" y="346363"/>
            <a:ext cx="9904459" cy="1371599"/>
          </a:xfrm>
        </p:spPr>
        <p:txBody>
          <a:bodyPr>
            <a:normAutofit/>
          </a:bodyPr>
          <a:lstStyle/>
          <a:p>
            <a:pPr algn="ctr"/>
            <a:r>
              <a:rPr lang="en-US" sz="3600" dirty="0"/>
              <a:t>Benefits for Providers</a:t>
            </a:r>
            <a:endParaRPr lang="en-KE" sz="3600" dirty="0"/>
          </a:p>
        </p:txBody>
      </p:sp>
    </p:spTree>
    <p:extLst>
      <p:ext uri="{BB962C8B-B14F-4D97-AF65-F5344CB8AC3E}">
        <p14:creationId xmlns:p14="http://schemas.microsoft.com/office/powerpoint/2010/main" val="18595924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132</TotalTime>
  <Words>847</Words>
  <Application>Microsoft Office PowerPoint</Application>
  <PresentationFormat>Widescreen</PresentationFormat>
  <Paragraphs>25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Google Sans Text</vt:lpstr>
      <vt:lpstr>Roboto</vt:lpstr>
      <vt:lpstr>Tw Cen MT</vt:lpstr>
      <vt:lpstr>Circuit</vt:lpstr>
      <vt:lpstr>CEMA HEALTH SYSTEM.</vt:lpstr>
      <vt:lpstr>Healthcare in isolation</vt:lpstr>
      <vt:lpstr>1.The user will have a better chance to track the clients record and progress  2. The client’s health will also be at a better position since monitoring is not done manually anymore  3. The user will have an easy time to also share his records kept with the other in need of it anytime</vt:lpstr>
      <vt:lpstr>CEMA provides a collaborative platform to revolutionize healthcare communication. It's designed to break down silos, allowing healthcare providers to work together seamlessly. The result is a holistic view of the patient that drives better care coordination</vt:lpstr>
      <vt:lpstr>CEMA empowers healthcare providers with a suite of powerful features. First, it provides a secure, centralized repository for patient data, ensuring that everyone on the care team is working with the same, accurate information. It also includes real-time communication tools, like messaging and video conferencing, to enable instant collaboration. CEMA streamlines care with integrated planning and task management, and its API integration with existing systems, such as ehrs, eliminates data silos and manual entry. Crucially, role-based access control protects patient privacy. Together, these features drive improved care coordination, reduce errors, enhance safety, increase efficiency, lower costs, and ultimately, lead to better results for patients.</vt:lpstr>
      <vt:lpstr>CEMA’s APIs are the key to connecting the healthcare ecosystem. They allow CEMA to integrate smoothly with other vital systems, such as electronic health records, lab systems, and pharmacies. This seamless integration means several important benefits: it eliminates the need for manual data entry, which reduces the chance of errors; it provides a complete view of the patient's health, pulling information from different sources; and it enables real-time data sharing and communication between all care providers</vt:lpstr>
      <vt:lpstr>Let's look at how CEMA can transform diabetes management. With CEMA, an endocrinologist can easily share crucial blood sugar data and treatment plans with the patient's primary care physician. A nutritionist can provide personalized dietary recommendations and track the patient's progress, keeping the entire care team informed. And an ophthalmologist can share eye exam results, immediately alerting other providers to any potential complications. This level of coordination leads to significantly improved care and, most importantly, better outcomes for patients with diabetes.</vt:lpstr>
      <vt:lpstr>CEMA also plays a vital role in cancer care, where collaboration is paramount. An oncologist can use CEMA to share complex treatment plans and lab results with surgeons, radiologists, and other specialists. The palliative care team can provide timely updates on pain management and offer essential psychosocial support, ensuring the patient's holistic well-being. A nutritionist can offer tailored dietary guidance to help manage treatment side effects and support the patient's recovery. In oncology, this multidisciplinary approach, facilitated by CEMA, is truly essential.</vt:lpstr>
      <vt:lpstr>For healthcare providers, CEMA offers a range of benefits that make their work more efficient and rewarding. CEMA streamlines workflows and reduces the administrative burden, freeing up time for direct patient care. It also improves communication and collaboration among team members, provides easy access to comprehensive patient information, supports better and more informed decision-making, and ultimately, increases professional satisfaction.</vt:lpstr>
      <vt:lpstr>Benefits for CLIENTS</vt:lpstr>
      <vt:lpstr>Duplication of tests: Patients may be subjected to unnecessary repeat testing, leading to increased costs, inconvenience, and potential exposure to unnecessary radiation or invasive procedures. Conflicting treatment plans: Lack of coordination can result in conflicting treatment recommendations from different specialists, confusing patients and potentially compromising their care.  </vt:lpstr>
      <vt:lpstr>PowerPoint Presentation</vt:lpstr>
      <vt:lpstr>PROtotype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Kennedy Jacob</dc:creator>
  <cp:lastModifiedBy>Kennedy Jacob</cp:lastModifiedBy>
  <cp:revision>2</cp:revision>
  <dcterms:created xsi:type="dcterms:W3CDTF">2025-04-26T16:44:01Z</dcterms:created>
  <dcterms:modified xsi:type="dcterms:W3CDTF">2025-04-26T18:58:59Z</dcterms:modified>
</cp:coreProperties>
</file>