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63" r:id="rId2"/>
    <p:sldId id="264" r:id="rId3"/>
    <p:sldId id="265" r:id="rId4"/>
    <p:sldId id="266" r:id="rId5"/>
    <p:sldId id="256" r:id="rId6"/>
    <p:sldId id="260" r:id="rId7"/>
    <p:sldId id="261" r:id="rId8"/>
    <p:sldId id="257" r:id="rId9"/>
    <p:sldId id="262" r:id="rId10"/>
    <p:sldId id="258" r:id="rId11"/>
    <p:sldId id="259" r:id="rId12"/>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A ESTHER" initials="SE" lastIdx="8" clrIdx="0">
    <p:extLst>
      <p:ext uri="{19B8F6BF-5375-455C-9EA6-DF929625EA0E}">
        <p15:presenceInfo xmlns:p15="http://schemas.microsoft.com/office/powerpoint/2012/main" userId="SUSANA ESTHER" providerId="None"/>
      </p:ext>
    </p:extLst>
  </p:cmAuthor>
  <p:cmAuthor id="2" name="Maxin" initials="M" lastIdx="7" clrIdx="1">
    <p:extLst>
      <p:ext uri="{19B8F6BF-5375-455C-9EA6-DF929625EA0E}">
        <p15:presenceInfo xmlns:p15="http://schemas.microsoft.com/office/powerpoint/2012/main" userId="Max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5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ANA ESTHER" userId="b9c8153d-fb14-42a6-af70-3950cc7de05a" providerId="ADAL" clId="{05305FA3-B5EF-45A1-A9A8-B29D97A46F5B}"/>
    <pc:docChg chg="custSel modSld">
      <pc:chgData name="SUSANA ESTHER" userId="b9c8153d-fb14-42a6-af70-3950cc7de05a" providerId="ADAL" clId="{05305FA3-B5EF-45A1-A9A8-B29D97A46F5B}" dt="2025-03-27T11:02:14.783" v="20"/>
      <pc:docMkLst>
        <pc:docMk/>
      </pc:docMkLst>
      <pc:sldChg chg="modSp mod addCm modCm">
        <pc:chgData name="SUSANA ESTHER" userId="b9c8153d-fb14-42a6-af70-3950cc7de05a" providerId="ADAL" clId="{05305FA3-B5EF-45A1-A9A8-B29D97A46F5B}" dt="2025-03-27T10:58:11.255" v="8"/>
        <pc:sldMkLst>
          <pc:docMk/>
          <pc:sldMk cId="804265669" sldId="256"/>
        </pc:sldMkLst>
        <pc:spChg chg="mod">
          <ac:chgData name="SUSANA ESTHER" userId="b9c8153d-fb14-42a6-af70-3950cc7de05a" providerId="ADAL" clId="{05305FA3-B5EF-45A1-A9A8-B29D97A46F5B}" dt="2025-03-27T10:55:49.390" v="1" actId="20577"/>
          <ac:spMkLst>
            <pc:docMk/>
            <pc:sldMk cId="804265669" sldId="256"/>
            <ac:spMk id="10" creationId="{70D6EA6B-13D5-D334-8AA0-AB5F86D18D9E}"/>
          </ac:spMkLst>
        </pc:spChg>
      </pc:sldChg>
      <pc:sldChg chg="addCm modCm">
        <pc:chgData name="SUSANA ESTHER" userId="b9c8153d-fb14-42a6-af70-3950cc7de05a" providerId="ADAL" clId="{05305FA3-B5EF-45A1-A9A8-B29D97A46F5B}" dt="2025-03-27T11:00:45.918" v="14"/>
        <pc:sldMkLst>
          <pc:docMk/>
          <pc:sldMk cId="3457210821" sldId="257"/>
        </pc:sldMkLst>
      </pc:sldChg>
      <pc:sldChg chg="addCm modCm">
        <pc:chgData name="SUSANA ESTHER" userId="b9c8153d-fb14-42a6-af70-3950cc7de05a" providerId="ADAL" clId="{05305FA3-B5EF-45A1-A9A8-B29D97A46F5B}" dt="2025-03-27T11:02:14.783" v="20"/>
        <pc:sldMkLst>
          <pc:docMk/>
          <pc:sldMk cId="640510129" sldId="258"/>
        </pc:sldMkLst>
      </pc:sldChg>
      <pc:sldChg chg="addCm modCm">
        <pc:chgData name="SUSANA ESTHER" userId="b9c8153d-fb14-42a6-af70-3950cc7de05a" providerId="ADAL" clId="{05305FA3-B5EF-45A1-A9A8-B29D97A46F5B}" dt="2025-03-27T10:58:44.842" v="10"/>
        <pc:sldMkLst>
          <pc:docMk/>
          <pc:sldMk cId="2193067717" sldId="260"/>
        </pc:sldMkLst>
      </pc:sldChg>
      <pc:sldChg chg="addCm modCm">
        <pc:chgData name="SUSANA ESTHER" userId="b9c8153d-fb14-42a6-af70-3950cc7de05a" providerId="ADAL" clId="{05305FA3-B5EF-45A1-A9A8-B29D97A46F5B}" dt="2025-03-27T10:59:10.038" v="12"/>
        <pc:sldMkLst>
          <pc:docMk/>
          <pc:sldMk cId="3880323951" sldId="261"/>
        </pc:sldMkLst>
      </pc:sldChg>
      <pc:sldChg chg="addCm modCm">
        <pc:chgData name="SUSANA ESTHER" userId="b9c8153d-fb14-42a6-af70-3950cc7de05a" providerId="ADAL" clId="{05305FA3-B5EF-45A1-A9A8-B29D97A46F5B}" dt="2025-03-27T11:01:54.027" v="18"/>
        <pc:sldMkLst>
          <pc:docMk/>
          <pc:sldMk cId="2471850223" sldId="262"/>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3-27T11:56:33.948" idx="2">
    <p:pos x="10" y="10"/>
    <p:text>en algunos casos xon minerales y en otro rocas. Así, además, loas alumnos tendrán que decidir si lo que hay es una cosa o la otra</p:text>
    <p:extLst>
      <p:ext uri="{C676402C-5697-4E1C-873F-D02D1690AC5C}">
        <p15:threadingInfo xmlns:p15="http://schemas.microsoft.com/office/powerpoint/2012/main" timeZoneBias="-60"/>
      </p:ext>
    </p:extLst>
  </p:cm>
  <p:cm authorId="2" dt="2025-03-31T08:54:04.553" idx="6">
    <p:pos x="10" y="146"/>
    <p:text>Genial! Modificado</p:text>
    <p:extLst>
      <p:ext uri="{C676402C-5697-4E1C-873F-D02D1690AC5C}">
        <p15:threadingInfo xmlns:p15="http://schemas.microsoft.com/office/powerpoint/2012/main" timeZoneBias="-120">
          <p15:parentCm authorId="1" idx="2"/>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27T11:59:26.473" idx="6">
    <p:pos x="6100" y="2861"/>
    <p:text>es una roca sedimentari detrítica, de grano grueso, los clastos están cementados por caliza (esta mina la he visitado y tiene clastos de decenas de cm</p:text>
    <p:extLst>
      <p:ext uri="{C676402C-5697-4E1C-873F-D02D1690AC5C}">
        <p15:threadingInfo xmlns:p15="http://schemas.microsoft.com/office/powerpoint/2012/main" timeZoneBias="-60"/>
      </p:ext>
    </p:extLst>
  </p:cm>
  <p:cm authorId="2" dt="2025-03-31T08:52:59.666" idx="2">
    <p:pos x="6100" y="2997"/>
    <p:text>corregido</p:text>
    <p:extLst>
      <p:ext uri="{C676402C-5697-4E1C-873F-D02D1690AC5C}">
        <p15:threadingInfo xmlns:p15="http://schemas.microsoft.com/office/powerpoint/2012/main" timeZoneBias="-120">
          <p15:parentCm authorId="1" idx="6"/>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27T12:00:50.620" idx="7">
    <p:pos x="2701" y="2889"/>
    <p:text>este sí es un mineral. Es un sulfato de sodio y calcio, formado por procesos evaporíticos</p:text>
    <p:extLst>
      <p:ext uri="{C676402C-5697-4E1C-873F-D02D1690AC5C}">
        <p15:threadingInfo xmlns:p15="http://schemas.microsoft.com/office/powerpoint/2012/main" timeZoneBias="-60"/>
      </p:ext>
    </p:extLst>
  </p:cm>
  <p:cm authorId="2" dt="2025-03-31T08:52:55.496" idx="1">
    <p:pos x="2701" y="3025"/>
    <p:text>Corregido</p:text>
    <p:extLst>
      <p:ext uri="{C676402C-5697-4E1C-873F-D02D1690AC5C}">
        <p15:threadingInfo xmlns:p15="http://schemas.microsoft.com/office/powerpoint/2012/main" timeZoneBias="-120">
          <p15:parentCm authorId="1" idx="7"/>
        </p15:threadingInfo>
      </p:ext>
    </p:extLst>
  </p:cm>
</p:cmLst>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12FAE9-733B-43A6-9A35-59E7B968D85B}"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AB6BAC21-13CD-4B16-8C50-6036BF4CC564}">
      <dgm:prSet/>
      <dgm:spPr/>
      <dgm:t>
        <a:bodyPr/>
        <a:lstStyle/>
        <a:p>
          <a:r>
            <a:rPr lang="es-ES" dirty="0"/>
            <a:t>El ayuntamiento de Burgos ha solicitado ayuda para aumentar el turismo de la zona. La provincia tiene muchos pueblos con encantos que no son conocidos. ¿Cómo podemos crear una ruta de turismo geológico para dos días en Burgos?</a:t>
          </a:r>
          <a:endParaRPr lang="en-US" dirty="0"/>
        </a:p>
      </dgm:t>
    </dgm:pt>
    <dgm:pt modelId="{4047DD75-217A-4FF6-9033-35877120363A}" type="parTrans" cxnId="{70DDC6C8-1219-48C4-A04E-5E97DF70D73C}">
      <dgm:prSet/>
      <dgm:spPr/>
      <dgm:t>
        <a:bodyPr/>
        <a:lstStyle/>
        <a:p>
          <a:endParaRPr lang="en-US"/>
        </a:p>
      </dgm:t>
    </dgm:pt>
    <dgm:pt modelId="{F4EB8D59-AFF1-4BC5-A314-FE6135B9BDC8}" type="sibTrans" cxnId="{70DDC6C8-1219-48C4-A04E-5E97DF70D73C}">
      <dgm:prSet/>
      <dgm:spPr/>
      <dgm:t>
        <a:bodyPr/>
        <a:lstStyle/>
        <a:p>
          <a:endParaRPr lang="en-US"/>
        </a:p>
      </dgm:t>
    </dgm:pt>
    <dgm:pt modelId="{F51EA118-FD80-4DFE-B208-9AAD326548ED}">
      <dgm:prSet/>
      <dgm:spPr/>
      <dgm:t>
        <a:bodyPr/>
        <a:lstStyle/>
        <a:p>
          <a:r>
            <a:rPr lang="es-ES"/>
            <a:t>Los estudiantes deben abordar este problema investigando distintos aspectos de la minería en la provincia y proponiendo soluciones para la creación de la ruta. Se dividirán en 5 grupos (como son 10, pues en parejas) y se emitirá un juicio final de cómo son las rutas.</a:t>
          </a:r>
          <a:endParaRPr lang="en-US"/>
        </a:p>
      </dgm:t>
    </dgm:pt>
    <dgm:pt modelId="{E2AFBC55-64D2-4C09-A57A-C31743C050A3}" type="parTrans" cxnId="{99D46A66-4D3B-4BD8-9968-0A1B23E62DDD}">
      <dgm:prSet/>
      <dgm:spPr/>
      <dgm:t>
        <a:bodyPr/>
        <a:lstStyle/>
        <a:p>
          <a:endParaRPr lang="en-US"/>
        </a:p>
      </dgm:t>
    </dgm:pt>
    <dgm:pt modelId="{E51AF8F8-35A1-48F5-9922-5BC751987CC0}" type="sibTrans" cxnId="{99D46A66-4D3B-4BD8-9968-0A1B23E62DDD}">
      <dgm:prSet/>
      <dgm:spPr/>
      <dgm:t>
        <a:bodyPr/>
        <a:lstStyle/>
        <a:p>
          <a:endParaRPr lang="en-US"/>
        </a:p>
      </dgm:t>
    </dgm:pt>
    <dgm:pt modelId="{4CDACD6C-AC6E-4ACE-B94D-143D067D96A5}" type="pres">
      <dgm:prSet presAssocID="{8412FAE9-733B-43A6-9A35-59E7B968D85B}" presName="hierChild1" presStyleCnt="0">
        <dgm:presLayoutVars>
          <dgm:chPref val="1"/>
          <dgm:dir/>
          <dgm:animOne val="branch"/>
          <dgm:animLvl val="lvl"/>
          <dgm:resizeHandles/>
        </dgm:presLayoutVars>
      </dgm:prSet>
      <dgm:spPr/>
    </dgm:pt>
    <dgm:pt modelId="{604F38CD-5223-44D5-BC72-4720948A751D}" type="pres">
      <dgm:prSet presAssocID="{AB6BAC21-13CD-4B16-8C50-6036BF4CC564}" presName="hierRoot1" presStyleCnt="0"/>
      <dgm:spPr/>
    </dgm:pt>
    <dgm:pt modelId="{B8E3FE22-371F-4F37-A6F3-99F9A7755138}" type="pres">
      <dgm:prSet presAssocID="{AB6BAC21-13CD-4B16-8C50-6036BF4CC564}" presName="composite" presStyleCnt="0"/>
      <dgm:spPr/>
    </dgm:pt>
    <dgm:pt modelId="{77320649-F7FC-45D6-86DA-F631FB5373BC}" type="pres">
      <dgm:prSet presAssocID="{AB6BAC21-13CD-4B16-8C50-6036BF4CC564}" presName="background" presStyleLbl="node0" presStyleIdx="0" presStyleCnt="2"/>
      <dgm:spPr/>
    </dgm:pt>
    <dgm:pt modelId="{3A915C4A-AA90-4D8A-9A05-7165448EAC6A}" type="pres">
      <dgm:prSet presAssocID="{AB6BAC21-13CD-4B16-8C50-6036BF4CC564}" presName="text" presStyleLbl="fgAcc0" presStyleIdx="0" presStyleCnt="2">
        <dgm:presLayoutVars>
          <dgm:chPref val="3"/>
        </dgm:presLayoutVars>
      </dgm:prSet>
      <dgm:spPr/>
    </dgm:pt>
    <dgm:pt modelId="{6F14851B-4886-445E-A2AE-058122B4B88F}" type="pres">
      <dgm:prSet presAssocID="{AB6BAC21-13CD-4B16-8C50-6036BF4CC564}" presName="hierChild2" presStyleCnt="0"/>
      <dgm:spPr/>
    </dgm:pt>
    <dgm:pt modelId="{BAACDFF6-BE8C-4F2E-AE8C-38DBB29EABDF}" type="pres">
      <dgm:prSet presAssocID="{F51EA118-FD80-4DFE-B208-9AAD326548ED}" presName="hierRoot1" presStyleCnt="0"/>
      <dgm:spPr/>
    </dgm:pt>
    <dgm:pt modelId="{E92DF5EC-3FAB-4C1A-8B33-B67E38C313E6}" type="pres">
      <dgm:prSet presAssocID="{F51EA118-FD80-4DFE-B208-9AAD326548ED}" presName="composite" presStyleCnt="0"/>
      <dgm:spPr/>
    </dgm:pt>
    <dgm:pt modelId="{83EC87FA-035D-4BCC-89F4-36A1C677D24E}" type="pres">
      <dgm:prSet presAssocID="{F51EA118-FD80-4DFE-B208-9AAD326548ED}" presName="background" presStyleLbl="node0" presStyleIdx="1" presStyleCnt="2"/>
      <dgm:spPr/>
    </dgm:pt>
    <dgm:pt modelId="{1BB66336-D35F-4F4C-B9CD-DCC10FB3016E}" type="pres">
      <dgm:prSet presAssocID="{F51EA118-FD80-4DFE-B208-9AAD326548ED}" presName="text" presStyleLbl="fgAcc0" presStyleIdx="1" presStyleCnt="2">
        <dgm:presLayoutVars>
          <dgm:chPref val="3"/>
        </dgm:presLayoutVars>
      </dgm:prSet>
      <dgm:spPr/>
    </dgm:pt>
    <dgm:pt modelId="{2184178A-5CF5-450C-B452-CF1D0E9FF260}" type="pres">
      <dgm:prSet presAssocID="{F51EA118-FD80-4DFE-B208-9AAD326548ED}" presName="hierChild2" presStyleCnt="0"/>
      <dgm:spPr/>
    </dgm:pt>
  </dgm:ptLst>
  <dgm:cxnLst>
    <dgm:cxn modelId="{99D46A66-4D3B-4BD8-9968-0A1B23E62DDD}" srcId="{8412FAE9-733B-43A6-9A35-59E7B968D85B}" destId="{F51EA118-FD80-4DFE-B208-9AAD326548ED}" srcOrd="1" destOrd="0" parTransId="{E2AFBC55-64D2-4C09-A57A-C31743C050A3}" sibTransId="{E51AF8F8-35A1-48F5-9922-5BC751987CC0}"/>
    <dgm:cxn modelId="{98CBCB6B-C042-41D0-9D4C-09D532503108}" type="presOf" srcId="{F51EA118-FD80-4DFE-B208-9AAD326548ED}" destId="{1BB66336-D35F-4F4C-B9CD-DCC10FB3016E}" srcOrd="0" destOrd="0" presId="urn:microsoft.com/office/officeart/2005/8/layout/hierarchy1"/>
    <dgm:cxn modelId="{79BE5782-7361-42E3-A255-3695FFFA4DA8}" type="presOf" srcId="{AB6BAC21-13CD-4B16-8C50-6036BF4CC564}" destId="{3A915C4A-AA90-4D8A-9A05-7165448EAC6A}" srcOrd="0" destOrd="0" presId="urn:microsoft.com/office/officeart/2005/8/layout/hierarchy1"/>
    <dgm:cxn modelId="{0B2E6C90-A53D-405F-8223-74B0E8011C4B}" type="presOf" srcId="{8412FAE9-733B-43A6-9A35-59E7B968D85B}" destId="{4CDACD6C-AC6E-4ACE-B94D-143D067D96A5}" srcOrd="0" destOrd="0" presId="urn:microsoft.com/office/officeart/2005/8/layout/hierarchy1"/>
    <dgm:cxn modelId="{70DDC6C8-1219-48C4-A04E-5E97DF70D73C}" srcId="{8412FAE9-733B-43A6-9A35-59E7B968D85B}" destId="{AB6BAC21-13CD-4B16-8C50-6036BF4CC564}" srcOrd="0" destOrd="0" parTransId="{4047DD75-217A-4FF6-9033-35877120363A}" sibTransId="{F4EB8D59-AFF1-4BC5-A314-FE6135B9BDC8}"/>
    <dgm:cxn modelId="{3A6D64D0-D517-400B-9492-51B533270BD9}" type="presParOf" srcId="{4CDACD6C-AC6E-4ACE-B94D-143D067D96A5}" destId="{604F38CD-5223-44D5-BC72-4720948A751D}" srcOrd="0" destOrd="0" presId="urn:microsoft.com/office/officeart/2005/8/layout/hierarchy1"/>
    <dgm:cxn modelId="{4C228857-772F-4951-A38C-A502850F49D2}" type="presParOf" srcId="{604F38CD-5223-44D5-BC72-4720948A751D}" destId="{B8E3FE22-371F-4F37-A6F3-99F9A7755138}" srcOrd="0" destOrd="0" presId="urn:microsoft.com/office/officeart/2005/8/layout/hierarchy1"/>
    <dgm:cxn modelId="{DE2A05F0-11B8-453C-966F-3A855BADBEE2}" type="presParOf" srcId="{B8E3FE22-371F-4F37-A6F3-99F9A7755138}" destId="{77320649-F7FC-45D6-86DA-F631FB5373BC}" srcOrd="0" destOrd="0" presId="urn:microsoft.com/office/officeart/2005/8/layout/hierarchy1"/>
    <dgm:cxn modelId="{89811890-4C0D-466B-B26E-80E2CFC31C77}" type="presParOf" srcId="{B8E3FE22-371F-4F37-A6F3-99F9A7755138}" destId="{3A915C4A-AA90-4D8A-9A05-7165448EAC6A}" srcOrd="1" destOrd="0" presId="urn:microsoft.com/office/officeart/2005/8/layout/hierarchy1"/>
    <dgm:cxn modelId="{2A7D86D8-B515-4108-BF0D-9AEB47FEDABB}" type="presParOf" srcId="{604F38CD-5223-44D5-BC72-4720948A751D}" destId="{6F14851B-4886-445E-A2AE-058122B4B88F}" srcOrd="1" destOrd="0" presId="urn:microsoft.com/office/officeart/2005/8/layout/hierarchy1"/>
    <dgm:cxn modelId="{FAD151B5-2F01-4684-B32F-199AE32ADCFF}" type="presParOf" srcId="{4CDACD6C-AC6E-4ACE-B94D-143D067D96A5}" destId="{BAACDFF6-BE8C-4F2E-AE8C-38DBB29EABDF}" srcOrd="1" destOrd="0" presId="urn:microsoft.com/office/officeart/2005/8/layout/hierarchy1"/>
    <dgm:cxn modelId="{ACB3227D-D90A-4A9F-8189-57F536C05357}" type="presParOf" srcId="{BAACDFF6-BE8C-4F2E-AE8C-38DBB29EABDF}" destId="{E92DF5EC-3FAB-4C1A-8B33-B67E38C313E6}" srcOrd="0" destOrd="0" presId="urn:microsoft.com/office/officeart/2005/8/layout/hierarchy1"/>
    <dgm:cxn modelId="{9AC77F33-501D-4700-AB87-6AC74B73BE63}" type="presParOf" srcId="{E92DF5EC-3FAB-4C1A-8B33-B67E38C313E6}" destId="{83EC87FA-035D-4BCC-89F4-36A1C677D24E}" srcOrd="0" destOrd="0" presId="urn:microsoft.com/office/officeart/2005/8/layout/hierarchy1"/>
    <dgm:cxn modelId="{1C56000F-D040-4454-B5C2-02C01675969F}" type="presParOf" srcId="{E92DF5EC-3FAB-4C1A-8B33-B67E38C313E6}" destId="{1BB66336-D35F-4F4C-B9CD-DCC10FB3016E}" srcOrd="1" destOrd="0" presId="urn:microsoft.com/office/officeart/2005/8/layout/hierarchy1"/>
    <dgm:cxn modelId="{971DF89F-87A1-4441-B7DB-BEF83E96FF77}" type="presParOf" srcId="{BAACDFF6-BE8C-4F2E-AE8C-38DBB29EABDF}" destId="{2184178A-5CF5-450C-B452-CF1D0E9FF26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320649-F7FC-45D6-86DA-F631FB5373BC}">
      <dsp:nvSpPr>
        <dsp:cNvPr id="0" name=""/>
        <dsp:cNvSpPr/>
      </dsp:nvSpPr>
      <dsp:spPr>
        <a:xfrm>
          <a:off x="1333"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A915C4A-AA90-4D8A-9A05-7165448EAC6A}">
      <dsp:nvSpPr>
        <dsp:cNvPr id="0" name=""/>
        <dsp:cNvSpPr/>
      </dsp:nvSpPr>
      <dsp:spPr>
        <a:xfrm>
          <a:off x="521579"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dirty="0"/>
            <a:t>El ayuntamiento de Burgos ha solicitado ayuda para aumentar el turismo de la zona. La provincia tiene muchos pueblos con encantos que no son conocidos. ¿Cómo podemos crear una ruta de turismo geológico para dos días en Burgos?</a:t>
          </a:r>
          <a:endParaRPr lang="en-US" sz="2300" kern="1200" dirty="0"/>
        </a:p>
      </dsp:txBody>
      <dsp:txXfrm>
        <a:off x="608661" y="692298"/>
        <a:ext cx="4508047" cy="2799040"/>
      </dsp:txXfrm>
    </dsp:sp>
    <dsp:sp modelId="{83EC87FA-035D-4BCC-89F4-36A1C677D24E}">
      <dsp:nvSpPr>
        <dsp:cNvPr id="0" name=""/>
        <dsp:cNvSpPr/>
      </dsp:nvSpPr>
      <dsp:spPr>
        <a:xfrm>
          <a:off x="5724037" y="110983"/>
          <a:ext cx="4682211" cy="297320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B66336-D35F-4F4C-B9CD-DCC10FB3016E}">
      <dsp:nvSpPr>
        <dsp:cNvPr id="0" name=""/>
        <dsp:cNvSpPr/>
      </dsp:nvSpPr>
      <dsp:spPr>
        <a:xfrm>
          <a:off x="6244283" y="605216"/>
          <a:ext cx="4682211" cy="297320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s-ES" sz="2300" kern="1200"/>
            <a:t>Los estudiantes deben abordar este problema investigando distintos aspectos de la minería en la provincia y proponiendo soluciones para la creación de la ruta. Se dividirán en 5 grupos (como son 10, pues en parejas) y se emitirá un juicio final de cómo son las rutas.</a:t>
          </a:r>
          <a:endParaRPr lang="en-US" sz="2300" kern="1200"/>
        </a:p>
      </dsp:txBody>
      <dsp:txXfrm>
        <a:off x="6331365" y="692298"/>
        <a:ext cx="4508047" cy="279904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634BFD-E261-45D0-BF93-46E8E46119B3}" type="datetimeFigureOut">
              <a:rPr lang="es-ES" smtClean="0"/>
              <a:t>08/04/2025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62DD5-8C5A-43B1-AC05-DF3426C3CAEA}" type="slidenum">
              <a:rPr lang="es-ES" smtClean="0"/>
              <a:t>‹Nº›</a:t>
            </a:fld>
            <a:endParaRPr lang="es-ES"/>
          </a:p>
        </p:txBody>
      </p:sp>
    </p:spTree>
    <p:extLst>
      <p:ext uri="{BB962C8B-B14F-4D97-AF65-F5344CB8AC3E}">
        <p14:creationId xmlns:p14="http://schemas.microsoft.com/office/powerpoint/2010/main" val="18355488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E3062DD5-8C5A-43B1-AC05-DF3426C3CAEA}" type="slidenum">
              <a:rPr lang="es-ES" smtClean="0"/>
              <a:t>1</a:t>
            </a:fld>
            <a:endParaRPr lang="es-ES"/>
          </a:p>
        </p:txBody>
      </p:sp>
    </p:spTree>
    <p:extLst>
      <p:ext uri="{BB962C8B-B14F-4D97-AF65-F5344CB8AC3E}">
        <p14:creationId xmlns:p14="http://schemas.microsoft.com/office/powerpoint/2010/main" val="41965069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DC86605B-A8B2-4BDD-9E4A-E6C860D795AB}" type="datetimeFigureOut">
              <a:rPr lang="es-ES" smtClean="0"/>
              <a:t>08/04/2025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1369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C86605B-A8B2-4BDD-9E4A-E6C860D795AB}" type="datetimeFigureOut">
              <a:rPr lang="es-ES" smtClean="0"/>
              <a:t>08/04/2025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593575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C86605B-A8B2-4BDD-9E4A-E6C860D795AB}" type="datetimeFigureOut">
              <a:rPr lang="es-ES" smtClean="0"/>
              <a:t>08/04/2025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3787100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DC86605B-A8B2-4BDD-9E4A-E6C860D795AB}" type="datetimeFigureOut">
              <a:rPr lang="es-ES" smtClean="0"/>
              <a:t>08/04/2025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158336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Marcador de fecha 3"/>
          <p:cNvSpPr>
            <a:spLocks noGrp="1"/>
          </p:cNvSpPr>
          <p:nvPr>
            <p:ph type="dt" sz="half" idx="10"/>
          </p:nvPr>
        </p:nvSpPr>
        <p:spPr/>
        <p:txBody>
          <a:bodyPr/>
          <a:lstStyle/>
          <a:p>
            <a:fld id="{DC86605B-A8B2-4BDD-9E4A-E6C860D795AB}" type="datetimeFigureOut">
              <a:rPr lang="es-ES" smtClean="0"/>
              <a:t>08/04/2025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1048361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838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6172200" y="1825625"/>
            <a:ext cx="5181600" cy="435133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DC86605B-A8B2-4BDD-9E4A-E6C860D795AB}" type="datetimeFigureOut">
              <a:rPr lang="es-ES" smtClean="0"/>
              <a:t>08/04/2025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2806551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DC86605B-A8B2-4BDD-9E4A-E6C860D795AB}" type="datetimeFigureOut">
              <a:rPr lang="es-ES" smtClean="0"/>
              <a:t>08/04/2025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3987912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DC86605B-A8B2-4BDD-9E4A-E6C860D795AB}" type="datetimeFigureOut">
              <a:rPr lang="es-ES" smtClean="0"/>
              <a:t>08/04/2025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3503841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C86605B-A8B2-4BDD-9E4A-E6C860D795AB}" type="datetimeFigureOut">
              <a:rPr lang="es-ES" smtClean="0"/>
              <a:t>08/04/2025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3973961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C86605B-A8B2-4BDD-9E4A-E6C860D795AB}" type="datetimeFigureOut">
              <a:rPr lang="es-ES" smtClean="0"/>
              <a:t>08/04/2025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3273864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Marcador de fecha 4"/>
          <p:cNvSpPr>
            <a:spLocks noGrp="1"/>
          </p:cNvSpPr>
          <p:nvPr>
            <p:ph type="dt" sz="half" idx="10"/>
          </p:nvPr>
        </p:nvSpPr>
        <p:spPr/>
        <p:txBody>
          <a:bodyPr/>
          <a:lstStyle/>
          <a:p>
            <a:fld id="{DC86605B-A8B2-4BDD-9E4A-E6C860D795AB}" type="datetimeFigureOut">
              <a:rPr lang="es-ES" smtClean="0"/>
              <a:t>08/04/2025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D4812CC-C871-42D6-8A8A-C61BEE10A32D}" type="slidenum">
              <a:rPr lang="es-ES" smtClean="0"/>
              <a:t>‹Nº›</a:t>
            </a:fld>
            <a:endParaRPr lang="es-ES"/>
          </a:p>
        </p:txBody>
      </p:sp>
    </p:spTree>
    <p:extLst>
      <p:ext uri="{BB962C8B-B14F-4D97-AF65-F5344CB8AC3E}">
        <p14:creationId xmlns:p14="http://schemas.microsoft.com/office/powerpoint/2010/main" val="1410786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86605B-A8B2-4BDD-9E4A-E6C860D795AB}" type="datetimeFigureOut">
              <a:rPr lang="es-ES" smtClean="0"/>
              <a:t>08/04/2025</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4812CC-C871-42D6-8A8A-C61BEE10A32D}" type="slidenum">
              <a:rPr lang="es-ES" smtClean="0"/>
              <a:t>‹Nº›</a:t>
            </a:fld>
            <a:endParaRPr lang="es-ES"/>
          </a:p>
        </p:txBody>
      </p:sp>
    </p:spTree>
    <p:extLst>
      <p:ext uri="{BB962C8B-B14F-4D97-AF65-F5344CB8AC3E}">
        <p14:creationId xmlns:p14="http://schemas.microsoft.com/office/powerpoint/2010/main" val="197352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Diamantes brillantes">
            <a:extLst>
              <a:ext uri="{FF2B5EF4-FFF2-40B4-BE49-F238E27FC236}">
                <a16:creationId xmlns:a16="http://schemas.microsoft.com/office/drawing/2014/main" id="{CD893761-1B38-91A7-17D0-59D0DDB08469}"/>
              </a:ext>
            </a:extLst>
          </p:cNvPr>
          <p:cNvPicPr>
            <a:picLocks noChangeAspect="1"/>
          </p:cNvPicPr>
          <p:nvPr/>
        </p:nvPicPr>
        <p:blipFill>
          <a:blip r:embed="rId3"/>
          <a:srcRect r="5200"/>
          <a:stretch/>
        </p:blipFill>
        <p:spPr>
          <a:xfrm>
            <a:off x="3523488" y="10"/>
            <a:ext cx="8668512" cy="6857990"/>
          </a:xfrm>
          <a:prstGeom prst="rect">
            <a:avLst/>
          </a:prstGeom>
        </p:spPr>
      </p:pic>
      <p:sp>
        <p:nvSpPr>
          <p:cNvPr id="13" name="Rectangle 1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D6C0A5F1-781A-B021-8A1B-89ED47661F18}"/>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dirty="0"/>
              <a:t>ABP “LOS MINERALES COMO RECURSO”	</a:t>
            </a:r>
            <a:br>
              <a:rPr lang="en-US" dirty="0"/>
            </a:br>
            <a:endParaRPr lang="en-US" dirty="0"/>
          </a:p>
        </p:txBody>
      </p:sp>
      <p:sp>
        <p:nvSpPr>
          <p:cNvPr id="5" name="CuadroTexto 4">
            <a:extLst>
              <a:ext uri="{FF2B5EF4-FFF2-40B4-BE49-F238E27FC236}">
                <a16:creationId xmlns:a16="http://schemas.microsoft.com/office/drawing/2014/main" id="{F01527AA-7219-8AE8-2031-CFD1F5828017}"/>
              </a:ext>
            </a:extLst>
          </p:cNvPr>
          <p:cNvSpPr txBox="1"/>
          <p:nvPr/>
        </p:nvSpPr>
        <p:spPr>
          <a:xfrm>
            <a:off x="477980" y="4872922"/>
            <a:ext cx="4023359" cy="1208141"/>
          </a:xfrm>
          <a:prstGeom prst="rect">
            <a:avLst/>
          </a:prstGeom>
        </p:spPr>
        <p:txBody>
          <a:bodyPr vert="horz" lIns="91440" tIns="45720" rIns="91440" bIns="45720" rtlCol="0">
            <a:normAutofit/>
          </a:bodyPr>
          <a:lstStyle/>
          <a:p>
            <a:pPr>
              <a:lnSpc>
                <a:spcPct val="90000"/>
              </a:lnSpc>
              <a:spcBef>
                <a:spcPts val="1000"/>
              </a:spcBef>
            </a:pPr>
            <a:r>
              <a:rPr lang="en-US" sz="2000"/>
              <a:t> 2º BACHILLERATO</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0916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ángulo 2"/>
          <p:cNvSpPr/>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err="1"/>
              <a:t>Ubicación</a:t>
            </a:r>
            <a:r>
              <a:rPr lang="en-US" sz="2400" b="1" dirty="0"/>
              <a:t>:</a:t>
            </a:r>
            <a:r>
              <a:rPr lang="en-US" sz="2400" dirty="0"/>
              <a:t> Puras de Villafranca, Burgos.</a:t>
            </a:r>
          </a:p>
          <a:p>
            <a:pPr indent="-228600">
              <a:lnSpc>
                <a:spcPct val="90000"/>
              </a:lnSpc>
              <a:spcAft>
                <a:spcPts val="600"/>
              </a:spcAft>
              <a:buFont typeface="Arial" panose="020B0604020202020204" pitchFamily="34" charset="0"/>
              <a:buChar char="•"/>
            </a:pPr>
            <a:r>
              <a:rPr lang="en-US" sz="2400" b="1" dirty="0"/>
              <a:t>Acceso:</a:t>
            </a:r>
            <a:r>
              <a:rPr lang="en-US" sz="2400" dirty="0"/>
              <a:t> </a:t>
            </a:r>
            <a:r>
              <a:rPr lang="en-US" sz="2400" dirty="0" err="1"/>
              <a:t>Visitas</a:t>
            </a:r>
            <a:r>
              <a:rPr lang="en-US" sz="2400" dirty="0"/>
              <a:t> </a:t>
            </a:r>
            <a:r>
              <a:rPr lang="en-US" sz="2400" dirty="0" err="1"/>
              <a:t>guiadas</a:t>
            </a:r>
            <a:r>
              <a:rPr lang="en-US" sz="2400" dirty="0"/>
              <a:t>, </a:t>
            </a:r>
            <a:r>
              <a:rPr lang="en-US" sz="2400" dirty="0" err="1"/>
              <a:t>dificultad</a:t>
            </a:r>
            <a:r>
              <a:rPr lang="en-US" sz="2400" dirty="0"/>
              <a:t> baja.</a:t>
            </a:r>
          </a:p>
          <a:p>
            <a:pPr indent="-228600">
              <a:lnSpc>
                <a:spcPct val="90000"/>
              </a:lnSpc>
              <a:spcAft>
                <a:spcPts val="600"/>
              </a:spcAft>
              <a:buFont typeface="Arial" panose="020B0604020202020204" pitchFamily="34" charset="0"/>
              <a:buChar char="•"/>
            </a:pPr>
            <a:r>
              <a:rPr lang="en-US" sz="2400" b="1" dirty="0" err="1"/>
              <a:t>Minerales</a:t>
            </a:r>
            <a:r>
              <a:rPr lang="en-US" sz="2400" b="1" dirty="0"/>
              <a:t>/</a:t>
            </a:r>
            <a:r>
              <a:rPr lang="en-US" sz="2400" b="1" dirty="0" err="1"/>
              <a:t>Rocas</a:t>
            </a:r>
            <a:r>
              <a:rPr lang="en-US" sz="2400" b="1" dirty="0"/>
              <a:t> de </a:t>
            </a:r>
            <a:r>
              <a:rPr lang="en-US" sz="2400" b="1" dirty="0" err="1"/>
              <a:t>interés</a:t>
            </a:r>
            <a:r>
              <a:rPr lang="en-US" sz="2400" b="1" dirty="0"/>
              <a:t>:</a:t>
            </a:r>
            <a:endParaRPr lang="en-US" sz="2400" dirty="0"/>
          </a:p>
          <a:p>
            <a:pPr marL="742950" lvl="1" indent="-228600">
              <a:lnSpc>
                <a:spcPct val="90000"/>
              </a:lnSpc>
              <a:spcAft>
                <a:spcPts val="600"/>
              </a:spcAft>
              <a:buFont typeface="Arial" panose="020B0604020202020204" pitchFamily="34" charset="0"/>
              <a:buChar char="•"/>
            </a:pPr>
            <a:r>
              <a:rPr lang="en-US" sz="2400" b="1" dirty="0"/>
              <a:t>Tipo de mineral:</a:t>
            </a:r>
            <a:r>
              <a:rPr lang="en-US" sz="2400" dirty="0"/>
              <a:t> </a:t>
            </a:r>
            <a:r>
              <a:rPr lang="en-US" sz="2400" dirty="0" err="1"/>
              <a:t>Manganeso</a:t>
            </a:r>
            <a:r>
              <a:rPr lang="en-US" sz="2400" dirty="0"/>
              <a:t>.</a:t>
            </a:r>
          </a:p>
          <a:p>
            <a:pPr marL="742950" lvl="1" indent="-228600">
              <a:lnSpc>
                <a:spcPct val="90000"/>
              </a:lnSpc>
              <a:spcAft>
                <a:spcPts val="600"/>
              </a:spcAft>
              <a:buFont typeface="Arial" panose="020B0604020202020204" pitchFamily="34" charset="0"/>
              <a:buChar char="•"/>
            </a:pPr>
            <a:r>
              <a:rPr lang="en-US" sz="2400" b="1" dirty="0"/>
              <a:t>Tipo de </a:t>
            </a:r>
            <a:r>
              <a:rPr lang="en-US" sz="2400" b="1" dirty="0" err="1"/>
              <a:t>roca</a:t>
            </a:r>
            <a:r>
              <a:rPr lang="en-US" sz="2400" b="1" dirty="0"/>
              <a:t>:</a:t>
            </a:r>
            <a:r>
              <a:rPr lang="en-US" sz="2400" dirty="0"/>
              <a:t> Rocas </a:t>
            </a:r>
            <a:r>
              <a:rPr lang="en-US" sz="2400" dirty="0" err="1"/>
              <a:t>sedimentarias</a:t>
            </a:r>
            <a:r>
              <a:rPr lang="en-US" sz="2400" dirty="0"/>
              <a:t> </a:t>
            </a:r>
            <a:r>
              <a:rPr lang="en-US" sz="2400" dirty="0" err="1"/>
              <a:t>formadas</a:t>
            </a:r>
            <a:r>
              <a:rPr lang="en-US" sz="2400" dirty="0"/>
              <a:t> </a:t>
            </a:r>
            <a:r>
              <a:rPr lang="en-US" sz="2400" dirty="0" err="1"/>
              <a:t>por</a:t>
            </a:r>
            <a:r>
              <a:rPr lang="en-US" sz="2400" dirty="0"/>
              <a:t> </a:t>
            </a:r>
            <a:r>
              <a:rPr lang="en-US" sz="2400" dirty="0" err="1"/>
              <a:t>depósitos</a:t>
            </a:r>
            <a:r>
              <a:rPr lang="en-US" sz="2400" dirty="0"/>
              <a:t> de </a:t>
            </a:r>
            <a:r>
              <a:rPr lang="en-US" sz="2400" dirty="0" err="1"/>
              <a:t>manganeso</a:t>
            </a:r>
            <a:r>
              <a:rPr lang="en-US" sz="2400" dirty="0"/>
              <a:t>.</a:t>
            </a:r>
          </a:p>
        </p:txBody>
      </p:sp>
      <p:sp>
        <p:nvSpPr>
          <p:cNvPr id="5" name="CuadroTexto 4">
            <a:extLst>
              <a:ext uri="{FF2B5EF4-FFF2-40B4-BE49-F238E27FC236}">
                <a16:creationId xmlns:a16="http://schemas.microsoft.com/office/drawing/2014/main" id="{24591D70-2F6E-8203-564D-C3EC22C67EF3}"/>
              </a:ext>
            </a:extLst>
          </p:cNvPr>
          <p:cNvSpPr txBox="1"/>
          <p:nvPr/>
        </p:nvSpPr>
        <p:spPr>
          <a:xfrm>
            <a:off x="671740" y="895716"/>
            <a:ext cx="9234260" cy="840230"/>
          </a:xfrm>
          <a:prstGeom prst="rect">
            <a:avLst/>
          </a:prstGeom>
          <a:noFill/>
        </p:spPr>
        <p:txBody>
          <a:bodyPr wrap="square">
            <a:spAutoFit/>
          </a:bodyPr>
          <a:lstStyle/>
          <a:p>
            <a:pPr>
              <a:lnSpc>
                <a:spcPct val="90000"/>
              </a:lnSpc>
              <a:spcAft>
                <a:spcPts val="600"/>
              </a:spcAft>
            </a:pPr>
            <a:r>
              <a:rPr lang="en-US" sz="5400" b="1" dirty="0">
                <a:latin typeface="+mj-lt"/>
                <a:ea typeface="+mj-ea"/>
                <a:cs typeface="+mj-cs"/>
              </a:rPr>
              <a:t>Minas de Puras de Villafranca</a:t>
            </a:r>
          </a:p>
        </p:txBody>
      </p:sp>
    </p:spTree>
    <p:extLst>
      <p:ext uri="{BB962C8B-B14F-4D97-AF65-F5344CB8AC3E}">
        <p14:creationId xmlns:p14="http://schemas.microsoft.com/office/powerpoint/2010/main" val="640510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2"/>
          <a:stretch>
            <a:fillRect/>
          </a:stretch>
        </p:blipFill>
        <p:spPr>
          <a:xfrm>
            <a:off x="3411940" y="156032"/>
            <a:ext cx="5281684" cy="6440535"/>
          </a:xfrm>
          <a:prstGeom prst="rect">
            <a:avLst/>
          </a:prstGeom>
        </p:spPr>
      </p:pic>
      <p:sp>
        <p:nvSpPr>
          <p:cNvPr id="4" name="CuadroTexto 3"/>
          <p:cNvSpPr txBox="1"/>
          <p:nvPr/>
        </p:nvSpPr>
        <p:spPr>
          <a:xfrm>
            <a:off x="1042633" y="799819"/>
            <a:ext cx="2206501" cy="3139321"/>
          </a:xfrm>
          <a:prstGeom prst="rect">
            <a:avLst/>
          </a:prstGeom>
          <a:noFill/>
        </p:spPr>
        <p:txBody>
          <a:bodyPr wrap="none" rtlCol="0">
            <a:spAutoFit/>
          </a:bodyPr>
          <a:lstStyle/>
          <a:p>
            <a:r>
              <a:rPr lang="es-ES" dirty="0"/>
              <a:t>Cueva La Palomera</a:t>
            </a:r>
          </a:p>
          <a:p>
            <a:endParaRPr lang="es-ES" dirty="0"/>
          </a:p>
          <a:p>
            <a:endParaRPr lang="es-ES" dirty="0"/>
          </a:p>
          <a:p>
            <a:endParaRPr lang="es-ES" dirty="0"/>
          </a:p>
          <a:p>
            <a:endParaRPr lang="es-ES" dirty="0"/>
          </a:p>
          <a:p>
            <a:endParaRPr lang="es-ES" dirty="0"/>
          </a:p>
          <a:p>
            <a:br>
              <a:rPr lang="es-ES" dirty="0"/>
            </a:br>
            <a:br>
              <a:rPr lang="es-ES" dirty="0"/>
            </a:br>
            <a:r>
              <a:rPr lang="es-ES" dirty="0"/>
              <a:t>Cueva </a:t>
            </a:r>
            <a:r>
              <a:rPr lang="es-ES" dirty="0" err="1"/>
              <a:t>Fuentemolinos</a:t>
            </a:r>
            <a:br>
              <a:rPr lang="es-ES" dirty="0"/>
            </a:br>
            <a:endParaRPr lang="es-ES" dirty="0"/>
          </a:p>
          <a:p>
            <a:endParaRPr lang="es-ES" dirty="0"/>
          </a:p>
        </p:txBody>
      </p:sp>
      <p:cxnSp>
        <p:nvCxnSpPr>
          <p:cNvPr id="6" name="Conector recto de flecha 5"/>
          <p:cNvCxnSpPr>
            <a:cxnSpLocks/>
          </p:cNvCxnSpPr>
          <p:nvPr/>
        </p:nvCxnSpPr>
        <p:spPr>
          <a:xfrm flipV="1">
            <a:off x="2989006" y="467833"/>
            <a:ext cx="2008296" cy="4662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Conector recto de flecha 6"/>
          <p:cNvCxnSpPr/>
          <p:nvPr/>
        </p:nvCxnSpPr>
        <p:spPr>
          <a:xfrm flipH="1">
            <a:off x="7000992" y="3518108"/>
            <a:ext cx="1902003" cy="43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p:cNvCxnSpPr/>
          <p:nvPr/>
        </p:nvCxnSpPr>
        <p:spPr>
          <a:xfrm flipH="1">
            <a:off x="7485321" y="3041640"/>
            <a:ext cx="1494271" cy="334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p:cNvCxnSpPr/>
          <p:nvPr/>
        </p:nvCxnSpPr>
        <p:spPr>
          <a:xfrm flipV="1">
            <a:off x="3125972" y="4181021"/>
            <a:ext cx="2275644" cy="4807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ángulo 14"/>
          <p:cNvSpPr/>
          <p:nvPr/>
        </p:nvSpPr>
        <p:spPr>
          <a:xfrm>
            <a:off x="1389321" y="4218939"/>
            <a:ext cx="6096000" cy="1200329"/>
          </a:xfrm>
          <a:prstGeom prst="rect">
            <a:avLst/>
          </a:prstGeom>
        </p:spPr>
        <p:txBody>
          <a:bodyPr>
            <a:spAutoFit/>
          </a:bodyPr>
          <a:lstStyle/>
          <a:p>
            <a:endParaRPr lang="es-ES" dirty="0"/>
          </a:p>
          <a:p>
            <a:r>
              <a:rPr lang="es-ES" dirty="0"/>
              <a:t>Mina Esperanza</a:t>
            </a:r>
            <a:br>
              <a:rPr lang="es-ES" dirty="0"/>
            </a:br>
            <a:br>
              <a:rPr lang="es-ES" dirty="0"/>
            </a:br>
            <a:endParaRPr lang="es-ES" dirty="0"/>
          </a:p>
        </p:txBody>
      </p:sp>
      <p:sp>
        <p:nvSpPr>
          <p:cNvPr id="16" name="Rectángulo 15"/>
          <p:cNvSpPr/>
          <p:nvPr/>
        </p:nvSpPr>
        <p:spPr>
          <a:xfrm>
            <a:off x="8902995" y="2789250"/>
            <a:ext cx="3289005" cy="923330"/>
          </a:xfrm>
          <a:prstGeom prst="rect">
            <a:avLst/>
          </a:prstGeom>
        </p:spPr>
        <p:txBody>
          <a:bodyPr wrap="square">
            <a:spAutoFit/>
          </a:bodyPr>
          <a:lstStyle/>
          <a:p>
            <a:r>
              <a:rPr lang="es-ES" dirty="0"/>
              <a:t>Mina Cerezo de Río Tirón</a:t>
            </a:r>
          </a:p>
          <a:p>
            <a:endParaRPr lang="es-ES" dirty="0"/>
          </a:p>
          <a:p>
            <a:r>
              <a:rPr lang="es-ES" dirty="0"/>
              <a:t>Minas de Puras de Villafranca</a:t>
            </a:r>
          </a:p>
        </p:txBody>
      </p:sp>
      <p:sp>
        <p:nvSpPr>
          <p:cNvPr id="23" name="Rectángulo 22"/>
          <p:cNvSpPr/>
          <p:nvPr/>
        </p:nvSpPr>
        <p:spPr>
          <a:xfrm>
            <a:off x="9308234" y="5419268"/>
            <a:ext cx="2124108" cy="369332"/>
          </a:xfrm>
          <a:prstGeom prst="rect">
            <a:avLst/>
          </a:prstGeom>
        </p:spPr>
        <p:txBody>
          <a:bodyPr wrap="none">
            <a:spAutoFit/>
          </a:bodyPr>
          <a:lstStyle/>
          <a:p>
            <a:r>
              <a:rPr lang="es-ES" dirty="0"/>
              <a:t>Cueva Santa Eugenia</a:t>
            </a:r>
          </a:p>
        </p:txBody>
      </p:sp>
      <p:cxnSp>
        <p:nvCxnSpPr>
          <p:cNvPr id="24" name="Conector recto de flecha 23"/>
          <p:cNvCxnSpPr>
            <a:stCxn id="23" idx="1"/>
          </p:cNvCxnSpPr>
          <p:nvPr/>
        </p:nvCxnSpPr>
        <p:spPr>
          <a:xfrm flipH="1" flipV="1">
            <a:off x="7098927" y="5541290"/>
            <a:ext cx="2209307" cy="62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ector recto de flecha 25"/>
          <p:cNvCxnSpPr/>
          <p:nvPr/>
        </p:nvCxnSpPr>
        <p:spPr>
          <a:xfrm>
            <a:off x="3249134" y="3223980"/>
            <a:ext cx="3271009" cy="511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741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5349FAE-5A33-AE0F-DBE1-A882EE2E3CFD}"/>
              </a:ext>
            </a:extLst>
          </p:cNvPr>
          <p:cNvSpPr>
            <a:spLocks noGrp="1"/>
          </p:cNvSpPr>
          <p:nvPr>
            <p:ph type="title"/>
          </p:nvPr>
        </p:nvSpPr>
        <p:spPr>
          <a:xfrm>
            <a:off x="1383564" y="348865"/>
            <a:ext cx="9718111" cy="1576446"/>
          </a:xfrm>
        </p:spPr>
        <p:txBody>
          <a:bodyPr anchor="ctr">
            <a:normAutofit/>
          </a:bodyPr>
          <a:lstStyle/>
          <a:p>
            <a:r>
              <a:rPr lang="es-ES" sz="4000" b="1">
                <a:solidFill>
                  <a:srgbClr val="FFFFFF"/>
                </a:solidFill>
                <a:effectLst/>
                <a:latin typeface="Times New Roman" panose="02020603050405020304" pitchFamily="18" charset="0"/>
                <a:ea typeface="Times New Roman" panose="02020603050405020304" pitchFamily="18" charset="0"/>
                <a:cs typeface="Times New Roman" panose="02020603050405020304" pitchFamily="18" charset="0"/>
              </a:rPr>
              <a:t>Problema planteado:</a:t>
            </a:r>
            <a:br>
              <a:rPr lang="es-ES" sz="40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s-ES" sz="4000">
              <a:solidFill>
                <a:srgbClr val="FFFFFF"/>
              </a:solidFill>
            </a:endParaRPr>
          </a:p>
        </p:txBody>
      </p:sp>
      <p:graphicFrame>
        <p:nvGraphicFramePr>
          <p:cNvPr id="5" name="Marcador de contenido 2">
            <a:extLst>
              <a:ext uri="{FF2B5EF4-FFF2-40B4-BE49-F238E27FC236}">
                <a16:creationId xmlns:a16="http://schemas.microsoft.com/office/drawing/2014/main" id="{B59FFB44-8B92-D4BC-3A99-8898B5598A02}"/>
              </a:ext>
            </a:extLst>
          </p:cNvPr>
          <p:cNvGraphicFramePr>
            <a:graphicFrameLocks noGrp="1"/>
          </p:cNvGraphicFramePr>
          <p:nvPr>
            <p:ph idx="1"/>
            <p:extLst>
              <p:ext uri="{D42A27DB-BD31-4B8C-83A1-F6EECF244321}">
                <p14:modId xmlns:p14="http://schemas.microsoft.com/office/powerpoint/2010/main" val="425393796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8928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79B41E-4FF0-7D93-7820-789697DD5A1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171F8C13-F90C-FA78-BDE5-A5FFCB62F6FE}"/>
              </a:ext>
            </a:extLst>
          </p:cNvPr>
          <p:cNvSpPr>
            <a:spLocks noGrp="1"/>
          </p:cNvSpPr>
          <p:nvPr>
            <p:ph type="title"/>
          </p:nvPr>
        </p:nvSpPr>
        <p:spPr>
          <a:xfrm>
            <a:off x="838200" y="1412488"/>
            <a:ext cx="2899189" cy="4363844"/>
          </a:xfrm>
        </p:spPr>
        <p:txBody>
          <a:bodyPr vert="horz" lIns="91440" tIns="45720" rIns="91440" bIns="45720" rtlCol="0" anchor="t">
            <a:normAutofit/>
          </a:bodyPr>
          <a:lstStyle/>
          <a:p>
            <a:r>
              <a:rPr lang="en-US" sz="4000" b="1" kern="1200" dirty="0" err="1">
                <a:solidFill>
                  <a:srgbClr val="FFFFFF"/>
                </a:solidFill>
                <a:effectLst/>
                <a:latin typeface="+mj-lt"/>
                <a:ea typeface="+mj-ea"/>
                <a:cs typeface="+mj-cs"/>
              </a:rPr>
              <a:t>Investigación</a:t>
            </a:r>
            <a:r>
              <a:rPr lang="en-US" sz="4000" b="1" kern="1200" dirty="0">
                <a:solidFill>
                  <a:srgbClr val="FFFFFF"/>
                </a:solidFill>
                <a:effectLst/>
                <a:latin typeface="+mj-lt"/>
                <a:ea typeface="+mj-ea"/>
                <a:cs typeface="+mj-cs"/>
              </a:rPr>
              <a:t> y </a:t>
            </a:r>
            <a:r>
              <a:rPr lang="en-US" sz="4000" b="1" kern="1200" dirty="0" err="1">
                <a:solidFill>
                  <a:srgbClr val="FFFFFF"/>
                </a:solidFill>
                <a:effectLst/>
                <a:latin typeface="+mj-lt"/>
                <a:ea typeface="+mj-ea"/>
                <a:cs typeface="+mj-cs"/>
              </a:rPr>
              <a:t>recolección</a:t>
            </a:r>
            <a:r>
              <a:rPr lang="en-US" sz="4000" b="1" kern="1200" dirty="0">
                <a:solidFill>
                  <a:srgbClr val="FFFFFF"/>
                </a:solidFill>
                <a:effectLst/>
                <a:latin typeface="+mj-lt"/>
                <a:ea typeface="+mj-ea"/>
                <a:cs typeface="+mj-cs"/>
              </a:rPr>
              <a:t> de </a:t>
            </a:r>
            <a:r>
              <a:rPr lang="en-US" sz="4000" b="1" kern="1200" dirty="0" err="1">
                <a:solidFill>
                  <a:srgbClr val="FFFFFF"/>
                </a:solidFill>
                <a:effectLst/>
                <a:latin typeface="+mj-lt"/>
                <a:ea typeface="+mj-ea"/>
                <a:cs typeface="+mj-cs"/>
              </a:rPr>
              <a:t>información</a:t>
            </a:r>
            <a:br>
              <a:rPr lang="en-US" sz="4000" kern="1200" dirty="0">
                <a:solidFill>
                  <a:srgbClr val="FFFFFF"/>
                </a:solidFill>
                <a:effectLst/>
                <a:latin typeface="+mj-lt"/>
                <a:ea typeface="+mj-ea"/>
                <a:cs typeface="+mj-cs"/>
              </a:rPr>
            </a:br>
            <a:endParaRPr lang="en-US" sz="4000" kern="1200" dirty="0">
              <a:solidFill>
                <a:srgbClr val="FFFFFF"/>
              </a:solidFill>
              <a:latin typeface="+mj-lt"/>
              <a:ea typeface="+mj-ea"/>
              <a:cs typeface="+mj-cs"/>
            </a:endParaRPr>
          </a:p>
        </p:txBody>
      </p:sp>
      <p:sp>
        <p:nvSpPr>
          <p:cNvPr id="3" name="Marcador de contenido 2">
            <a:extLst>
              <a:ext uri="{FF2B5EF4-FFF2-40B4-BE49-F238E27FC236}">
                <a16:creationId xmlns:a16="http://schemas.microsoft.com/office/drawing/2014/main" id="{D8C48489-13E9-5BCF-F642-BA88A498C6D5}"/>
              </a:ext>
            </a:extLst>
          </p:cNvPr>
          <p:cNvSpPr>
            <a:spLocks noGrp="1"/>
          </p:cNvSpPr>
          <p:nvPr>
            <p:ph idx="1"/>
          </p:nvPr>
        </p:nvSpPr>
        <p:spPr>
          <a:xfrm>
            <a:off x="8505815" y="1412488"/>
            <a:ext cx="3427283" cy="4363844"/>
          </a:xfrm>
        </p:spPr>
        <p:txBody>
          <a:bodyPr vert="horz" lIns="91440" tIns="45720" rIns="91440" bIns="45720" rtlCol="0">
            <a:normAutofit/>
          </a:bodyPr>
          <a:lstStyle/>
          <a:p>
            <a:pPr marL="342900" lvl="0"/>
            <a:r>
              <a:rPr lang="en-US" sz="2000" dirty="0">
                <a:effectLst/>
              </a:rPr>
              <a:t>Cueva La </a:t>
            </a:r>
            <a:r>
              <a:rPr lang="en-US" sz="2000" dirty="0" err="1">
                <a:effectLst/>
              </a:rPr>
              <a:t>palomera</a:t>
            </a:r>
            <a:endParaRPr lang="en-US" sz="2000" dirty="0">
              <a:effectLst/>
            </a:endParaRPr>
          </a:p>
          <a:p>
            <a:pPr marL="342900" lvl="0"/>
            <a:r>
              <a:rPr lang="en-US" sz="2000" dirty="0">
                <a:effectLst/>
              </a:rPr>
              <a:t>Cueva Santa Eugenia</a:t>
            </a:r>
          </a:p>
          <a:p>
            <a:pPr marL="342900" lvl="0"/>
            <a:r>
              <a:rPr lang="en-US" sz="2000" dirty="0">
                <a:effectLst/>
              </a:rPr>
              <a:t>Cueva </a:t>
            </a:r>
            <a:r>
              <a:rPr lang="en-US" sz="2000" dirty="0" err="1">
                <a:effectLst/>
              </a:rPr>
              <a:t>Fuentemolinos</a:t>
            </a:r>
            <a:r>
              <a:rPr lang="en-US" sz="2000" dirty="0">
                <a:effectLst/>
              </a:rPr>
              <a:t> </a:t>
            </a:r>
          </a:p>
          <a:p>
            <a:pPr marL="342900" lvl="0"/>
            <a:r>
              <a:rPr lang="en-US" sz="2000" dirty="0">
                <a:effectLst/>
              </a:rPr>
              <a:t>Mina Esperanza</a:t>
            </a:r>
          </a:p>
          <a:p>
            <a:pPr marL="342900" lvl="0"/>
            <a:r>
              <a:rPr lang="en-US" sz="2000" dirty="0">
                <a:effectLst/>
              </a:rPr>
              <a:t>Mina Cerezo de Río </a:t>
            </a:r>
            <a:r>
              <a:rPr lang="en-US" sz="2000" dirty="0" err="1">
                <a:effectLst/>
              </a:rPr>
              <a:t>Tirón</a:t>
            </a:r>
            <a:endParaRPr lang="en-US" sz="2000" dirty="0">
              <a:effectLst/>
            </a:endParaRPr>
          </a:p>
          <a:p>
            <a:pPr>
              <a:spcAft>
                <a:spcPts val="800"/>
              </a:spcAft>
            </a:pPr>
            <a:endParaRPr lang="en-US" sz="2000" dirty="0"/>
          </a:p>
        </p:txBody>
      </p:sp>
      <p:cxnSp>
        <p:nvCxnSpPr>
          <p:cNvPr id="14" name="Straight Connector 13">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95D083DD-AD91-2BDB-2773-8B7C37834A7A}"/>
              </a:ext>
            </a:extLst>
          </p:cNvPr>
          <p:cNvSpPr txBox="1"/>
          <p:nvPr/>
        </p:nvSpPr>
        <p:spPr>
          <a:xfrm>
            <a:off x="915631" y="4135244"/>
            <a:ext cx="3197701" cy="4363844"/>
          </a:xfrm>
          <a:prstGeom prst="rect">
            <a:avLst/>
          </a:prstGeom>
        </p:spPr>
        <p:txBody>
          <a:bodyPr vert="horz" lIns="91440" tIns="45720" rIns="91440" bIns="45720" rtlCol="0">
            <a:normAutofit/>
          </a:bodyPr>
          <a:lstStyle/>
          <a:p>
            <a:pPr lvl="0">
              <a:lnSpc>
                <a:spcPct val="90000"/>
              </a:lnSpc>
              <a:spcAft>
                <a:spcPts val="800"/>
              </a:spcAft>
              <a:tabLst>
                <a:tab pos="457200" algn="l"/>
              </a:tabLst>
            </a:pPr>
            <a:r>
              <a:rPr lang="en-US" sz="2000" dirty="0" err="1">
                <a:solidFill>
                  <a:schemeClr val="bg1"/>
                </a:solidFill>
                <a:effectLst/>
              </a:rPr>
              <a:t>Distribución</a:t>
            </a:r>
            <a:r>
              <a:rPr lang="en-US" sz="2000" dirty="0">
                <a:solidFill>
                  <a:schemeClr val="bg1"/>
                </a:solidFill>
                <a:effectLst/>
              </a:rPr>
              <a:t> </a:t>
            </a:r>
            <a:r>
              <a:rPr lang="en-US" sz="2000" dirty="0" err="1">
                <a:solidFill>
                  <a:schemeClr val="bg1"/>
                </a:solidFill>
                <a:effectLst/>
              </a:rPr>
              <a:t>en</a:t>
            </a:r>
            <a:r>
              <a:rPr lang="en-US" sz="2000" dirty="0">
                <a:solidFill>
                  <a:schemeClr val="bg1"/>
                </a:solidFill>
                <a:effectLst/>
              </a:rPr>
              <a:t> </a:t>
            </a:r>
            <a:r>
              <a:rPr lang="en-US" sz="2000" dirty="0" err="1">
                <a:solidFill>
                  <a:schemeClr val="bg1"/>
                </a:solidFill>
                <a:effectLst/>
              </a:rPr>
              <a:t>grupos</a:t>
            </a:r>
            <a:r>
              <a:rPr lang="en-US" sz="2000" dirty="0">
                <a:solidFill>
                  <a:schemeClr val="bg1"/>
                </a:solidFill>
                <a:effectLst/>
              </a:rPr>
              <a:t> y </a:t>
            </a:r>
            <a:r>
              <a:rPr lang="en-US" sz="2000" dirty="0" err="1">
                <a:solidFill>
                  <a:schemeClr val="bg1"/>
                </a:solidFill>
                <a:effectLst/>
              </a:rPr>
              <a:t>asignación</a:t>
            </a:r>
            <a:r>
              <a:rPr lang="en-US" sz="2000" dirty="0">
                <a:solidFill>
                  <a:schemeClr val="bg1"/>
                </a:solidFill>
                <a:effectLst/>
              </a:rPr>
              <a:t> </a:t>
            </a:r>
          </a:p>
        </p:txBody>
      </p:sp>
      <p:sp>
        <p:nvSpPr>
          <p:cNvPr id="11" name="CuadroTexto 10">
            <a:extLst>
              <a:ext uri="{FF2B5EF4-FFF2-40B4-BE49-F238E27FC236}">
                <a16:creationId xmlns:a16="http://schemas.microsoft.com/office/drawing/2014/main" id="{6C7BD0B4-D4C1-D84C-DDCF-DF67C3467F66}"/>
              </a:ext>
            </a:extLst>
          </p:cNvPr>
          <p:cNvSpPr txBox="1"/>
          <p:nvPr/>
        </p:nvSpPr>
        <p:spPr>
          <a:xfrm>
            <a:off x="4689987" y="1412488"/>
            <a:ext cx="2605549" cy="923330"/>
          </a:xfrm>
          <a:prstGeom prst="rect">
            <a:avLst/>
          </a:prstGeom>
          <a:noFill/>
        </p:spPr>
        <p:txBody>
          <a:bodyPr wrap="square">
            <a:spAutoFit/>
          </a:bodyPr>
          <a:lstStyle/>
          <a:p>
            <a:pPr marL="0" lvl="0">
              <a:spcAft>
                <a:spcPts val="800"/>
              </a:spcAft>
              <a:tabLst>
                <a:tab pos="457200" algn="l"/>
              </a:tabLst>
            </a:pPr>
            <a:r>
              <a:rPr lang="en-US" sz="1800" dirty="0" err="1">
                <a:effectLst/>
              </a:rPr>
              <a:t>Creación</a:t>
            </a:r>
            <a:r>
              <a:rPr lang="en-US" sz="1800" dirty="0">
                <a:effectLst/>
              </a:rPr>
              <a:t> de 5 </a:t>
            </a:r>
            <a:r>
              <a:rPr lang="en-US" sz="1800" dirty="0" err="1">
                <a:effectLst/>
              </a:rPr>
              <a:t>grupos</a:t>
            </a:r>
            <a:r>
              <a:rPr lang="en-US" sz="1800" dirty="0">
                <a:effectLst/>
              </a:rPr>
              <a:t> y </a:t>
            </a:r>
            <a:r>
              <a:rPr lang="en-US" sz="1800" dirty="0" err="1">
                <a:effectLst/>
              </a:rPr>
              <a:t>asignación</a:t>
            </a:r>
            <a:r>
              <a:rPr lang="en-US" sz="1800" dirty="0">
                <a:effectLst/>
              </a:rPr>
              <a:t> de </a:t>
            </a:r>
            <a:r>
              <a:rPr lang="en-US" sz="1800" dirty="0" err="1">
                <a:effectLst/>
              </a:rPr>
              <a:t>los</a:t>
            </a:r>
            <a:r>
              <a:rPr lang="en-US" sz="1800" dirty="0">
                <a:effectLst/>
              </a:rPr>
              <a:t> </a:t>
            </a:r>
            <a:r>
              <a:rPr lang="en-US" sz="1800" dirty="0" err="1">
                <a:effectLst/>
              </a:rPr>
              <a:t>lugares</a:t>
            </a:r>
            <a:r>
              <a:rPr lang="en-US" sz="1800" dirty="0">
                <a:effectLst/>
              </a:rPr>
              <a:t> de </a:t>
            </a:r>
            <a:r>
              <a:rPr lang="en-US" sz="1800" dirty="0" err="1">
                <a:effectLst/>
              </a:rPr>
              <a:t>interés</a:t>
            </a:r>
            <a:endParaRPr lang="en-US" sz="1800" dirty="0">
              <a:effectLst/>
            </a:endParaRPr>
          </a:p>
        </p:txBody>
      </p:sp>
    </p:spTree>
    <p:extLst>
      <p:ext uri="{BB962C8B-B14F-4D97-AF65-F5344CB8AC3E}">
        <p14:creationId xmlns:p14="http://schemas.microsoft.com/office/powerpoint/2010/main" val="3345428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88426A8-C12B-9B5A-5BEF-B49A8740A8D7}"/>
              </a:ext>
            </a:extLst>
          </p:cNvPr>
          <p:cNvSpPr>
            <a:spLocks noGrp="1"/>
          </p:cNvSpPr>
          <p:nvPr>
            <p:ph type="title"/>
          </p:nvPr>
        </p:nvSpPr>
        <p:spPr>
          <a:xfrm>
            <a:off x="761803" y="661480"/>
            <a:ext cx="4646904" cy="1624520"/>
          </a:xfrm>
        </p:spPr>
        <p:txBody>
          <a:bodyPr anchor="ctr">
            <a:normAutofit/>
          </a:bodyPr>
          <a:lstStyle/>
          <a:p>
            <a:r>
              <a:rPr lang="es-ES" sz="4000" dirty="0">
                <a:effectLst/>
                <a:latin typeface="Times New Roman" panose="02020603050405020304" pitchFamily="18" charset="0"/>
                <a:ea typeface="Times New Roman" panose="02020603050405020304" pitchFamily="18" charset="0"/>
                <a:cs typeface="Times New Roman" panose="02020603050405020304" pitchFamily="18" charset="0"/>
              </a:rPr>
              <a:t>Ficha a completar:</a:t>
            </a:r>
            <a:br>
              <a:rPr lang="es-ES" sz="4000" dirty="0">
                <a:effectLst/>
                <a:latin typeface="Calibri" panose="020F0502020204030204" pitchFamily="34" charset="0"/>
                <a:ea typeface="Calibri" panose="020F0502020204030204" pitchFamily="34" charset="0"/>
                <a:cs typeface="Times New Roman" panose="02020603050405020304" pitchFamily="18" charset="0"/>
              </a:rPr>
            </a:br>
            <a:endParaRPr lang="es-ES" sz="4000" dirty="0"/>
          </a:p>
        </p:txBody>
      </p:sp>
      <p:sp>
        <p:nvSpPr>
          <p:cNvPr id="3" name="Marcador de contenido 2">
            <a:extLst>
              <a:ext uri="{FF2B5EF4-FFF2-40B4-BE49-F238E27FC236}">
                <a16:creationId xmlns:a16="http://schemas.microsoft.com/office/drawing/2014/main" id="{94031E4D-5AF0-BE07-25FC-68C954E3E17E}"/>
              </a:ext>
            </a:extLst>
          </p:cNvPr>
          <p:cNvSpPr>
            <a:spLocks noGrp="1"/>
          </p:cNvSpPr>
          <p:nvPr>
            <p:ph idx="1"/>
          </p:nvPr>
        </p:nvSpPr>
        <p:spPr>
          <a:xfrm>
            <a:off x="761802" y="2743200"/>
            <a:ext cx="4646905" cy="3613149"/>
          </a:xfrm>
        </p:spPr>
        <p:txBody>
          <a:bodyPr anchor="ctr">
            <a:normAutofit/>
          </a:bodyPr>
          <a:lstStyle/>
          <a:p>
            <a:pPr marL="342900" lvl="0" indent="-342900">
              <a:buFont typeface="Symbol" panose="05050102010706020507" pitchFamily="18"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Nombre de la cueva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Ubicación de la cueva (aportar el profesor un mapa con la provincia de burgos para que lo señalicen en el mapa)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Acceso por carretera / a pie </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Font typeface="Symbol" panose="05050102010706020507" pitchFamily="18" charset="2"/>
              <a:buChar char=""/>
            </a:pPr>
            <a:r>
              <a:rPr lang="es-ES" sz="2000" dirty="0">
                <a:latin typeface="Times New Roman" panose="02020603050405020304" pitchFamily="18" charset="0"/>
                <a:ea typeface="Times New Roman" panose="02020603050405020304" pitchFamily="18" charset="0"/>
                <a:cs typeface="Times New Roman" panose="02020603050405020304" pitchFamily="18" charset="0"/>
              </a:rPr>
              <a:t>Minerales /Rocas </a:t>
            </a: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de interés:</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buFont typeface="Courier New" panose="02070309020205020404" pitchFamily="49" charset="0"/>
              <a:buChar char="o"/>
            </a:pPr>
            <a:r>
              <a:rPr lang="es-ES" sz="2000" dirty="0">
                <a:effectLst/>
                <a:latin typeface="Times New Roman" panose="02020603050405020304" pitchFamily="18" charset="0"/>
                <a:ea typeface="Times New Roman" panose="02020603050405020304" pitchFamily="18" charset="0"/>
                <a:cs typeface="Times New Roman" panose="02020603050405020304" pitchFamily="18" charset="0"/>
              </a:rPr>
              <a:t>Tipo / Familia</a:t>
            </a:r>
            <a:endParaRPr lang="es-ES"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ES" sz="2000" dirty="0"/>
          </a:p>
        </p:txBody>
      </p:sp>
      <p:pic>
        <p:nvPicPr>
          <p:cNvPr id="5" name="Picture 4" descr="Seis chinchetas señalan lugares en un mapa">
            <a:extLst>
              <a:ext uri="{FF2B5EF4-FFF2-40B4-BE49-F238E27FC236}">
                <a16:creationId xmlns:a16="http://schemas.microsoft.com/office/drawing/2014/main" id="{DE7E3CCC-9ACC-F055-F743-4FB9B964A674}"/>
              </a:ext>
            </a:extLst>
          </p:cNvPr>
          <p:cNvPicPr>
            <a:picLocks noChangeAspect="1"/>
          </p:cNvPicPr>
          <p:nvPr/>
        </p:nvPicPr>
        <p:blipFill>
          <a:blip r:embed="rId2"/>
          <a:srcRect l="17935" r="22664" b="-2"/>
          <a:stretch/>
        </p:blipFill>
        <p:spPr>
          <a:xfrm>
            <a:off x="6096000" y="1"/>
            <a:ext cx="6102825" cy="6858000"/>
          </a:xfrm>
          <a:prstGeom prst="rect">
            <a:avLst/>
          </a:prstGeom>
        </p:spPr>
      </p:pic>
    </p:spTree>
    <p:extLst>
      <p:ext uri="{BB962C8B-B14F-4D97-AF65-F5344CB8AC3E}">
        <p14:creationId xmlns:p14="http://schemas.microsoft.com/office/powerpoint/2010/main" val="2991801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ángulo 3"/>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Cueva La Palomera</a:t>
            </a:r>
          </a:p>
        </p:txBody>
      </p:sp>
      <p:grpSp>
        <p:nvGrpSpPr>
          <p:cNvPr id="17" name="Group 16">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8" name="Rectangle 17">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6">
            <a:extLst>
              <a:ext uri="{FF2B5EF4-FFF2-40B4-BE49-F238E27FC236}">
                <a16:creationId xmlns:a16="http://schemas.microsoft.com/office/drawing/2014/main" id="{70D6EA6B-13D5-D334-8AA0-AB5F86D18D9E}"/>
              </a:ext>
            </a:extLst>
          </p:cNvPr>
          <p:cNvSpPr>
            <a:spLocks noChangeArrowheads="1"/>
          </p:cNvSpPr>
          <p:nvPr/>
        </p:nvSpPr>
        <p:spPr bwMode="auto">
          <a:xfrm>
            <a:off x="793660" y="2599509"/>
            <a:ext cx="10143668" cy="3435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Ubicación</a:t>
            </a:r>
            <a:r>
              <a:rPr kumimoji="0" lang="en-US" altLang="es-ES" sz="2400" b="0" i="0" u="none" strike="noStrike" cap="none" normalizeH="0" baseline="0" dirty="0">
                <a:ln>
                  <a:noFill/>
                </a:ln>
                <a:effectLst/>
              </a:rPr>
              <a:t>: Complejo </a:t>
            </a:r>
            <a:r>
              <a:rPr kumimoji="0" lang="en-US" altLang="es-ES" sz="2400" b="0" i="0" u="none" strike="noStrike" cap="none" normalizeH="0" baseline="0" dirty="0" err="1">
                <a:ln>
                  <a:noFill/>
                </a:ln>
                <a:effectLst/>
              </a:rPr>
              <a:t>kárstico</a:t>
            </a:r>
            <a:r>
              <a:rPr kumimoji="0" lang="en-US" altLang="es-ES" sz="2400" b="0" i="0" u="none" strike="noStrike" cap="none" normalizeH="0" baseline="0" dirty="0">
                <a:ln>
                  <a:noFill/>
                </a:ln>
                <a:effectLst/>
              </a:rPr>
              <a:t> de Ojo </a:t>
            </a:r>
            <a:r>
              <a:rPr kumimoji="0" lang="en-US" altLang="es-ES" sz="2400" b="0" i="0" u="none" strike="noStrike" cap="none" normalizeH="0" baseline="0" dirty="0" err="1">
                <a:ln>
                  <a:noFill/>
                </a:ln>
                <a:effectLst/>
              </a:rPr>
              <a:t>Guareña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provincia</a:t>
            </a:r>
            <a:r>
              <a:rPr kumimoji="0" lang="en-US" altLang="es-ES" sz="2400" b="0" i="0" u="none" strike="noStrike" cap="none" normalizeH="0" baseline="0" dirty="0">
                <a:ln>
                  <a:noFill/>
                </a:ln>
                <a:effectLst/>
              </a:rPr>
              <a:t> de Burgos.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a:ln>
                  <a:noFill/>
                </a:ln>
                <a:effectLst/>
              </a:rPr>
              <a:t>Acceso</a:t>
            </a:r>
            <a:r>
              <a:rPr kumimoji="0" lang="en-US" altLang="es-ES" sz="2400" b="0" i="0" u="none" strike="noStrike" cap="none" normalizeH="0" baseline="0" dirty="0">
                <a:ln>
                  <a:noFill/>
                </a:ln>
                <a:effectLst/>
              </a:rPr>
              <a:t>: Por </a:t>
            </a:r>
            <a:r>
              <a:rPr kumimoji="0" lang="en-US" altLang="es-ES" sz="2400" b="0" i="0" u="none" strike="noStrike" cap="none" normalizeH="0" baseline="0" dirty="0" err="1">
                <a:ln>
                  <a:noFill/>
                </a:ln>
                <a:effectLst/>
              </a:rPr>
              <a:t>carretera</a:t>
            </a:r>
            <a:r>
              <a:rPr kumimoji="0" lang="en-US" altLang="es-ES" sz="2400" b="0" i="0" u="none" strike="noStrike" cap="none" normalizeH="0" baseline="0" dirty="0">
                <a:ln>
                  <a:noFill/>
                </a:ln>
                <a:effectLst/>
              </a:rPr>
              <a:t> y luego a pie (</a:t>
            </a:r>
            <a:r>
              <a:rPr kumimoji="0" lang="en-US" altLang="es-ES" sz="2400" b="0" i="0" u="none" strike="noStrike" cap="none" normalizeH="0" baseline="0" dirty="0" err="1">
                <a:ln>
                  <a:noFill/>
                </a:ln>
                <a:effectLst/>
              </a:rPr>
              <a:t>visitas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guiadas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organizadas</a:t>
            </a:r>
            <a:r>
              <a:rPr kumimoji="0" lang="en-US" altLang="es-ES" sz="2400"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Minerales</a:t>
            </a:r>
            <a:r>
              <a:rPr kumimoji="0" lang="en-US" altLang="es-ES" sz="2400" b="1" i="0" u="none" strike="noStrike" cap="none" normalizeH="0" baseline="0" dirty="0">
                <a:ln>
                  <a:noFill/>
                </a:ln>
                <a:effectLst/>
              </a:rPr>
              <a:t>/</a:t>
            </a:r>
            <a:r>
              <a:rPr kumimoji="0" lang="en-US" altLang="es-ES" sz="2400" b="1" i="0" u="none" strike="noStrike" cap="none" normalizeH="0" baseline="0" dirty="0" err="1">
                <a:ln>
                  <a:noFill/>
                </a:ln>
                <a:effectLst/>
              </a:rPr>
              <a:t>Rocas</a:t>
            </a:r>
            <a:r>
              <a:rPr kumimoji="0" lang="en-US" altLang="es-ES" sz="2400" b="1" i="0" u="none" strike="noStrike" cap="none" normalizeH="0" baseline="0" dirty="0">
                <a:ln>
                  <a:noFill/>
                </a:ln>
                <a:effectLst/>
              </a:rPr>
              <a:t> de </a:t>
            </a:r>
            <a:r>
              <a:rPr kumimoji="0" lang="en-US" altLang="es-ES" sz="2400" b="1" i="0" u="none" strike="noStrike" cap="none" normalizeH="0" baseline="0" dirty="0" err="1">
                <a:ln>
                  <a:noFill/>
                </a:ln>
                <a:effectLst/>
              </a:rPr>
              <a:t>interés</a:t>
            </a:r>
            <a:r>
              <a:rPr kumimoji="0" lang="en-US" altLang="es-ES" sz="2400" b="0" i="0" u="none" strike="noStrike" cap="none" normalizeH="0" baseline="0" dirty="0">
                <a:ln>
                  <a:noFill/>
                </a:ln>
                <a:effectLst/>
              </a:rPr>
              <a:t>:</a:t>
            </a:r>
          </a:p>
          <a:p>
            <a:pPr lvl="1" indent="-228600" fontAlgn="base">
              <a:lnSpc>
                <a:spcPct val="90000"/>
              </a:lnSpc>
              <a:spcBef>
                <a:spcPct val="0"/>
              </a:spcBef>
              <a:spcAft>
                <a:spcPts val="600"/>
              </a:spcAft>
              <a:buFont typeface="Arial" panose="020B0604020202020204" pitchFamily="34" charset="0"/>
              <a:buChar char="•"/>
            </a:pPr>
            <a:r>
              <a:rPr kumimoji="0" lang="en-US" altLang="es-ES" sz="2400" b="1" i="0" u="none" strike="noStrike" cap="none" normalizeH="0" baseline="0" dirty="0">
                <a:ln>
                  <a:noFill/>
                </a:ln>
                <a:effectLst/>
              </a:rPr>
              <a:t>Tipo / Familia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Rocas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sedimentarias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químicas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formadas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por</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calcita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carbonato</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cálcico</a:t>
            </a:r>
            <a:r>
              <a:rPr kumimoji="0" lang="en-US" altLang="es-ES" sz="2400" b="0" i="0" u="none" strike="noStrike" cap="none" normalizeH="0" baseline="0" dirty="0">
                <a:ln>
                  <a:noFill/>
                </a:ln>
                <a:effectLst/>
              </a:rPr>
              <a:t>) y </a:t>
            </a:r>
            <a:r>
              <a:rPr kumimoji="0" lang="en-US" altLang="es-ES" sz="2400" b="0" i="0" u="none" strike="noStrike" cap="none" normalizeH="0" baseline="0" dirty="0" err="1">
                <a:ln>
                  <a:noFill/>
                </a:ln>
                <a:effectLst/>
              </a:rPr>
              <a:t>dolomita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carbonato</a:t>
            </a:r>
            <a:r>
              <a:rPr kumimoji="0" lang="en-US" altLang="es-ES" sz="2400" b="0" i="0" u="none" strike="noStrike" cap="none" normalizeH="0" baseline="0" dirty="0">
                <a:ln>
                  <a:noFill/>
                </a:ln>
                <a:effectLst/>
              </a:rPr>
              <a:t> doble de calcio y </a:t>
            </a:r>
            <a:r>
              <a:rPr kumimoji="0" lang="en-US" altLang="es-ES" sz="2400" b="0" i="0" u="none" strike="noStrike" cap="none" normalizeH="0" baseline="0" dirty="0" err="1">
                <a:ln>
                  <a:noFill/>
                </a:ln>
                <a:effectLst/>
              </a:rPr>
              <a:t>magnesio</a:t>
            </a:r>
            <a:r>
              <a:rPr kumimoji="0" lang="en-US" altLang="es-ES" sz="2400" b="0" i="0" u="none" strike="noStrike" cap="none" normalizeH="0" baseline="0" dirty="0">
                <a:ln>
                  <a:noFill/>
                </a:ln>
                <a:effectLst/>
              </a:rPr>
              <a:t>).</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s-ES" sz="2400" b="0" i="0" u="none" strike="noStrike" cap="none" normalizeH="0" baseline="0" dirty="0">
              <a:ln>
                <a:noFill/>
              </a:ln>
              <a:effectLst/>
            </a:endParaRPr>
          </a:p>
        </p:txBody>
      </p:sp>
    </p:spTree>
    <p:extLst>
      <p:ext uri="{BB962C8B-B14F-4D97-AF65-F5344CB8AC3E}">
        <p14:creationId xmlns:p14="http://schemas.microsoft.com/office/powerpoint/2010/main" val="80426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ángulo 4"/>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Cueva Santa Eugenia</a:t>
            </a: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7928C92C-2BCB-BFCC-7D35-16347D407613}"/>
              </a:ext>
            </a:extLst>
          </p:cNvPr>
          <p:cNvSpPr>
            <a:spLocks noChangeArrowheads="1"/>
          </p:cNvSpPr>
          <p:nvPr/>
        </p:nvSpPr>
        <p:spPr bwMode="auto">
          <a:xfrm>
            <a:off x="793660" y="2599509"/>
            <a:ext cx="10143668" cy="3435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Ubicación</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Ladera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norte</a:t>
            </a:r>
            <a:r>
              <a:rPr kumimoji="0" lang="en-US" altLang="es-ES" sz="2400" b="0" i="0" u="none" strike="noStrike" cap="none" normalizeH="0" baseline="0" dirty="0">
                <a:ln>
                  <a:noFill/>
                </a:ln>
                <a:effectLst/>
              </a:rPr>
              <a:t> del Alto de </a:t>
            </a:r>
            <a:r>
              <a:rPr kumimoji="0" lang="en-US" altLang="es-ES" sz="2400" b="0" i="0" u="none" strike="noStrike" cap="none" normalizeH="0" baseline="0" dirty="0" err="1">
                <a:ln>
                  <a:noFill/>
                </a:ln>
                <a:effectLst/>
              </a:rPr>
              <a:t>Galorcita</a:t>
            </a:r>
            <a:r>
              <a:rPr kumimoji="0" lang="en-US" altLang="es-ES" sz="2400" b="0" i="0" u="none" strike="noStrike" cap="none" normalizeH="0" baseline="0" dirty="0">
                <a:ln>
                  <a:noFill/>
                </a:ln>
                <a:effectLst/>
              </a:rPr>
              <a:t>, 2 km al </a:t>
            </a:r>
            <a:r>
              <a:rPr kumimoji="0" lang="en-US" altLang="es-ES" sz="2400" b="0" i="0" u="none" strike="noStrike" cap="none" normalizeH="0" baseline="0" dirty="0" err="1">
                <a:ln>
                  <a:noFill/>
                </a:ln>
                <a:effectLst/>
              </a:rPr>
              <a:t>suroeste</a:t>
            </a:r>
            <a:r>
              <a:rPr kumimoji="0" lang="en-US" altLang="es-ES" sz="2400" b="0" i="0" u="none" strike="noStrike" cap="none" normalizeH="0" baseline="0" dirty="0">
                <a:ln>
                  <a:noFill/>
                </a:ln>
                <a:effectLst/>
              </a:rPr>
              <a:t> de Huerta de Abajo (Sierra de la </a:t>
            </a:r>
            <a:r>
              <a:rPr kumimoji="0" lang="en-US" altLang="es-ES" sz="2400" b="0" i="0" u="none" strike="noStrike" cap="none" normalizeH="0" baseline="0" dirty="0" err="1">
                <a:ln>
                  <a:noFill/>
                </a:ln>
                <a:effectLst/>
              </a:rPr>
              <a:t>Demanda</a:t>
            </a:r>
            <a:r>
              <a:rPr kumimoji="0" lang="en-US" altLang="es-ES" sz="2400" b="0" i="0" u="none" strike="noStrike" cap="none" normalizeH="0" baseline="0" dirty="0">
                <a:ln>
                  <a:noFill/>
                </a:ln>
                <a:effectLst/>
              </a:rPr>
              <a:t>, Burgos).</a:t>
            </a:r>
          </a:p>
          <a:p>
            <a:pPr indent="-228600" fontAlgn="base">
              <a:lnSpc>
                <a:spcPct val="90000"/>
              </a:lnSpc>
              <a:spcBef>
                <a:spcPct val="0"/>
              </a:spcBef>
              <a:spcAft>
                <a:spcPts val="600"/>
              </a:spcAft>
              <a:buFont typeface="Arial" panose="020B0604020202020204" pitchFamily="34" charset="0"/>
              <a:buChar char="•"/>
            </a:pPr>
            <a:r>
              <a:rPr kumimoji="0" lang="en-US" altLang="es-ES" sz="2400" b="1" i="0" u="none" strike="noStrike" cap="none" normalizeH="0" baseline="0" dirty="0" err="1">
                <a:ln>
                  <a:noFill/>
                </a:ln>
                <a:effectLst/>
              </a:rPr>
              <a:t>Acceso</a:t>
            </a:r>
            <a:r>
              <a:rPr kumimoji="0" lang="en-US" altLang="es-ES" sz="2400" b="0" i="0" u="none" strike="noStrike" cap="none" normalizeH="0" baseline="0" dirty="0">
                <a:ln>
                  <a:noFill/>
                </a:ln>
                <a:effectLst/>
              </a:rPr>
              <a:t>: A pie </a:t>
            </a:r>
            <a:r>
              <a:rPr kumimoji="0" lang="en-US" altLang="es-ES" sz="2400" b="0" i="0" u="none" strike="noStrike" cap="none" normalizeH="0" baseline="0" dirty="0" err="1">
                <a:ln>
                  <a:noFill/>
                </a:ln>
                <a:effectLst/>
              </a:rPr>
              <a:t>desde</a:t>
            </a:r>
            <a:r>
              <a:rPr kumimoji="0" lang="en-US" altLang="es-ES" sz="2400" b="0" i="0" u="none" strike="noStrike" cap="none" normalizeH="0" baseline="0" dirty="0">
                <a:ln>
                  <a:noFill/>
                </a:ln>
                <a:effectLst/>
              </a:rPr>
              <a:t> zona </a:t>
            </a:r>
            <a:r>
              <a:rPr kumimoji="0" lang="en-US" altLang="es-ES" sz="2400" b="0" i="0" u="none" strike="noStrike" cap="none" normalizeH="0" baseline="0" dirty="0" err="1">
                <a:ln>
                  <a:noFill/>
                </a:ln>
                <a:effectLst/>
              </a:rPr>
              <a:t>cercana</a:t>
            </a:r>
            <a:r>
              <a:rPr kumimoji="0" lang="en-US" altLang="es-ES" sz="2400" b="0" i="0" u="none" strike="noStrike" cap="none" normalizeH="0" baseline="0" dirty="0">
                <a:ln>
                  <a:noFill/>
                </a:ln>
                <a:effectLst/>
              </a:rPr>
              <a:t> (zona rural). </a:t>
            </a:r>
            <a:r>
              <a:rPr lang="en-US" sz="2400" dirty="0" err="1"/>
              <a:t>Dificultad</a:t>
            </a:r>
            <a:r>
              <a:rPr lang="en-US" sz="2400" dirty="0"/>
              <a:t> </a:t>
            </a:r>
            <a:r>
              <a:rPr lang="en-US" sz="2400" dirty="0" err="1"/>
              <a:t>moderada</a:t>
            </a:r>
            <a:r>
              <a:rPr lang="en-US" sz="2400" dirty="0"/>
              <a:t> por la </a:t>
            </a:r>
            <a:r>
              <a:rPr lang="en-US" sz="2400" dirty="0" err="1"/>
              <a:t>morfología</a:t>
            </a:r>
            <a:r>
              <a:rPr lang="en-US" sz="2400" dirty="0"/>
              <a:t> </a:t>
            </a:r>
            <a:r>
              <a:rPr lang="en-US" sz="2400" dirty="0" err="1"/>
              <a:t>laberíntica</a:t>
            </a:r>
            <a:r>
              <a:rPr lang="en-US" sz="2400" dirty="0"/>
              <a:t>.</a:t>
            </a:r>
            <a:endParaRPr kumimoji="0" lang="en-US" altLang="es-ES" sz="2400" b="0" i="0" u="none" strike="noStrike" cap="none" normalizeH="0" baseline="0" dirty="0">
              <a:ln>
                <a:noFill/>
              </a:ln>
              <a:effectLst/>
            </a:endParaRP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Minerales</a:t>
            </a:r>
            <a:r>
              <a:rPr kumimoji="0" lang="en-US" altLang="es-ES" sz="2400" b="1" i="0" u="none" strike="noStrike" cap="none" normalizeH="0" baseline="0" dirty="0">
                <a:ln>
                  <a:noFill/>
                </a:ln>
                <a:effectLst/>
              </a:rPr>
              <a:t>/</a:t>
            </a:r>
            <a:r>
              <a:rPr kumimoji="0" lang="en-US" altLang="es-ES" sz="2400" b="1" i="0" u="none" strike="noStrike" cap="none" normalizeH="0" baseline="0" dirty="0" err="1">
                <a:ln>
                  <a:noFill/>
                </a:ln>
                <a:effectLst/>
              </a:rPr>
              <a:t>Rocas</a:t>
            </a:r>
            <a:r>
              <a:rPr kumimoji="0" lang="en-US" altLang="es-ES" sz="2400" b="1" i="0" u="none" strike="noStrike" cap="none" normalizeH="0" baseline="0" dirty="0">
                <a:ln>
                  <a:noFill/>
                </a:ln>
                <a:effectLst/>
              </a:rPr>
              <a:t> de </a:t>
            </a:r>
            <a:r>
              <a:rPr kumimoji="0" lang="en-US" altLang="es-ES" sz="2400" b="1" i="0" u="none" strike="noStrike" cap="none" normalizeH="0" baseline="0" dirty="0" err="1">
                <a:ln>
                  <a:noFill/>
                </a:ln>
                <a:effectLst/>
              </a:rPr>
              <a:t>interés</a:t>
            </a:r>
            <a:r>
              <a:rPr kumimoji="0" lang="en-US" altLang="es-ES" sz="2400" b="0" i="0" u="none" strike="noStrike" cap="none" normalizeH="0" baseline="0" dirty="0">
                <a:ln>
                  <a:noFill/>
                </a:ln>
                <a:effectLst/>
              </a:rPr>
              <a:t>:</a:t>
            </a:r>
          </a:p>
          <a:p>
            <a:pPr lvl="1" indent="-228600" fontAlgn="base">
              <a:lnSpc>
                <a:spcPct val="90000"/>
              </a:lnSpc>
              <a:spcBef>
                <a:spcPct val="0"/>
              </a:spcBef>
              <a:spcAft>
                <a:spcPts val="600"/>
              </a:spcAft>
              <a:buFont typeface="Arial" panose="020B0604020202020204" pitchFamily="34" charset="0"/>
              <a:buChar char="•"/>
            </a:pPr>
            <a:r>
              <a:rPr kumimoji="0" lang="en-US" altLang="es-ES" sz="2400" b="1" i="0" u="none" strike="noStrike" cap="none" normalizeH="0" baseline="0" dirty="0">
                <a:ln>
                  <a:noFill/>
                </a:ln>
                <a:effectLst/>
              </a:rPr>
              <a:t>Tipo / </a:t>
            </a:r>
            <a:r>
              <a:rPr kumimoji="0" lang="en-US" altLang="es-ES" sz="2400" b="1" i="0" u="none" strike="noStrike" cap="none" normalizeH="0" baseline="0" dirty="0" err="1">
                <a:ln>
                  <a:noFill/>
                </a:ln>
                <a:effectLst/>
              </a:rPr>
              <a:t>Familia</a:t>
            </a:r>
            <a:r>
              <a:rPr lang="en-US" altLang="es-ES" sz="2400" dirty="0"/>
              <a:t>: </a:t>
            </a:r>
            <a:r>
              <a:rPr lang="en-US" altLang="es-ES" sz="2400" dirty="0" err="1"/>
              <a:t>Rocas</a:t>
            </a:r>
            <a:r>
              <a:rPr lang="en-US" altLang="es-ES" sz="2400" dirty="0"/>
              <a:t> </a:t>
            </a:r>
            <a:r>
              <a:rPr lang="en-US" altLang="es-ES" sz="2400" dirty="0" err="1"/>
              <a:t>sedimentarias</a:t>
            </a:r>
            <a:r>
              <a:rPr lang="en-US" altLang="es-ES" sz="2400" dirty="0"/>
              <a:t> </a:t>
            </a:r>
            <a:r>
              <a:rPr lang="en-US" altLang="es-ES" sz="2400" dirty="0" err="1"/>
              <a:t>químicas</a:t>
            </a:r>
            <a:r>
              <a:rPr lang="en-US" altLang="es-ES" sz="2400" dirty="0"/>
              <a:t> </a:t>
            </a:r>
            <a:r>
              <a:rPr lang="en-US" altLang="es-ES" sz="2400" dirty="0" err="1"/>
              <a:t>formadas</a:t>
            </a:r>
            <a:r>
              <a:rPr lang="en-US" altLang="es-ES" sz="2400" dirty="0"/>
              <a:t> </a:t>
            </a:r>
            <a:r>
              <a:rPr lang="en-US" altLang="es-ES" sz="2400" dirty="0" err="1"/>
              <a:t>por</a:t>
            </a:r>
            <a:r>
              <a:rPr lang="en-US" altLang="es-ES" sz="2400" dirty="0"/>
              <a:t> </a:t>
            </a:r>
            <a:r>
              <a:rPr lang="en-US" altLang="es-ES" sz="2400" dirty="0" err="1"/>
              <a:t>calcita</a:t>
            </a:r>
            <a:r>
              <a:rPr lang="en-US" altLang="es-ES" sz="2400" dirty="0"/>
              <a:t> (</a:t>
            </a:r>
            <a:r>
              <a:rPr lang="en-US" altLang="es-ES" sz="2400" dirty="0" err="1"/>
              <a:t>carbonato</a:t>
            </a:r>
            <a:r>
              <a:rPr lang="en-US" altLang="es-ES" sz="2400" dirty="0"/>
              <a:t> </a:t>
            </a:r>
            <a:r>
              <a:rPr lang="en-US" altLang="es-ES" sz="2400" dirty="0" err="1"/>
              <a:t>cálcico</a:t>
            </a:r>
            <a:r>
              <a:rPr lang="en-US" altLang="es-ES" sz="2400" dirty="0"/>
              <a:t>) </a:t>
            </a:r>
            <a:r>
              <a:rPr kumimoji="0" lang="en-US" altLang="es-ES" sz="2400" b="0" i="0" u="none" strike="noStrike" cap="none" normalizeH="0" baseline="0" dirty="0">
                <a:ln>
                  <a:noFill/>
                </a:ln>
                <a:effectLst/>
              </a:rPr>
              <a:t>(</a:t>
            </a:r>
            <a:r>
              <a:rPr kumimoji="0" lang="en-US" altLang="es-ES" sz="2400" b="0" i="0" u="none" strike="noStrike" cap="none" normalizeH="0" baseline="0" dirty="0" err="1">
                <a:ln>
                  <a:noFill/>
                </a:ln>
                <a:effectLst/>
              </a:rPr>
              <a:t>Jurásica</a:t>
            </a:r>
            <a:r>
              <a:rPr kumimoji="0" lang="en-US" altLang="es-ES" sz="2400" b="0" i="0" u="none" strike="noStrike" cap="none" normalizeH="0" baseline="0" dirty="0">
                <a:ln>
                  <a:noFill/>
                </a:ln>
                <a:effectLst/>
              </a:rPr>
              <a:t> del Dogger).</a:t>
            </a:r>
          </a:p>
          <a:p>
            <a:pPr marL="0" marR="0" lvl="0" indent="-228600" fontAlgn="base">
              <a:lnSpc>
                <a:spcPct val="90000"/>
              </a:lnSpc>
              <a:spcBef>
                <a:spcPct val="0"/>
              </a:spcBef>
              <a:spcAft>
                <a:spcPts val="600"/>
              </a:spcAft>
              <a:buClrTx/>
              <a:buSzTx/>
              <a:buFont typeface="Arial" panose="020B0604020202020204" pitchFamily="34" charset="0"/>
              <a:buChar char="•"/>
              <a:tabLst/>
            </a:pPr>
            <a:endParaRPr kumimoji="0" lang="en-US" altLang="es-ES" sz="2400" b="0" i="0" u="none" strike="noStrike" cap="none" normalizeH="0" baseline="0" dirty="0">
              <a:ln>
                <a:noFill/>
              </a:ln>
              <a:effectLst/>
            </a:endParaRPr>
          </a:p>
        </p:txBody>
      </p:sp>
    </p:spTree>
    <p:extLst>
      <p:ext uri="{BB962C8B-B14F-4D97-AF65-F5344CB8AC3E}">
        <p14:creationId xmlns:p14="http://schemas.microsoft.com/office/powerpoint/2010/main" val="219306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a:extLst>
              <a:ext uri="{FF2B5EF4-FFF2-40B4-BE49-F238E27FC236}">
                <a16:creationId xmlns:a16="http://schemas.microsoft.com/office/drawing/2014/main" id="{DA1E98E7-A9C9-EA49-0303-89986AB13CC4}"/>
              </a:ext>
            </a:extLst>
          </p:cNvPr>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Mina Esperanza</a:t>
            </a: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
            <a:extLst>
              <a:ext uri="{FF2B5EF4-FFF2-40B4-BE49-F238E27FC236}">
                <a16:creationId xmlns:a16="http://schemas.microsoft.com/office/drawing/2014/main" id="{55E3D05A-C579-9317-9810-3B10CBFED605}"/>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err="1"/>
              <a:t>Ubicación</a:t>
            </a:r>
            <a:r>
              <a:rPr lang="en-US" sz="2400" dirty="0"/>
              <a:t>: Olmos de </a:t>
            </a:r>
            <a:r>
              <a:rPr lang="en-US" sz="2400" dirty="0" err="1"/>
              <a:t>Atapuerca</a:t>
            </a:r>
            <a:r>
              <a:rPr lang="en-US" sz="2400" dirty="0"/>
              <a:t>, </a:t>
            </a:r>
            <a:r>
              <a:rPr lang="en-US" sz="2400" dirty="0" err="1"/>
              <a:t>provincia</a:t>
            </a:r>
            <a:r>
              <a:rPr lang="en-US" sz="2400" dirty="0"/>
              <a:t> de Burgos.</a:t>
            </a:r>
          </a:p>
          <a:p>
            <a:pPr indent="-228600">
              <a:lnSpc>
                <a:spcPct val="90000"/>
              </a:lnSpc>
              <a:spcAft>
                <a:spcPts val="600"/>
              </a:spcAft>
              <a:buFont typeface="Arial" panose="020B0604020202020204" pitchFamily="34" charset="0"/>
              <a:buChar char="•"/>
            </a:pPr>
            <a:r>
              <a:rPr lang="en-US" sz="2400" b="1" dirty="0" err="1"/>
              <a:t>Acceso</a:t>
            </a:r>
            <a:r>
              <a:rPr lang="en-US" sz="2400" dirty="0"/>
              <a:t>: Por </a:t>
            </a:r>
            <a:r>
              <a:rPr lang="en-US" sz="2400" dirty="0" err="1"/>
              <a:t>carretera</a:t>
            </a:r>
            <a:r>
              <a:rPr lang="en-US" sz="2400" dirty="0"/>
              <a:t> hasta la mina (</a:t>
            </a:r>
            <a:r>
              <a:rPr lang="en-US" sz="2400" dirty="0" err="1"/>
              <a:t>adaptada</a:t>
            </a:r>
            <a:r>
              <a:rPr lang="en-US" sz="2400" dirty="0"/>
              <a:t> para </a:t>
            </a:r>
            <a:r>
              <a:rPr lang="en-US" sz="2400" dirty="0" err="1"/>
              <a:t>el</a:t>
            </a:r>
            <a:r>
              <a:rPr lang="en-US" sz="2400" dirty="0"/>
              <a:t> turismo).</a:t>
            </a:r>
          </a:p>
          <a:p>
            <a:pPr indent="-228600">
              <a:lnSpc>
                <a:spcPct val="90000"/>
              </a:lnSpc>
              <a:spcAft>
                <a:spcPts val="600"/>
              </a:spcAft>
              <a:buFont typeface="Arial" panose="020B0604020202020204" pitchFamily="34" charset="0"/>
              <a:buChar char="•"/>
            </a:pPr>
            <a:r>
              <a:rPr lang="en-US" sz="2400" b="1" dirty="0" err="1"/>
              <a:t>Minerales</a:t>
            </a:r>
            <a:r>
              <a:rPr lang="en-US" sz="2400" b="1" dirty="0"/>
              <a:t>/</a:t>
            </a:r>
            <a:r>
              <a:rPr lang="en-US" sz="2400" b="1" dirty="0" err="1"/>
              <a:t>Rocas</a:t>
            </a:r>
            <a:r>
              <a:rPr lang="en-US" sz="2400" b="1" dirty="0"/>
              <a:t> de </a:t>
            </a:r>
            <a:r>
              <a:rPr lang="en-US" sz="2400" b="1" dirty="0" err="1"/>
              <a:t>interés</a:t>
            </a:r>
            <a:r>
              <a:rPr lang="en-US" sz="2400" dirty="0"/>
              <a:t>: Mineral</a:t>
            </a:r>
          </a:p>
          <a:p>
            <a:pPr lvl="1" indent="-228600" fontAlgn="base">
              <a:lnSpc>
                <a:spcPct val="90000"/>
              </a:lnSpc>
              <a:spcBef>
                <a:spcPct val="0"/>
              </a:spcBef>
              <a:spcAft>
                <a:spcPts val="600"/>
              </a:spcAft>
              <a:buFont typeface="Arial" panose="020B0604020202020204" pitchFamily="34" charset="0"/>
              <a:buChar char="•"/>
            </a:pPr>
            <a:r>
              <a:rPr kumimoji="0" lang="en-US" altLang="es-ES" sz="2400" b="1" i="0" u="none" strike="noStrike" cap="none" normalizeH="0" baseline="0" dirty="0">
                <a:ln>
                  <a:noFill/>
                </a:ln>
                <a:effectLst/>
              </a:rPr>
              <a:t>Tipo de mineral / Familia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Hematites</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parda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óxido</a:t>
            </a:r>
            <a:r>
              <a:rPr kumimoji="0" lang="en-US" altLang="es-ES" sz="2400" b="0" i="0" u="none" strike="noStrike" cap="none" normalizeH="0" baseline="0" dirty="0">
                <a:ln>
                  <a:noFill/>
                </a:ln>
                <a:effectLst/>
              </a:rPr>
              <a:t> de </a:t>
            </a:r>
            <a:r>
              <a:rPr kumimoji="0" lang="en-US" altLang="es-ES" sz="2400" b="0" i="0" u="none" strike="noStrike" cap="none" normalizeH="0" baseline="0" dirty="0" err="1">
                <a:ln>
                  <a:noFill/>
                </a:ln>
                <a:effectLst/>
              </a:rPr>
              <a:t>hierro</a:t>
            </a:r>
            <a:r>
              <a:rPr kumimoji="0" lang="en-US" altLang="es-ES" sz="2400" b="0" i="0" u="none" strike="noStrike" cap="none" normalizeH="0" baseline="0" dirty="0">
                <a:ln>
                  <a:noFill/>
                </a:ln>
                <a:effectLst/>
              </a:rPr>
              <a:t>). </a:t>
            </a:r>
          </a:p>
        </p:txBody>
      </p:sp>
    </p:spTree>
    <p:extLst>
      <p:ext uri="{BB962C8B-B14F-4D97-AF65-F5344CB8AC3E}">
        <p14:creationId xmlns:p14="http://schemas.microsoft.com/office/powerpoint/2010/main" val="3880323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Cueva </a:t>
            </a:r>
            <a:r>
              <a:rPr lang="en-US" sz="5400" b="1" kern="1200" dirty="0" err="1">
                <a:solidFill>
                  <a:schemeClr val="tx1"/>
                </a:solidFill>
                <a:latin typeface="+mj-lt"/>
                <a:ea typeface="+mj-ea"/>
                <a:cs typeface="+mj-cs"/>
              </a:rPr>
              <a:t>Fuentemolinos</a:t>
            </a:r>
            <a:endParaRPr lang="en-US" sz="5400" b="1" kern="1200" dirty="0">
              <a:solidFill>
                <a:schemeClr val="tx1"/>
              </a:solidFill>
              <a:latin typeface="+mj-lt"/>
              <a:ea typeface="+mj-ea"/>
              <a:cs typeface="+mj-cs"/>
            </a:endParaRPr>
          </a:p>
        </p:txBody>
      </p:sp>
      <p:grpSp>
        <p:nvGrpSpPr>
          <p:cNvPr id="12" name="Group 11">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3" name="Rectangle 12">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a:extLst>
              <a:ext uri="{FF2B5EF4-FFF2-40B4-BE49-F238E27FC236}">
                <a16:creationId xmlns:a16="http://schemas.microsoft.com/office/drawing/2014/main" id="{F839BE76-95B2-8BE2-01B3-88292EB4D5E9}"/>
              </a:ext>
            </a:extLst>
          </p:cNvPr>
          <p:cNvSpPr txBox="1"/>
          <p:nvPr/>
        </p:nvSpPr>
        <p:spPr>
          <a:xfrm>
            <a:off x="793660" y="2599509"/>
            <a:ext cx="10143668" cy="3435531"/>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b="1" dirty="0" err="1"/>
              <a:t>Ubicación</a:t>
            </a:r>
            <a:r>
              <a:rPr lang="en-US" sz="2400" dirty="0"/>
              <a:t>: </a:t>
            </a:r>
            <a:r>
              <a:rPr lang="en-US" sz="2400" dirty="0" err="1"/>
              <a:t>Puras</a:t>
            </a:r>
            <a:r>
              <a:rPr lang="en-US" sz="2400" dirty="0"/>
              <a:t> de Villafranca, </a:t>
            </a:r>
            <a:r>
              <a:rPr lang="en-US" sz="2400" dirty="0" err="1"/>
              <a:t>provincia</a:t>
            </a:r>
            <a:r>
              <a:rPr lang="en-US" sz="2400" dirty="0"/>
              <a:t> de Burgos.</a:t>
            </a:r>
          </a:p>
          <a:p>
            <a:pPr indent="-228600">
              <a:lnSpc>
                <a:spcPct val="90000"/>
              </a:lnSpc>
              <a:spcAft>
                <a:spcPts val="600"/>
              </a:spcAft>
              <a:buFont typeface="Arial" panose="020B0604020202020204" pitchFamily="34" charset="0"/>
              <a:buChar char="•"/>
            </a:pPr>
            <a:r>
              <a:rPr lang="en-US" sz="2400" b="1" dirty="0" err="1"/>
              <a:t>Acceso</a:t>
            </a:r>
            <a:r>
              <a:rPr lang="en-US" sz="2400" dirty="0"/>
              <a:t>: Por </a:t>
            </a:r>
            <a:r>
              <a:rPr lang="en-US" sz="2400" dirty="0" err="1"/>
              <a:t>carretera</a:t>
            </a:r>
            <a:r>
              <a:rPr lang="en-US" sz="2400" dirty="0"/>
              <a:t> hasta </a:t>
            </a:r>
            <a:r>
              <a:rPr lang="en-US" sz="2400" dirty="0" err="1"/>
              <a:t>el</a:t>
            </a:r>
            <a:r>
              <a:rPr lang="en-US" sz="2400" dirty="0"/>
              <a:t> pueblo + a pie hasta la </a:t>
            </a:r>
            <a:r>
              <a:rPr lang="en-US" sz="2400" dirty="0" err="1"/>
              <a:t>cueva</a:t>
            </a:r>
            <a:r>
              <a:rPr lang="en-US" sz="2400" dirty="0"/>
              <a:t>. </a:t>
            </a:r>
            <a:r>
              <a:rPr lang="en-US" sz="2400" dirty="0" err="1"/>
              <a:t>Recorrido</a:t>
            </a:r>
            <a:r>
              <a:rPr lang="en-US" sz="2400" dirty="0"/>
              <a:t> largo (</a:t>
            </a:r>
            <a:r>
              <a:rPr lang="en-US" sz="2400" dirty="0" err="1"/>
              <a:t>más</a:t>
            </a:r>
            <a:r>
              <a:rPr lang="en-US" sz="2400" dirty="0"/>
              <a:t> de 4 km)</a:t>
            </a:r>
          </a:p>
          <a:p>
            <a:pPr indent="-228600">
              <a:lnSpc>
                <a:spcPct val="90000"/>
              </a:lnSpc>
              <a:spcAft>
                <a:spcPts val="600"/>
              </a:spcAft>
              <a:buFont typeface="Arial" panose="020B0604020202020204" pitchFamily="34" charset="0"/>
              <a:buChar char="•"/>
            </a:pPr>
            <a:r>
              <a:rPr lang="en-US" sz="2400" b="1" dirty="0" err="1"/>
              <a:t>Minerales</a:t>
            </a:r>
            <a:r>
              <a:rPr lang="en-US" sz="2400" b="1" dirty="0"/>
              <a:t>/</a:t>
            </a:r>
            <a:r>
              <a:rPr lang="en-US" sz="2400" b="1" dirty="0" err="1"/>
              <a:t>Rocas</a:t>
            </a:r>
            <a:r>
              <a:rPr lang="en-US" sz="2400" b="1" dirty="0"/>
              <a:t> de </a:t>
            </a:r>
            <a:r>
              <a:rPr lang="en-US" sz="2400" b="1" dirty="0" err="1"/>
              <a:t>interés</a:t>
            </a:r>
            <a:r>
              <a:rPr lang="en-US" sz="2400" dirty="0"/>
              <a:t>:</a:t>
            </a:r>
          </a:p>
          <a:p>
            <a:pPr marL="742950" lvl="1" indent="-228600">
              <a:lnSpc>
                <a:spcPct val="90000"/>
              </a:lnSpc>
              <a:spcAft>
                <a:spcPts val="600"/>
              </a:spcAft>
              <a:buFont typeface="Arial" panose="020B0604020202020204" pitchFamily="34" charset="0"/>
              <a:buChar char="•"/>
            </a:pPr>
            <a:r>
              <a:rPr lang="en-US" sz="2400" b="1" dirty="0"/>
              <a:t>Tipo / Familia</a:t>
            </a:r>
            <a:r>
              <a:rPr lang="en-US" sz="2400" dirty="0"/>
              <a:t>: Roca </a:t>
            </a:r>
            <a:r>
              <a:rPr lang="en-US" sz="2400" dirty="0" err="1"/>
              <a:t>sedimentaria</a:t>
            </a:r>
            <a:r>
              <a:rPr lang="en-US" sz="2400" dirty="0"/>
              <a:t> </a:t>
            </a:r>
            <a:r>
              <a:rPr lang="en-US" sz="2400" dirty="0" err="1"/>
              <a:t>detrítica</a:t>
            </a:r>
            <a:r>
              <a:rPr lang="en-US" sz="2400" dirty="0"/>
              <a:t> de </a:t>
            </a:r>
            <a:r>
              <a:rPr lang="en-US" sz="2400" dirty="0" err="1"/>
              <a:t>grano</a:t>
            </a:r>
            <a:r>
              <a:rPr lang="en-US" sz="2400" dirty="0"/>
              <a:t> </a:t>
            </a:r>
            <a:r>
              <a:rPr lang="en-US" sz="2400" dirty="0" err="1"/>
              <a:t>grueso</a:t>
            </a:r>
            <a:r>
              <a:rPr lang="en-US" sz="2400" dirty="0"/>
              <a:t>. </a:t>
            </a:r>
            <a:r>
              <a:rPr lang="en-US" sz="2400" dirty="0" err="1"/>
              <a:t>Conglomerado</a:t>
            </a:r>
            <a:r>
              <a:rPr lang="en-US" sz="2400" dirty="0"/>
              <a:t> </a:t>
            </a:r>
            <a:r>
              <a:rPr lang="en-US" sz="2400" dirty="0" err="1"/>
              <a:t>calcáreo</a:t>
            </a:r>
            <a:r>
              <a:rPr lang="en-US" sz="2400" dirty="0"/>
              <a:t> (</a:t>
            </a:r>
            <a:r>
              <a:rPr lang="en-US" sz="2400" dirty="0" err="1"/>
              <a:t>clastos</a:t>
            </a:r>
            <a:r>
              <a:rPr lang="en-US" sz="2400" dirty="0"/>
              <a:t>, </a:t>
            </a:r>
            <a:r>
              <a:rPr lang="en-US" sz="2400" dirty="0" err="1"/>
              <a:t>calizas</a:t>
            </a:r>
            <a:r>
              <a:rPr lang="en-US" sz="2400" dirty="0"/>
              <a:t> </a:t>
            </a:r>
            <a:r>
              <a:rPr lang="en-US" sz="2400" dirty="0" err="1"/>
              <a:t>unidas</a:t>
            </a:r>
            <a:r>
              <a:rPr lang="en-US" sz="2400" dirty="0"/>
              <a:t> con </a:t>
            </a:r>
            <a:r>
              <a:rPr lang="en-US" sz="2400" dirty="0" err="1"/>
              <a:t>matriz</a:t>
            </a:r>
            <a:r>
              <a:rPr lang="en-US" sz="2400" dirty="0"/>
              <a:t> </a:t>
            </a:r>
            <a:r>
              <a:rPr lang="en-US" sz="2400" dirty="0" err="1"/>
              <a:t>cementante</a:t>
            </a:r>
            <a:r>
              <a:rPr lang="en-US" sz="2400" dirty="0"/>
              <a:t>).</a:t>
            </a:r>
          </a:p>
          <a:p>
            <a:pPr lvl="1" indent="-228600">
              <a:lnSpc>
                <a:spcPct val="90000"/>
              </a:lnSpc>
              <a:spcAft>
                <a:spcPts val="600"/>
              </a:spcAft>
              <a:buFont typeface="Arial" panose="020B0604020202020204" pitchFamily="34" charset="0"/>
              <a:buChar char="•"/>
            </a:pPr>
            <a:endParaRPr lang="en-US" sz="2400" dirty="0"/>
          </a:p>
        </p:txBody>
      </p:sp>
    </p:spTree>
    <p:extLst>
      <p:ext uri="{BB962C8B-B14F-4D97-AF65-F5344CB8AC3E}">
        <p14:creationId xmlns:p14="http://schemas.microsoft.com/office/powerpoint/2010/main" val="345721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DE9BDB-C24F-0F43-94F1-0CF86CC2037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ángulo 1">
            <a:extLst>
              <a:ext uri="{FF2B5EF4-FFF2-40B4-BE49-F238E27FC236}">
                <a16:creationId xmlns:a16="http://schemas.microsoft.com/office/drawing/2014/main" id="{629443A2-9C2A-E962-3513-3E33A302E5D3}"/>
              </a:ext>
            </a:extLst>
          </p:cNvPr>
          <p:cNvSpPr/>
          <p:nvPr/>
        </p:nvSpPr>
        <p:spPr>
          <a:xfrm>
            <a:off x="808638" y="386930"/>
            <a:ext cx="9236700" cy="118895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400" b="1" kern="1200" dirty="0">
                <a:solidFill>
                  <a:schemeClr val="tx1"/>
                </a:solidFill>
                <a:latin typeface="+mj-lt"/>
                <a:ea typeface="+mj-ea"/>
                <a:cs typeface="+mj-cs"/>
              </a:rPr>
              <a:t>Mina de Cerezo de Río </a:t>
            </a:r>
            <a:r>
              <a:rPr lang="en-US" sz="5400" b="1" kern="1200" dirty="0" err="1">
                <a:solidFill>
                  <a:schemeClr val="tx1"/>
                </a:solidFill>
                <a:latin typeface="+mj-lt"/>
                <a:ea typeface="+mj-ea"/>
                <a:cs typeface="+mj-cs"/>
              </a:rPr>
              <a:t>Tirón</a:t>
            </a:r>
            <a:endParaRPr lang="en-US" sz="5400" b="1" kern="1200" dirty="0">
              <a:solidFill>
                <a:schemeClr val="tx1"/>
              </a:solidFill>
              <a:latin typeface="+mj-lt"/>
              <a:ea typeface="+mj-ea"/>
              <a:cs typeface="+mj-cs"/>
            </a:endParaRPr>
          </a:p>
        </p:txBody>
      </p:sp>
      <p:grpSp>
        <p:nvGrpSpPr>
          <p:cNvPr id="11" name="Group 10">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2" name="Rectangle 11">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0BDC84B7-0750-B580-C215-E9ABD7FC70ED}"/>
              </a:ext>
            </a:extLst>
          </p:cNvPr>
          <p:cNvSpPr>
            <a:spLocks noChangeArrowheads="1"/>
          </p:cNvSpPr>
          <p:nvPr/>
        </p:nvSpPr>
        <p:spPr bwMode="auto">
          <a:xfrm>
            <a:off x="793660" y="2599509"/>
            <a:ext cx="10143668" cy="3435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Ubicación</a:t>
            </a:r>
            <a:r>
              <a:rPr kumimoji="0" lang="en-US" altLang="es-ES" sz="2400" b="0" i="0" u="none" strike="noStrike" cap="none" normalizeH="0" baseline="0" dirty="0">
                <a:ln>
                  <a:noFill/>
                </a:ln>
                <a:effectLst/>
              </a:rPr>
              <a:t>: Olmos de </a:t>
            </a:r>
            <a:r>
              <a:rPr kumimoji="0" lang="en-US" altLang="es-ES" sz="2400" b="0" i="0" u="none" strike="noStrike" cap="none" normalizeH="0" baseline="0" dirty="0" err="1">
                <a:ln>
                  <a:noFill/>
                </a:ln>
                <a:effectLst/>
              </a:rPr>
              <a:t>Atapuerca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provincia</a:t>
            </a:r>
            <a:r>
              <a:rPr kumimoji="0" lang="en-US" altLang="es-ES" sz="2400" b="0" i="0" u="none" strike="noStrike" cap="none" normalizeH="0" baseline="0" dirty="0">
                <a:ln>
                  <a:noFill/>
                </a:ln>
                <a:effectLst/>
              </a:rPr>
              <a:t> de Burgos.</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Acceso</a:t>
            </a:r>
            <a:r>
              <a:rPr kumimoji="0" lang="en-US" altLang="es-ES" sz="2400" b="0" i="0" u="none" strike="noStrike" cap="none" normalizeH="0" baseline="0" dirty="0">
                <a:ln>
                  <a:noFill/>
                </a:ln>
                <a:effectLst/>
              </a:rPr>
              <a:t>: Por </a:t>
            </a:r>
            <a:r>
              <a:rPr kumimoji="0" lang="en-US" altLang="es-ES" sz="2400" b="0" i="0" u="none" strike="noStrike" cap="none" normalizeH="0" baseline="0" dirty="0" err="1">
                <a:ln>
                  <a:noFill/>
                </a:ln>
                <a:effectLst/>
              </a:rPr>
              <a:t>carretera</a:t>
            </a:r>
            <a:r>
              <a:rPr kumimoji="0" lang="en-US" altLang="es-ES" sz="2400" b="0" i="0" u="none" strike="noStrike" cap="none" normalizeH="0" baseline="0" dirty="0">
                <a:ln>
                  <a:noFill/>
                </a:ln>
                <a:effectLst/>
              </a:rPr>
              <a:t> hasta la mina (</a:t>
            </a:r>
            <a:r>
              <a:rPr kumimoji="0" lang="en-US" altLang="es-ES" sz="2400" b="0" i="0" u="none" strike="noStrike" cap="none" normalizeH="0" baseline="0" dirty="0" err="1">
                <a:ln>
                  <a:noFill/>
                </a:ln>
                <a:effectLst/>
              </a:rPr>
              <a:t>adaptada</a:t>
            </a:r>
            <a:r>
              <a:rPr kumimoji="0" lang="en-US" altLang="es-ES" sz="2400" b="0" i="0" u="none" strike="noStrike" cap="none" normalizeH="0" baseline="0" dirty="0">
                <a:ln>
                  <a:noFill/>
                </a:ln>
                <a:effectLst/>
              </a:rPr>
              <a:t> para </a:t>
            </a:r>
            <a:r>
              <a:rPr kumimoji="0" lang="en-US" altLang="es-ES" sz="2400" b="0" i="0" u="none" strike="noStrike" cap="none" normalizeH="0" baseline="0" dirty="0" err="1">
                <a:ln>
                  <a:noFill/>
                </a:ln>
                <a:effectLst/>
              </a:rPr>
              <a:t>el</a:t>
            </a:r>
            <a:r>
              <a:rPr kumimoji="0" lang="en-US" altLang="es-ES" sz="2400" b="0" i="0" u="none" strike="noStrike" cap="none" normalizeH="0" baseline="0" dirty="0">
                <a:ln>
                  <a:noFill/>
                </a:ln>
                <a:effectLst/>
              </a:rPr>
              <a:t> turismo).</a:t>
            </a:r>
          </a:p>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s-ES" sz="2400" b="1" i="0" u="none" strike="noStrike" cap="none" normalizeH="0" baseline="0" dirty="0" err="1">
                <a:ln>
                  <a:noFill/>
                </a:ln>
                <a:effectLst/>
              </a:rPr>
              <a:t>Minerales</a:t>
            </a:r>
            <a:r>
              <a:rPr kumimoji="0" lang="en-US" altLang="es-ES" sz="2400" b="1" i="0" u="none" strike="noStrike" cap="none" normalizeH="0" baseline="0" dirty="0">
                <a:ln>
                  <a:noFill/>
                </a:ln>
                <a:effectLst/>
              </a:rPr>
              <a:t>/</a:t>
            </a:r>
            <a:r>
              <a:rPr kumimoji="0" lang="en-US" altLang="es-ES" sz="2400" b="1" i="0" u="none" strike="noStrike" cap="none" normalizeH="0" baseline="0" dirty="0" err="1">
                <a:ln>
                  <a:noFill/>
                </a:ln>
                <a:effectLst/>
              </a:rPr>
              <a:t>Rocas</a:t>
            </a:r>
            <a:r>
              <a:rPr kumimoji="0" lang="en-US" altLang="es-ES" sz="2400" b="1" i="0" u="none" strike="noStrike" cap="none" normalizeH="0" baseline="0" dirty="0">
                <a:ln>
                  <a:noFill/>
                </a:ln>
                <a:effectLst/>
              </a:rPr>
              <a:t> de </a:t>
            </a:r>
            <a:r>
              <a:rPr kumimoji="0" lang="en-US" altLang="es-ES" sz="2400" b="1" i="0" u="none" strike="noStrike" cap="none" normalizeH="0" baseline="0" dirty="0" err="1">
                <a:ln>
                  <a:noFill/>
                </a:ln>
                <a:effectLst/>
              </a:rPr>
              <a:t>interés</a:t>
            </a:r>
            <a:r>
              <a:rPr kumimoji="0" lang="en-US" altLang="es-ES" sz="2400" b="0" i="0" u="none" strike="noStrike" cap="none" normalizeH="0" baseline="0" dirty="0">
                <a:ln>
                  <a:noFill/>
                </a:ln>
                <a:effectLst/>
              </a:rPr>
              <a:t>:</a:t>
            </a:r>
          </a:p>
          <a:p>
            <a:pPr lvl="1" indent="-228600" fontAlgn="base">
              <a:lnSpc>
                <a:spcPct val="90000"/>
              </a:lnSpc>
              <a:spcBef>
                <a:spcPct val="0"/>
              </a:spcBef>
              <a:spcAft>
                <a:spcPts val="600"/>
              </a:spcAft>
              <a:buFont typeface="Arial" panose="020B0604020202020204" pitchFamily="34" charset="0"/>
              <a:buChar char="•"/>
            </a:pPr>
            <a:r>
              <a:rPr kumimoji="0" lang="en-US" altLang="es-ES" sz="2400" b="1" i="0" u="none" strike="noStrike" cap="none" normalizeH="0" baseline="0" dirty="0">
                <a:ln>
                  <a:noFill/>
                </a:ln>
                <a:effectLst/>
              </a:rPr>
              <a:t>Tipo / Familia</a:t>
            </a:r>
            <a:r>
              <a:rPr kumimoji="0" lang="en-US" altLang="es-ES" sz="2400" b="0" i="0" u="none" strike="noStrike" cap="none" normalizeH="0" baseline="0" dirty="0">
                <a:ln>
                  <a:noFill/>
                </a:ln>
                <a:effectLst/>
              </a:rPr>
              <a:t>: Mineral. </a:t>
            </a:r>
            <a:r>
              <a:rPr kumimoji="0" lang="en-US" altLang="es-ES" sz="2400" b="0" i="0" u="none" strike="noStrike" cap="none" normalizeH="0" baseline="0" dirty="0" err="1">
                <a:ln>
                  <a:noFill/>
                </a:ln>
                <a:effectLst/>
              </a:rPr>
              <a:t>Glauberita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roca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evaporítica</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formada</a:t>
            </a:r>
            <a:r>
              <a:rPr kumimoji="0" lang="en-US" altLang="es-ES" sz="2400" b="0" i="0" u="none" strike="noStrike" cap="none" normalizeH="0" baseline="0" dirty="0">
                <a:ln>
                  <a:noFill/>
                </a:ln>
                <a:effectLst/>
              </a:rPr>
              <a:t> por </a:t>
            </a:r>
            <a:r>
              <a:rPr kumimoji="0" lang="en-US" altLang="es-ES" sz="2400" b="0" i="0" u="none" strike="noStrike" cap="none" normalizeH="0" baseline="0" dirty="0" err="1">
                <a:ln>
                  <a:noFill/>
                </a:ln>
                <a:effectLst/>
              </a:rPr>
              <a:t>precipitación</a:t>
            </a:r>
            <a:r>
              <a:rPr kumimoji="0" lang="en-US" altLang="es-ES" sz="2400" b="0" i="0" u="none" strike="noStrike" cap="none" normalizeH="0" baseline="0" dirty="0">
                <a:ln>
                  <a:noFill/>
                </a:ln>
                <a:effectLst/>
              </a:rPr>
              <a:t> de </a:t>
            </a:r>
            <a:r>
              <a:rPr kumimoji="0" lang="en-US" altLang="es-ES" sz="2400" b="0" i="0" u="none" strike="noStrike" cap="none" normalizeH="0" baseline="0" dirty="0" err="1">
                <a:ln>
                  <a:noFill/>
                </a:ln>
                <a:effectLst/>
              </a:rPr>
              <a:t>sulfato</a:t>
            </a:r>
            <a:r>
              <a:rPr kumimoji="0" lang="en-US" altLang="es-ES" sz="2400" b="0" i="0" u="none" strike="noStrike" cap="none" normalizeH="0" baseline="0" dirty="0">
                <a:ln>
                  <a:noFill/>
                </a:ln>
                <a:effectLst/>
              </a:rPr>
              <a:t> </a:t>
            </a:r>
            <a:r>
              <a:rPr kumimoji="0" lang="en-US" altLang="es-ES" sz="2400" b="0" i="0" u="none" strike="noStrike" cap="none" normalizeH="0" baseline="0" dirty="0" err="1">
                <a:ln>
                  <a:noFill/>
                </a:ln>
                <a:effectLst/>
              </a:rPr>
              <a:t>sódico</a:t>
            </a:r>
            <a:r>
              <a:rPr kumimoji="0" lang="en-US" altLang="es-ES" sz="2400" b="0" i="0" u="none" strike="noStrike" cap="none" normalizeH="0" baseline="0" dirty="0">
                <a:ln>
                  <a:noFill/>
                </a:ln>
                <a:effectLst/>
              </a:rPr>
              <a:t> y </a:t>
            </a:r>
            <a:r>
              <a:rPr kumimoji="0" lang="en-US" altLang="es-ES" sz="2400" b="0" i="0" u="none" strike="noStrike" cap="none" normalizeH="0" baseline="0" dirty="0" err="1">
                <a:ln>
                  <a:noFill/>
                </a:ln>
                <a:effectLst/>
              </a:rPr>
              <a:t>calcio</a:t>
            </a:r>
            <a:r>
              <a:rPr kumimoji="0" lang="en-US" altLang="es-ES" sz="2400" b="0" i="0" u="none" strike="noStrike" cap="none" normalizeH="0" baseline="0" dirty="0">
                <a:ln>
                  <a:noFill/>
                </a:ln>
                <a:effectLst/>
              </a:rPr>
              <a:t>)</a:t>
            </a:r>
          </a:p>
        </p:txBody>
      </p:sp>
    </p:spTree>
    <p:extLst>
      <p:ext uri="{BB962C8B-B14F-4D97-AF65-F5344CB8AC3E}">
        <p14:creationId xmlns:p14="http://schemas.microsoft.com/office/powerpoint/2010/main" val="2471850223"/>
      </p:ext>
    </p:extLst>
  </p:cSld>
  <p:clrMapOvr>
    <a:masterClrMapping/>
  </p:clrMapOvr>
</p:sld>
</file>

<file path=ppt/theme/theme1.xml><?xml version="1.0" encoding="utf-8"?>
<a:theme xmlns:a="http://schemas.openxmlformats.org/drawingml/2006/main" name="Tema de Office">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554</Words>
  <Application>Microsoft Office PowerPoint</Application>
  <PresentationFormat>Panorámica</PresentationFormat>
  <Paragraphs>64</Paragraphs>
  <Slides>11</Slides>
  <Notes>1</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11</vt:i4>
      </vt:variant>
    </vt:vector>
  </HeadingPairs>
  <TitlesOfParts>
    <vt:vector size="19" baseType="lpstr">
      <vt:lpstr>Aptos</vt:lpstr>
      <vt:lpstr>Arial</vt:lpstr>
      <vt:lpstr>Calibri</vt:lpstr>
      <vt:lpstr>Calibri Light</vt:lpstr>
      <vt:lpstr>Courier New</vt:lpstr>
      <vt:lpstr>Symbol</vt:lpstr>
      <vt:lpstr>Times New Roman</vt:lpstr>
      <vt:lpstr>Tema de Office</vt:lpstr>
      <vt:lpstr>ABP “LOS MINERALES COMO RECURSO”  </vt:lpstr>
      <vt:lpstr>Problema planteado: </vt:lpstr>
      <vt:lpstr>Investigación y recolección de información </vt:lpstr>
      <vt:lpstr>Ficha a completar: </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Maxin</dc:creator>
  <cp:lastModifiedBy>Arturo González</cp:lastModifiedBy>
  <cp:revision>21</cp:revision>
  <dcterms:created xsi:type="dcterms:W3CDTF">2025-03-22T22:21:57Z</dcterms:created>
  <dcterms:modified xsi:type="dcterms:W3CDTF">2025-04-08T20:04:54Z</dcterms:modified>
</cp:coreProperties>
</file>