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0" r:id="rId2"/>
    <p:sldId id="268" r:id="rId3"/>
    <p:sldId id="271" r:id="rId4"/>
    <p:sldId id="261" r:id="rId5"/>
    <p:sldId id="262" r:id="rId6"/>
    <p:sldId id="263" r:id="rId7"/>
    <p:sldId id="264" r:id="rId8"/>
    <p:sldId id="266" r:id="rId9"/>
    <p:sldId id="269" r:id="rId10"/>
    <p:sldId id="265" r:id="rId11"/>
    <p:sldId id="267"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A ESTHER" initials="SE" lastIdx="1" clrIdx="0">
    <p:extLst>
      <p:ext uri="{19B8F6BF-5375-455C-9EA6-DF929625EA0E}">
        <p15:presenceInfo xmlns:p15="http://schemas.microsoft.com/office/powerpoint/2012/main" userId="SUSANA ESTHER" providerId="None"/>
      </p:ext>
    </p:extLst>
  </p:cmAuthor>
  <p:cmAuthor id="2" name="Maxin" initials="M" lastIdx="1" clrIdx="1">
    <p:extLst>
      <p:ext uri="{19B8F6BF-5375-455C-9EA6-DF929625EA0E}">
        <p15:presenceInfo xmlns:p15="http://schemas.microsoft.com/office/powerpoint/2012/main" userId="Max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5D53"/>
    <a:srgbClr val="5A534A"/>
    <a:srgbClr val="67514A"/>
    <a:srgbClr val="5E402E"/>
    <a:srgbClr val="553C29"/>
    <a:srgbClr val="1987B6"/>
    <a:srgbClr val="21A0CF"/>
    <a:srgbClr val="157CAA"/>
    <a:srgbClr val="1987B4"/>
    <a:srgbClr val="116D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A ESTHER" userId="b9c8153d-fb14-42a6-af70-3950cc7de05a" providerId="ADAL" clId="{62AAA0DC-8602-43BC-87FB-EC448B6E9A76}"/>
    <pc:docChg chg="custSel modSld">
      <pc:chgData name="SUSANA ESTHER" userId="b9c8153d-fb14-42a6-af70-3950cc7de05a" providerId="ADAL" clId="{62AAA0DC-8602-43BC-87FB-EC448B6E9A76}" dt="2025-03-27T11:05:37.367" v="1"/>
      <pc:docMkLst>
        <pc:docMk/>
      </pc:docMkLst>
      <pc:sldChg chg="addCm modCm">
        <pc:chgData name="SUSANA ESTHER" userId="b9c8153d-fb14-42a6-af70-3950cc7de05a" providerId="ADAL" clId="{62AAA0DC-8602-43BC-87FB-EC448B6E9A76}" dt="2025-03-27T11:05:37.367" v="1"/>
        <pc:sldMkLst>
          <pc:docMk/>
          <pc:sldMk cId="4193204067" sldId="268"/>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FE912FD-ED39-4040-973D-4E630E359A3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F208D49-3BD0-494A-BE08-E9DB4252284C}">
      <dgm:prSet/>
      <dgm:spPr/>
      <dgm:t>
        <a:bodyPr/>
        <a:lstStyle/>
        <a:p>
          <a:r>
            <a:rPr lang="es-ES"/>
            <a:t>Lee atentamente las definiciones de cada etapa del ciclo del agua.</a:t>
          </a:r>
          <a:endParaRPr lang="en-US"/>
        </a:p>
      </dgm:t>
    </dgm:pt>
    <dgm:pt modelId="{7BB29B95-BBE7-46E6-94C1-CEE2D32678DD}" type="parTrans" cxnId="{5E9E632B-A757-46EC-BB13-37F9EDF24B52}">
      <dgm:prSet/>
      <dgm:spPr/>
      <dgm:t>
        <a:bodyPr/>
        <a:lstStyle/>
        <a:p>
          <a:endParaRPr lang="en-US"/>
        </a:p>
      </dgm:t>
    </dgm:pt>
    <dgm:pt modelId="{47562B28-8665-43CE-880B-1996BA74991E}" type="sibTrans" cxnId="{5E9E632B-A757-46EC-BB13-37F9EDF24B52}">
      <dgm:prSet/>
      <dgm:spPr/>
      <dgm:t>
        <a:bodyPr/>
        <a:lstStyle/>
        <a:p>
          <a:endParaRPr lang="en-US"/>
        </a:p>
      </dgm:t>
    </dgm:pt>
    <dgm:pt modelId="{73D10B3C-805F-4578-98CF-E9B37E1E74E7}">
      <dgm:prSet/>
      <dgm:spPr/>
      <dgm:t>
        <a:bodyPr/>
        <a:lstStyle/>
        <a:p>
          <a:r>
            <a:rPr lang="es-ES"/>
            <a:t>Realiza un Visual Thinking del ciclo del agua utilizando dibujos y palabras clave para representar cada etapa. Debe aparecer mínimo el nombre de cada etapa (Precipitación, escorrentía, infiltración, evaporación, transpiración, y condensación).</a:t>
          </a:r>
          <a:endParaRPr lang="en-US"/>
        </a:p>
      </dgm:t>
    </dgm:pt>
    <dgm:pt modelId="{79EC6411-5C1C-4943-96DE-CA7BF0DBDBDC}" type="parTrans" cxnId="{F62736F1-6F69-4155-AA37-E80351F0D822}">
      <dgm:prSet/>
      <dgm:spPr/>
      <dgm:t>
        <a:bodyPr/>
        <a:lstStyle/>
        <a:p>
          <a:endParaRPr lang="en-US"/>
        </a:p>
      </dgm:t>
    </dgm:pt>
    <dgm:pt modelId="{A220DA78-1E10-4C3C-9C66-EE761445588B}" type="sibTrans" cxnId="{F62736F1-6F69-4155-AA37-E80351F0D822}">
      <dgm:prSet/>
      <dgm:spPr/>
      <dgm:t>
        <a:bodyPr/>
        <a:lstStyle/>
        <a:p>
          <a:endParaRPr lang="en-US"/>
        </a:p>
      </dgm:t>
    </dgm:pt>
    <dgm:pt modelId="{C0614B15-1B97-481C-B2E2-5E59B8CE8513}">
      <dgm:prSet/>
      <dgm:spPr/>
      <dgm:t>
        <a:bodyPr/>
        <a:lstStyle/>
        <a:p>
          <a:r>
            <a:rPr lang="es-ES"/>
            <a:t>Usa colores diferentes para cada proceso y flechas para mostrar el flujo continuo.</a:t>
          </a:r>
          <a:endParaRPr lang="en-US"/>
        </a:p>
      </dgm:t>
    </dgm:pt>
    <dgm:pt modelId="{4A32828C-3B8C-4CE3-901E-95972E6DC134}" type="parTrans" cxnId="{7105DE5D-B355-4991-A683-C1941D9DB813}">
      <dgm:prSet/>
      <dgm:spPr/>
      <dgm:t>
        <a:bodyPr/>
        <a:lstStyle/>
        <a:p>
          <a:endParaRPr lang="en-US"/>
        </a:p>
      </dgm:t>
    </dgm:pt>
    <dgm:pt modelId="{892D8BFB-5D47-44AF-876F-05B3C9F5DF05}" type="sibTrans" cxnId="{7105DE5D-B355-4991-A683-C1941D9DB813}">
      <dgm:prSet/>
      <dgm:spPr/>
      <dgm:t>
        <a:bodyPr/>
        <a:lstStyle/>
        <a:p>
          <a:endParaRPr lang="en-US"/>
        </a:p>
      </dgm:t>
    </dgm:pt>
    <dgm:pt modelId="{87B7D2CD-6330-4265-A126-C383DDC2AA7E}">
      <dgm:prSet/>
      <dgm:spPr/>
      <dgm:t>
        <a:bodyPr/>
        <a:lstStyle/>
        <a:p>
          <a:r>
            <a:rPr lang="es-ES" dirty="0"/>
            <a:t>¿Cómo describirías el ciclo del agua? Con tus propias palabras (no más de 50 palabras).</a:t>
          </a:r>
          <a:endParaRPr lang="en-US" dirty="0"/>
        </a:p>
      </dgm:t>
    </dgm:pt>
    <dgm:pt modelId="{2B91C5A0-645C-49DF-B30D-2FA65580C25B}" type="parTrans" cxnId="{7EEEF27F-753C-4442-8B76-BD3B07681950}">
      <dgm:prSet/>
      <dgm:spPr/>
      <dgm:t>
        <a:bodyPr/>
        <a:lstStyle/>
        <a:p>
          <a:endParaRPr lang="en-US"/>
        </a:p>
      </dgm:t>
    </dgm:pt>
    <dgm:pt modelId="{AC418E61-9E0C-486E-9535-0D2D0E7A41B9}" type="sibTrans" cxnId="{7EEEF27F-753C-4442-8B76-BD3B07681950}">
      <dgm:prSet/>
      <dgm:spPr/>
      <dgm:t>
        <a:bodyPr/>
        <a:lstStyle/>
        <a:p>
          <a:endParaRPr lang="en-US"/>
        </a:p>
      </dgm:t>
    </dgm:pt>
    <dgm:pt modelId="{0992D9DB-AABB-41C0-909B-11B87D543211}">
      <dgm:prSet/>
      <dgm:spPr/>
      <dgm:t>
        <a:bodyPr/>
        <a:lstStyle/>
        <a:p>
          <a:r>
            <a:rPr lang="es-ES" dirty="0"/>
            <a:t>¿Cómo influye en el microclima? ¿Cuál es su aportación en Burgos?</a:t>
          </a:r>
          <a:endParaRPr lang="en-US" dirty="0"/>
        </a:p>
      </dgm:t>
    </dgm:pt>
    <dgm:pt modelId="{F70D8C67-BC12-4A27-B15F-15D060A1111B}" type="parTrans" cxnId="{BE0B2A89-69B7-49A7-B8CC-7BD91D5FF5C8}">
      <dgm:prSet/>
      <dgm:spPr/>
      <dgm:t>
        <a:bodyPr/>
        <a:lstStyle/>
        <a:p>
          <a:endParaRPr lang="en-US"/>
        </a:p>
      </dgm:t>
    </dgm:pt>
    <dgm:pt modelId="{B74D2931-6A9A-4921-8E9F-37DAA84945C4}" type="sibTrans" cxnId="{BE0B2A89-69B7-49A7-B8CC-7BD91D5FF5C8}">
      <dgm:prSet/>
      <dgm:spPr/>
      <dgm:t>
        <a:bodyPr/>
        <a:lstStyle/>
        <a:p>
          <a:endParaRPr lang="en-US"/>
        </a:p>
      </dgm:t>
    </dgm:pt>
    <dgm:pt modelId="{66EDC5B1-06EA-4A78-B34D-99152D4BCC3A}" type="pres">
      <dgm:prSet presAssocID="{8FE912FD-ED39-4040-973D-4E630E359A3C}" presName="root" presStyleCnt="0">
        <dgm:presLayoutVars>
          <dgm:dir/>
          <dgm:resizeHandles val="exact"/>
        </dgm:presLayoutVars>
      </dgm:prSet>
      <dgm:spPr/>
      <dgm:t>
        <a:bodyPr/>
        <a:lstStyle/>
        <a:p>
          <a:endParaRPr lang="es-ES"/>
        </a:p>
      </dgm:t>
    </dgm:pt>
    <dgm:pt modelId="{8C8BB9F6-5505-48B6-AF26-4FA1E0DF162A}" type="pres">
      <dgm:prSet presAssocID="{8FE912FD-ED39-4040-973D-4E630E359A3C}" presName="container" presStyleCnt="0">
        <dgm:presLayoutVars>
          <dgm:dir/>
          <dgm:resizeHandles val="exact"/>
        </dgm:presLayoutVars>
      </dgm:prSet>
      <dgm:spPr/>
    </dgm:pt>
    <dgm:pt modelId="{CCF175B1-DEB1-4511-8038-83FB5904C65E}" type="pres">
      <dgm:prSet presAssocID="{7F208D49-3BD0-494A-BE08-E9DB4252284C}" presName="compNode" presStyleCnt="0"/>
      <dgm:spPr/>
    </dgm:pt>
    <dgm:pt modelId="{CF35A85A-F516-4A70-9C42-BF7A6A0D4012}" type="pres">
      <dgm:prSet presAssocID="{7F208D49-3BD0-494A-BE08-E9DB4252284C}" presName="iconBgRect" presStyleLbl="bgShp" presStyleIdx="0" presStyleCnt="5"/>
      <dgm:spPr/>
    </dgm:pt>
    <dgm:pt modelId="{D89EE683-39C5-4EDE-87E7-07D10E7C772B}" type="pres">
      <dgm:prSet presAssocID="{7F208D49-3BD0-494A-BE08-E9DB4252284C}" presName="iconRect" presStyleLbl="node1" presStyleIdx="0" presStyleCnt="5"/>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Agua"/>
        </a:ext>
      </dgm:extLst>
    </dgm:pt>
    <dgm:pt modelId="{B8BE4840-0073-41A9-A261-B1E451F51683}" type="pres">
      <dgm:prSet presAssocID="{7F208D49-3BD0-494A-BE08-E9DB4252284C}" presName="spaceRect" presStyleCnt="0"/>
      <dgm:spPr/>
    </dgm:pt>
    <dgm:pt modelId="{47B667A9-C4E2-4826-A46C-7130B65C54BE}" type="pres">
      <dgm:prSet presAssocID="{7F208D49-3BD0-494A-BE08-E9DB4252284C}" presName="textRect" presStyleLbl="revTx" presStyleIdx="0" presStyleCnt="5">
        <dgm:presLayoutVars>
          <dgm:chMax val="1"/>
          <dgm:chPref val="1"/>
        </dgm:presLayoutVars>
      </dgm:prSet>
      <dgm:spPr/>
      <dgm:t>
        <a:bodyPr/>
        <a:lstStyle/>
        <a:p>
          <a:endParaRPr lang="es-ES"/>
        </a:p>
      </dgm:t>
    </dgm:pt>
    <dgm:pt modelId="{2A79F567-618F-4592-844F-67095A88C2FF}" type="pres">
      <dgm:prSet presAssocID="{47562B28-8665-43CE-880B-1996BA74991E}" presName="sibTrans" presStyleLbl="sibTrans2D1" presStyleIdx="0" presStyleCnt="0"/>
      <dgm:spPr/>
      <dgm:t>
        <a:bodyPr/>
        <a:lstStyle/>
        <a:p>
          <a:endParaRPr lang="es-ES"/>
        </a:p>
      </dgm:t>
    </dgm:pt>
    <dgm:pt modelId="{832F18A2-EBC0-45C7-81D7-AB3E05812330}" type="pres">
      <dgm:prSet presAssocID="{73D10B3C-805F-4578-98CF-E9B37E1E74E7}" presName="compNode" presStyleCnt="0"/>
      <dgm:spPr/>
    </dgm:pt>
    <dgm:pt modelId="{E5B8AA2F-F2A7-4DE1-8168-B1AE3B591BB2}" type="pres">
      <dgm:prSet presAssocID="{73D10B3C-805F-4578-98CF-E9B37E1E74E7}" presName="iconBgRect" presStyleLbl="bgShp" presStyleIdx="1" presStyleCnt="5"/>
      <dgm:spPr/>
    </dgm:pt>
    <dgm:pt modelId="{5F39AB61-C6BC-4FEB-B305-66C4272ACD81}" type="pres">
      <dgm:prSet presAssocID="{73D10B3C-805F-4578-98CF-E9B37E1E74E7}" presName="iconRect" presStyleLbl="node1" presStyleIdx="1" presStyleCnt="5"/>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Desconectado"/>
        </a:ext>
      </dgm:extLst>
    </dgm:pt>
    <dgm:pt modelId="{78934BBC-D4E0-4815-B8C1-CACBF7F54504}" type="pres">
      <dgm:prSet presAssocID="{73D10B3C-805F-4578-98CF-E9B37E1E74E7}" presName="spaceRect" presStyleCnt="0"/>
      <dgm:spPr/>
    </dgm:pt>
    <dgm:pt modelId="{811C2546-81B0-45CE-956D-103466E8661A}" type="pres">
      <dgm:prSet presAssocID="{73D10B3C-805F-4578-98CF-E9B37E1E74E7}" presName="textRect" presStyleLbl="revTx" presStyleIdx="1" presStyleCnt="5">
        <dgm:presLayoutVars>
          <dgm:chMax val="1"/>
          <dgm:chPref val="1"/>
        </dgm:presLayoutVars>
      </dgm:prSet>
      <dgm:spPr/>
      <dgm:t>
        <a:bodyPr/>
        <a:lstStyle/>
        <a:p>
          <a:endParaRPr lang="es-ES"/>
        </a:p>
      </dgm:t>
    </dgm:pt>
    <dgm:pt modelId="{89226BDF-B3CB-4AE4-A113-76C50F788E62}" type="pres">
      <dgm:prSet presAssocID="{A220DA78-1E10-4C3C-9C66-EE761445588B}" presName="sibTrans" presStyleLbl="sibTrans2D1" presStyleIdx="0" presStyleCnt="0"/>
      <dgm:spPr/>
      <dgm:t>
        <a:bodyPr/>
        <a:lstStyle/>
        <a:p>
          <a:endParaRPr lang="es-ES"/>
        </a:p>
      </dgm:t>
    </dgm:pt>
    <dgm:pt modelId="{4BE9D903-5C83-46B0-830A-E954EC3EE556}" type="pres">
      <dgm:prSet presAssocID="{C0614B15-1B97-481C-B2E2-5E59B8CE8513}" presName="compNode" presStyleCnt="0"/>
      <dgm:spPr/>
    </dgm:pt>
    <dgm:pt modelId="{87B237CA-8832-4B63-9699-46ECD15E6F0A}" type="pres">
      <dgm:prSet presAssocID="{C0614B15-1B97-481C-B2E2-5E59B8CE8513}" presName="iconBgRect" presStyleLbl="bgShp" presStyleIdx="2" presStyleCnt="5"/>
      <dgm:spPr/>
    </dgm:pt>
    <dgm:pt modelId="{68062164-DB49-40E6-A76C-D2558600A9C6}" type="pres">
      <dgm:prSet presAssocID="{C0614B15-1B97-481C-B2E2-5E59B8CE8513}" presName="iconRect" presStyleLbl="node1" presStyleIdx="2" presStyleCnt="5"/>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Web Design"/>
        </a:ext>
      </dgm:extLst>
    </dgm:pt>
    <dgm:pt modelId="{044A53E7-4C7F-4AE2-AC38-C7E62D21683C}" type="pres">
      <dgm:prSet presAssocID="{C0614B15-1B97-481C-B2E2-5E59B8CE8513}" presName="spaceRect" presStyleCnt="0"/>
      <dgm:spPr/>
    </dgm:pt>
    <dgm:pt modelId="{3AA09032-475E-4A60-8FF2-4A326AC478B1}" type="pres">
      <dgm:prSet presAssocID="{C0614B15-1B97-481C-B2E2-5E59B8CE8513}" presName="textRect" presStyleLbl="revTx" presStyleIdx="2" presStyleCnt="5">
        <dgm:presLayoutVars>
          <dgm:chMax val="1"/>
          <dgm:chPref val="1"/>
        </dgm:presLayoutVars>
      </dgm:prSet>
      <dgm:spPr/>
      <dgm:t>
        <a:bodyPr/>
        <a:lstStyle/>
        <a:p>
          <a:endParaRPr lang="es-ES"/>
        </a:p>
      </dgm:t>
    </dgm:pt>
    <dgm:pt modelId="{F5D43771-C252-41CC-A337-74A8299B5EBF}" type="pres">
      <dgm:prSet presAssocID="{892D8BFB-5D47-44AF-876F-05B3C9F5DF05}" presName="sibTrans" presStyleLbl="sibTrans2D1" presStyleIdx="0" presStyleCnt="0"/>
      <dgm:spPr/>
      <dgm:t>
        <a:bodyPr/>
        <a:lstStyle/>
        <a:p>
          <a:endParaRPr lang="es-ES"/>
        </a:p>
      </dgm:t>
    </dgm:pt>
    <dgm:pt modelId="{E3C94AFF-C86B-4333-9E76-0043B74B93C1}" type="pres">
      <dgm:prSet presAssocID="{87B7D2CD-6330-4265-A126-C383DDC2AA7E}" presName="compNode" presStyleCnt="0"/>
      <dgm:spPr/>
    </dgm:pt>
    <dgm:pt modelId="{35197353-1DBD-4799-854B-55A47C826E84}" type="pres">
      <dgm:prSet presAssocID="{87B7D2CD-6330-4265-A126-C383DDC2AA7E}" presName="iconBgRect" presStyleLbl="bgShp" presStyleIdx="3" presStyleCnt="5"/>
      <dgm:spPr/>
    </dgm:pt>
    <dgm:pt modelId="{E32B5B79-28EC-428F-A544-243E47266A24}" type="pres">
      <dgm:prSet presAssocID="{87B7D2CD-6330-4265-A126-C383DDC2AA7E}" presName="iconRect" presStyleLbl="node1" presStyleIdx="3" presStyleCnt="5"/>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Repetir"/>
        </a:ext>
      </dgm:extLst>
    </dgm:pt>
    <dgm:pt modelId="{A70E78BC-56FE-40D3-BFE1-1963B94620E8}" type="pres">
      <dgm:prSet presAssocID="{87B7D2CD-6330-4265-A126-C383DDC2AA7E}" presName="spaceRect" presStyleCnt="0"/>
      <dgm:spPr/>
    </dgm:pt>
    <dgm:pt modelId="{AE4232A5-8570-4E65-AA84-F3A1E66B9706}" type="pres">
      <dgm:prSet presAssocID="{87B7D2CD-6330-4265-A126-C383DDC2AA7E}" presName="textRect" presStyleLbl="revTx" presStyleIdx="3" presStyleCnt="5">
        <dgm:presLayoutVars>
          <dgm:chMax val="1"/>
          <dgm:chPref val="1"/>
        </dgm:presLayoutVars>
      </dgm:prSet>
      <dgm:spPr/>
      <dgm:t>
        <a:bodyPr/>
        <a:lstStyle/>
        <a:p>
          <a:endParaRPr lang="es-ES"/>
        </a:p>
      </dgm:t>
    </dgm:pt>
    <dgm:pt modelId="{79A3FB25-AEE9-464F-8AB3-7F11599C1850}" type="pres">
      <dgm:prSet presAssocID="{AC418E61-9E0C-486E-9535-0D2D0E7A41B9}" presName="sibTrans" presStyleLbl="sibTrans2D1" presStyleIdx="0" presStyleCnt="0"/>
      <dgm:spPr/>
      <dgm:t>
        <a:bodyPr/>
        <a:lstStyle/>
        <a:p>
          <a:endParaRPr lang="es-ES"/>
        </a:p>
      </dgm:t>
    </dgm:pt>
    <dgm:pt modelId="{E445A013-1367-4A77-970F-646C8126EA79}" type="pres">
      <dgm:prSet presAssocID="{0992D9DB-AABB-41C0-909B-11B87D543211}" presName="compNode" presStyleCnt="0"/>
      <dgm:spPr/>
    </dgm:pt>
    <dgm:pt modelId="{444985BC-1E5E-4953-8CA9-C051E032DF81}" type="pres">
      <dgm:prSet presAssocID="{0992D9DB-AABB-41C0-909B-11B87D543211}" presName="iconBgRect" presStyleLbl="bgShp" presStyleIdx="4" presStyleCnt="5"/>
      <dgm:spPr/>
    </dgm:pt>
    <dgm:pt modelId="{CB7F03DB-7D8B-4385-8A1E-172EDC5CD295}" type="pres">
      <dgm:prSet presAssocID="{0992D9DB-AABB-41C0-909B-11B87D543211}" presName="iconRect" presStyleLbl="node1" presStyleIdx="4" presStyleCnt="5"/>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id="0" name="" descr="Question mark"/>
        </a:ext>
      </dgm:extLst>
    </dgm:pt>
    <dgm:pt modelId="{6C851BE1-B268-4424-8F6D-8ECD45906ED3}" type="pres">
      <dgm:prSet presAssocID="{0992D9DB-AABB-41C0-909B-11B87D543211}" presName="spaceRect" presStyleCnt="0"/>
      <dgm:spPr/>
    </dgm:pt>
    <dgm:pt modelId="{CAB8445A-B0CE-470D-97C0-8F2F4FADEB3A}" type="pres">
      <dgm:prSet presAssocID="{0992D9DB-AABB-41C0-909B-11B87D543211}" presName="textRect" presStyleLbl="revTx" presStyleIdx="4" presStyleCnt="5">
        <dgm:presLayoutVars>
          <dgm:chMax val="1"/>
          <dgm:chPref val="1"/>
        </dgm:presLayoutVars>
      </dgm:prSet>
      <dgm:spPr/>
      <dgm:t>
        <a:bodyPr/>
        <a:lstStyle/>
        <a:p>
          <a:endParaRPr lang="es-ES"/>
        </a:p>
      </dgm:t>
    </dgm:pt>
  </dgm:ptLst>
  <dgm:cxnLst>
    <dgm:cxn modelId="{A4DC4CC0-D095-4311-AA6A-4C3C085EAC26}" type="presOf" srcId="{0992D9DB-AABB-41C0-909B-11B87D543211}" destId="{CAB8445A-B0CE-470D-97C0-8F2F4FADEB3A}" srcOrd="0" destOrd="0" presId="urn:microsoft.com/office/officeart/2018/2/layout/IconCircleList"/>
    <dgm:cxn modelId="{5E9E632B-A757-46EC-BB13-37F9EDF24B52}" srcId="{8FE912FD-ED39-4040-973D-4E630E359A3C}" destId="{7F208D49-3BD0-494A-BE08-E9DB4252284C}" srcOrd="0" destOrd="0" parTransId="{7BB29B95-BBE7-46E6-94C1-CEE2D32678DD}" sibTransId="{47562B28-8665-43CE-880B-1996BA74991E}"/>
    <dgm:cxn modelId="{BE0B2A89-69B7-49A7-B8CC-7BD91D5FF5C8}" srcId="{8FE912FD-ED39-4040-973D-4E630E359A3C}" destId="{0992D9DB-AABB-41C0-909B-11B87D543211}" srcOrd="4" destOrd="0" parTransId="{F70D8C67-BC12-4A27-B15F-15D060A1111B}" sibTransId="{B74D2931-6A9A-4921-8E9F-37DAA84945C4}"/>
    <dgm:cxn modelId="{09299CFF-ACC0-429D-8E7A-2FD6A6F7888B}" type="presOf" srcId="{8FE912FD-ED39-4040-973D-4E630E359A3C}" destId="{66EDC5B1-06EA-4A78-B34D-99152D4BCC3A}" srcOrd="0" destOrd="0" presId="urn:microsoft.com/office/officeart/2018/2/layout/IconCircleList"/>
    <dgm:cxn modelId="{7105DE5D-B355-4991-A683-C1941D9DB813}" srcId="{8FE912FD-ED39-4040-973D-4E630E359A3C}" destId="{C0614B15-1B97-481C-B2E2-5E59B8CE8513}" srcOrd="2" destOrd="0" parTransId="{4A32828C-3B8C-4CE3-901E-95972E6DC134}" sibTransId="{892D8BFB-5D47-44AF-876F-05B3C9F5DF05}"/>
    <dgm:cxn modelId="{915CB798-534E-468C-8FF0-0508FB72B1E1}" type="presOf" srcId="{7F208D49-3BD0-494A-BE08-E9DB4252284C}" destId="{47B667A9-C4E2-4826-A46C-7130B65C54BE}" srcOrd="0" destOrd="0" presId="urn:microsoft.com/office/officeart/2018/2/layout/IconCircleList"/>
    <dgm:cxn modelId="{1FDE0AB6-7BA4-41AD-B421-16A38AC4EE97}" type="presOf" srcId="{87B7D2CD-6330-4265-A126-C383DDC2AA7E}" destId="{AE4232A5-8570-4E65-AA84-F3A1E66B9706}" srcOrd="0" destOrd="0" presId="urn:microsoft.com/office/officeart/2018/2/layout/IconCircleList"/>
    <dgm:cxn modelId="{7EEEF27F-753C-4442-8B76-BD3B07681950}" srcId="{8FE912FD-ED39-4040-973D-4E630E359A3C}" destId="{87B7D2CD-6330-4265-A126-C383DDC2AA7E}" srcOrd="3" destOrd="0" parTransId="{2B91C5A0-645C-49DF-B30D-2FA65580C25B}" sibTransId="{AC418E61-9E0C-486E-9535-0D2D0E7A41B9}"/>
    <dgm:cxn modelId="{F39817F9-424C-424F-A2CA-F4E6FCF811B2}" type="presOf" srcId="{AC418E61-9E0C-486E-9535-0D2D0E7A41B9}" destId="{79A3FB25-AEE9-464F-8AB3-7F11599C1850}" srcOrd="0" destOrd="0" presId="urn:microsoft.com/office/officeart/2018/2/layout/IconCircleList"/>
    <dgm:cxn modelId="{51CEF12A-A9A6-44F0-8689-B6BE86C5E933}" type="presOf" srcId="{73D10B3C-805F-4578-98CF-E9B37E1E74E7}" destId="{811C2546-81B0-45CE-956D-103466E8661A}" srcOrd="0" destOrd="0" presId="urn:microsoft.com/office/officeart/2018/2/layout/IconCircleList"/>
    <dgm:cxn modelId="{3F070692-D84C-4CA6-BC68-FE7887F53DC3}" type="presOf" srcId="{C0614B15-1B97-481C-B2E2-5E59B8CE8513}" destId="{3AA09032-475E-4A60-8FF2-4A326AC478B1}" srcOrd="0" destOrd="0" presId="urn:microsoft.com/office/officeart/2018/2/layout/IconCircleList"/>
    <dgm:cxn modelId="{64838A7B-D7D9-42C3-BA73-1F3EF5A4BBF0}" type="presOf" srcId="{A220DA78-1E10-4C3C-9C66-EE761445588B}" destId="{89226BDF-B3CB-4AE4-A113-76C50F788E62}" srcOrd="0" destOrd="0" presId="urn:microsoft.com/office/officeart/2018/2/layout/IconCircleList"/>
    <dgm:cxn modelId="{FB93BDCA-944E-4D32-8741-36AAA33C80C0}" type="presOf" srcId="{892D8BFB-5D47-44AF-876F-05B3C9F5DF05}" destId="{F5D43771-C252-41CC-A337-74A8299B5EBF}" srcOrd="0" destOrd="0" presId="urn:microsoft.com/office/officeart/2018/2/layout/IconCircleList"/>
    <dgm:cxn modelId="{F62736F1-6F69-4155-AA37-E80351F0D822}" srcId="{8FE912FD-ED39-4040-973D-4E630E359A3C}" destId="{73D10B3C-805F-4578-98CF-E9B37E1E74E7}" srcOrd="1" destOrd="0" parTransId="{79EC6411-5C1C-4943-96DE-CA7BF0DBDBDC}" sibTransId="{A220DA78-1E10-4C3C-9C66-EE761445588B}"/>
    <dgm:cxn modelId="{F14CDA34-943D-448B-9C9A-8F8A5B30F3C5}" type="presOf" srcId="{47562B28-8665-43CE-880B-1996BA74991E}" destId="{2A79F567-618F-4592-844F-67095A88C2FF}" srcOrd="0" destOrd="0" presId="urn:microsoft.com/office/officeart/2018/2/layout/IconCircleList"/>
    <dgm:cxn modelId="{8D8B8ED8-1C78-4123-BADB-0BF80420BA2D}" type="presParOf" srcId="{66EDC5B1-06EA-4A78-B34D-99152D4BCC3A}" destId="{8C8BB9F6-5505-48B6-AF26-4FA1E0DF162A}" srcOrd="0" destOrd="0" presId="urn:microsoft.com/office/officeart/2018/2/layout/IconCircleList"/>
    <dgm:cxn modelId="{AF603A3E-A6D4-4E01-9552-EFE8756A7B0C}" type="presParOf" srcId="{8C8BB9F6-5505-48B6-AF26-4FA1E0DF162A}" destId="{CCF175B1-DEB1-4511-8038-83FB5904C65E}" srcOrd="0" destOrd="0" presId="urn:microsoft.com/office/officeart/2018/2/layout/IconCircleList"/>
    <dgm:cxn modelId="{C7E40A40-427A-4BC6-8D6D-51AD98412228}" type="presParOf" srcId="{CCF175B1-DEB1-4511-8038-83FB5904C65E}" destId="{CF35A85A-F516-4A70-9C42-BF7A6A0D4012}" srcOrd="0" destOrd="0" presId="urn:microsoft.com/office/officeart/2018/2/layout/IconCircleList"/>
    <dgm:cxn modelId="{670A0891-9C08-445F-A253-2BE050B3A2C3}" type="presParOf" srcId="{CCF175B1-DEB1-4511-8038-83FB5904C65E}" destId="{D89EE683-39C5-4EDE-87E7-07D10E7C772B}" srcOrd="1" destOrd="0" presId="urn:microsoft.com/office/officeart/2018/2/layout/IconCircleList"/>
    <dgm:cxn modelId="{23A79939-D6D0-414C-91C9-2C7936FDA04D}" type="presParOf" srcId="{CCF175B1-DEB1-4511-8038-83FB5904C65E}" destId="{B8BE4840-0073-41A9-A261-B1E451F51683}" srcOrd="2" destOrd="0" presId="urn:microsoft.com/office/officeart/2018/2/layout/IconCircleList"/>
    <dgm:cxn modelId="{9A69E0F1-91BD-40A3-B90D-887936497597}" type="presParOf" srcId="{CCF175B1-DEB1-4511-8038-83FB5904C65E}" destId="{47B667A9-C4E2-4826-A46C-7130B65C54BE}" srcOrd="3" destOrd="0" presId="urn:microsoft.com/office/officeart/2018/2/layout/IconCircleList"/>
    <dgm:cxn modelId="{F685B62C-1DBD-4075-A49C-35A19C695238}" type="presParOf" srcId="{8C8BB9F6-5505-48B6-AF26-4FA1E0DF162A}" destId="{2A79F567-618F-4592-844F-67095A88C2FF}" srcOrd="1" destOrd="0" presId="urn:microsoft.com/office/officeart/2018/2/layout/IconCircleList"/>
    <dgm:cxn modelId="{2D60A3A7-7283-49EB-B8E2-D7C3DEF95528}" type="presParOf" srcId="{8C8BB9F6-5505-48B6-AF26-4FA1E0DF162A}" destId="{832F18A2-EBC0-45C7-81D7-AB3E05812330}" srcOrd="2" destOrd="0" presId="urn:microsoft.com/office/officeart/2018/2/layout/IconCircleList"/>
    <dgm:cxn modelId="{AC4F3195-6B95-4A5B-A859-AE37BF113674}" type="presParOf" srcId="{832F18A2-EBC0-45C7-81D7-AB3E05812330}" destId="{E5B8AA2F-F2A7-4DE1-8168-B1AE3B591BB2}" srcOrd="0" destOrd="0" presId="urn:microsoft.com/office/officeart/2018/2/layout/IconCircleList"/>
    <dgm:cxn modelId="{4CF896BB-F998-411E-898B-A962C3630B4C}" type="presParOf" srcId="{832F18A2-EBC0-45C7-81D7-AB3E05812330}" destId="{5F39AB61-C6BC-4FEB-B305-66C4272ACD81}" srcOrd="1" destOrd="0" presId="urn:microsoft.com/office/officeart/2018/2/layout/IconCircleList"/>
    <dgm:cxn modelId="{AD4154AD-5F18-4B76-A208-B089459F08F3}" type="presParOf" srcId="{832F18A2-EBC0-45C7-81D7-AB3E05812330}" destId="{78934BBC-D4E0-4815-B8C1-CACBF7F54504}" srcOrd="2" destOrd="0" presId="urn:microsoft.com/office/officeart/2018/2/layout/IconCircleList"/>
    <dgm:cxn modelId="{3BE0ECC8-5B6C-4129-8956-9C5C16E0FC36}" type="presParOf" srcId="{832F18A2-EBC0-45C7-81D7-AB3E05812330}" destId="{811C2546-81B0-45CE-956D-103466E8661A}" srcOrd="3" destOrd="0" presId="urn:microsoft.com/office/officeart/2018/2/layout/IconCircleList"/>
    <dgm:cxn modelId="{4735D38A-F93B-44F3-A4C5-77F178B573E0}" type="presParOf" srcId="{8C8BB9F6-5505-48B6-AF26-4FA1E0DF162A}" destId="{89226BDF-B3CB-4AE4-A113-76C50F788E62}" srcOrd="3" destOrd="0" presId="urn:microsoft.com/office/officeart/2018/2/layout/IconCircleList"/>
    <dgm:cxn modelId="{EC7938EC-DD42-49B7-AF6F-198989243A39}" type="presParOf" srcId="{8C8BB9F6-5505-48B6-AF26-4FA1E0DF162A}" destId="{4BE9D903-5C83-46B0-830A-E954EC3EE556}" srcOrd="4" destOrd="0" presId="urn:microsoft.com/office/officeart/2018/2/layout/IconCircleList"/>
    <dgm:cxn modelId="{9504CC5A-B0C2-48F1-B97C-0B91BFA2069E}" type="presParOf" srcId="{4BE9D903-5C83-46B0-830A-E954EC3EE556}" destId="{87B237CA-8832-4B63-9699-46ECD15E6F0A}" srcOrd="0" destOrd="0" presId="urn:microsoft.com/office/officeart/2018/2/layout/IconCircleList"/>
    <dgm:cxn modelId="{B5FEDB15-C27B-4AAE-B6E0-1B00A21289DE}" type="presParOf" srcId="{4BE9D903-5C83-46B0-830A-E954EC3EE556}" destId="{68062164-DB49-40E6-A76C-D2558600A9C6}" srcOrd="1" destOrd="0" presId="urn:microsoft.com/office/officeart/2018/2/layout/IconCircleList"/>
    <dgm:cxn modelId="{174B0427-F4F0-4391-B8AF-3C9DBE6D04CD}" type="presParOf" srcId="{4BE9D903-5C83-46B0-830A-E954EC3EE556}" destId="{044A53E7-4C7F-4AE2-AC38-C7E62D21683C}" srcOrd="2" destOrd="0" presId="urn:microsoft.com/office/officeart/2018/2/layout/IconCircleList"/>
    <dgm:cxn modelId="{151C7409-1763-40BF-A641-0628D5EBECFC}" type="presParOf" srcId="{4BE9D903-5C83-46B0-830A-E954EC3EE556}" destId="{3AA09032-475E-4A60-8FF2-4A326AC478B1}" srcOrd="3" destOrd="0" presId="urn:microsoft.com/office/officeart/2018/2/layout/IconCircleList"/>
    <dgm:cxn modelId="{67D798B1-87E1-4B31-BDD5-94E1DF1896FC}" type="presParOf" srcId="{8C8BB9F6-5505-48B6-AF26-4FA1E0DF162A}" destId="{F5D43771-C252-41CC-A337-74A8299B5EBF}" srcOrd="5" destOrd="0" presId="urn:microsoft.com/office/officeart/2018/2/layout/IconCircleList"/>
    <dgm:cxn modelId="{248698C5-34B7-4059-926E-AF7F44683AFB}" type="presParOf" srcId="{8C8BB9F6-5505-48B6-AF26-4FA1E0DF162A}" destId="{E3C94AFF-C86B-4333-9E76-0043B74B93C1}" srcOrd="6" destOrd="0" presId="urn:microsoft.com/office/officeart/2018/2/layout/IconCircleList"/>
    <dgm:cxn modelId="{975D50FB-5153-48FF-BBBC-4F6D7947F92D}" type="presParOf" srcId="{E3C94AFF-C86B-4333-9E76-0043B74B93C1}" destId="{35197353-1DBD-4799-854B-55A47C826E84}" srcOrd="0" destOrd="0" presId="urn:microsoft.com/office/officeart/2018/2/layout/IconCircleList"/>
    <dgm:cxn modelId="{83857CF6-B364-4641-A611-6CCECC43B564}" type="presParOf" srcId="{E3C94AFF-C86B-4333-9E76-0043B74B93C1}" destId="{E32B5B79-28EC-428F-A544-243E47266A24}" srcOrd="1" destOrd="0" presId="urn:microsoft.com/office/officeart/2018/2/layout/IconCircleList"/>
    <dgm:cxn modelId="{0E18EC83-4375-4CE7-9A03-B5B40ACCE92B}" type="presParOf" srcId="{E3C94AFF-C86B-4333-9E76-0043B74B93C1}" destId="{A70E78BC-56FE-40D3-BFE1-1963B94620E8}" srcOrd="2" destOrd="0" presId="urn:microsoft.com/office/officeart/2018/2/layout/IconCircleList"/>
    <dgm:cxn modelId="{7B0136EA-B700-47F8-A5CD-EB951EEE733E}" type="presParOf" srcId="{E3C94AFF-C86B-4333-9E76-0043B74B93C1}" destId="{AE4232A5-8570-4E65-AA84-F3A1E66B9706}" srcOrd="3" destOrd="0" presId="urn:microsoft.com/office/officeart/2018/2/layout/IconCircleList"/>
    <dgm:cxn modelId="{9F160957-46B2-499A-A58A-DE2286208FE0}" type="presParOf" srcId="{8C8BB9F6-5505-48B6-AF26-4FA1E0DF162A}" destId="{79A3FB25-AEE9-464F-8AB3-7F11599C1850}" srcOrd="7" destOrd="0" presId="urn:microsoft.com/office/officeart/2018/2/layout/IconCircleList"/>
    <dgm:cxn modelId="{3DCDA5FB-3FFE-46D5-92AE-BF3BE8121A68}" type="presParOf" srcId="{8C8BB9F6-5505-48B6-AF26-4FA1E0DF162A}" destId="{E445A013-1367-4A77-970F-646C8126EA79}" srcOrd="8" destOrd="0" presId="urn:microsoft.com/office/officeart/2018/2/layout/IconCircleList"/>
    <dgm:cxn modelId="{29E40FD3-17E7-4CA8-B2AB-ED3F9FC016D7}" type="presParOf" srcId="{E445A013-1367-4A77-970F-646C8126EA79}" destId="{444985BC-1E5E-4953-8CA9-C051E032DF81}" srcOrd="0" destOrd="0" presId="urn:microsoft.com/office/officeart/2018/2/layout/IconCircleList"/>
    <dgm:cxn modelId="{91268222-3625-4DAF-BD2B-BB9CBE463F79}" type="presParOf" srcId="{E445A013-1367-4A77-970F-646C8126EA79}" destId="{CB7F03DB-7D8B-4385-8A1E-172EDC5CD295}" srcOrd="1" destOrd="0" presId="urn:microsoft.com/office/officeart/2018/2/layout/IconCircleList"/>
    <dgm:cxn modelId="{BD09F175-FC51-4DA7-B0E4-0F2244AF7A08}" type="presParOf" srcId="{E445A013-1367-4A77-970F-646C8126EA79}" destId="{6C851BE1-B268-4424-8F6D-8ECD45906ED3}" srcOrd="2" destOrd="0" presId="urn:microsoft.com/office/officeart/2018/2/layout/IconCircleList"/>
    <dgm:cxn modelId="{E138DA7E-9006-4206-BEDB-0516A38BB072}" type="presParOf" srcId="{E445A013-1367-4A77-970F-646C8126EA79}" destId="{CAB8445A-B0CE-470D-97C0-8F2F4FADEB3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4C6A6-56AA-426F-B505-39932507FBF9}" type="datetimeFigureOut">
              <a:rPr lang="es-ES" smtClean="0"/>
              <a:t>09/04/2025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CF4A1-8CF8-4661-B9A2-35DC23D424D1}" type="slidenum">
              <a:rPr lang="es-ES" smtClean="0"/>
              <a:t>‹Nº›</a:t>
            </a:fld>
            <a:endParaRPr lang="es-ES"/>
          </a:p>
        </p:txBody>
      </p:sp>
    </p:spTree>
    <p:extLst>
      <p:ext uri="{BB962C8B-B14F-4D97-AF65-F5344CB8AC3E}">
        <p14:creationId xmlns:p14="http://schemas.microsoft.com/office/powerpoint/2010/main" val="3043272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74BCF4A1-8CF8-4661-B9A2-35DC23D424D1}" type="slidenum">
              <a:rPr lang="es-ES" smtClean="0"/>
              <a:t>2</a:t>
            </a:fld>
            <a:endParaRPr lang="es-ES"/>
          </a:p>
        </p:txBody>
      </p:sp>
    </p:spTree>
    <p:extLst>
      <p:ext uri="{BB962C8B-B14F-4D97-AF65-F5344CB8AC3E}">
        <p14:creationId xmlns:p14="http://schemas.microsoft.com/office/powerpoint/2010/main" val="1358205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74AFDF3-1761-2BA0-15BD-DC54AF1D06E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xmlns="" id="{782BEB39-1DA3-8A94-D82E-F61374A437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xmlns="" id="{9816DD70-1A6F-647A-46A6-C2EA2A8AB578}"/>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5" name="Marcador de pie de página 4">
            <a:extLst>
              <a:ext uri="{FF2B5EF4-FFF2-40B4-BE49-F238E27FC236}">
                <a16:creationId xmlns:a16="http://schemas.microsoft.com/office/drawing/2014/main" xmlns="" id="{D4F0AE89-6C15-AF89-D394-410F2C00FE8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EFA45546-A5E0-D29A-5354-B003F3CA624D}"/>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76793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18EAA39-B7E7-D9A3-4CAB-6DF4C4A25692}"/>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43A24F48-8382-5544-3632-759CD8949DE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62544C57-6F3F-9BDA-D7BC-A754F96F0DCB}"/>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5" name="Marcador de pie de página 4">
            <a:extLst>
              <a:ext uri="{FF2B5EF4-FFF2-40B4-BE49-F238E27FC236}">
                <a16:creationId xmlns:a16="http://schemas.microsoft.com/office/drawing/2014/main" xmlns="" id="{9508B9C6-A571-D589-4FB4-209D94645B7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E078FC4F-6A14-B6F6-50C8-76D426B3C921}"/>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795654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CE7AE3B9-927F-AF1A-D79E-6F597C5FAB2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xmlns="" id="{C73B1CBE-99D9-8CAF-BC63-6376F995A60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D4E64F0D-7477-7E36-81B4-CFBDB3F90199}"/>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5" name="Marcador de pie de página 4">
            <a:extLst>
              <a:ext uri="{FF2B5EF4-FFF2-40B4-BE49-F238E27FC236}">
                <a16:creationId xmlns:a16="http://schemas.microsoft.com/office/drawing/2014/main" xmlns="" id="{5056CEE6-A538-BBD9-384D-A684EF07BA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772E5B25-9469-20AB-0B18-A5D49070CDC7}"/>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22243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F0073CF-5A1E-CD4B-899B-118558A8836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01A8ADB6-689D-591A-36CA-1386F854454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A3A9A231-2018-D0CA-5310-A92BB44BBB41}"/>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5" name="Marcador de pie de página 4">
            <a:extLst>
              <a:ext uri="{FF2B5EF4-FFF2-40B4-BE49-F238E27FC236}">
                <a16:creationId xmlns:a16="http://schemas.microsoft.com/office/drawing/2014/main" xmlns="" id="{3B2CECB5-0530-7E95-5D12-FDD0DCEF23E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2AF4B53B-3572-DA87-0142-B5B31C415BCD}"/>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470669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C1E818-31A8-D2F5-00BB-AC49E0D878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61B26A88-23E2-CA74-16D4-485244EB59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4579E98D-A930-54EA-C5F1-3241237CE8D4}"/>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5" name="Marcador de pie de página 4">
            <a:extLst>
              <a:ext uri="{FF2B5EF4-FFF2-40B4-BE49-F238E27FC236}">
                <a16:creationId xmlns:a16="http://schemas.microsoft.com/office/drawing/2014/main" xmlns="" id="{C6427435-D711-4F13-79B8-211B2781A3B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xmlns="" id="{A38F64A4-7581-8E45-EA65-0EDBC8655EC3}"/>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45388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647F6CF-94B3-92C4-7352-658AB4485A8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7BC21E5D-EDEF-97F6-8EF9-462DA48E0A0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xmlns="" id="{8E314CED-9F79-9F7C-E74C-07E9D2A5550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xmlns="" id="{CFB1901D-B343-799B-6374-BC7EB91988BE}"/>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6" name="Marcador de pie de página 5">
            <a:extLst>
              <a:ext uri="{FF2B5EF4-FFF2-40B4-BE49-F238E27FC236}">
                <a16:creationId xmlns:a16="http://schemas.microsoft.com/office/drawing/2014/main" xmlns="" id="{BE1D8914-6852-4093-ECD3-834B63666DE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B006638F-8550-58F3-A37F-9ECBA9F7C062}"/>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15878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BE022F1-0B01-4B90-B2D1-84BDD2F56EC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CD44E90E-EF18-3E87-2049-8D74A3D1F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C52B0C4E-8147-FD0F-BE4E-9CE6BD4C588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xmlns="" id="{27AF2CB9-1798-81C9-6210-B361FAD1BB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B6E77794-5B33-6940-CE5C-6D85C88C1F0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xmlns="" id="{410ABDFA-E673-3040-5028-00F6DB2A9D3C}"/>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8" name="Marcador de pie de página 7">
            <a:extLst>
              <a:ext uri="{FF2B5EF4-FFF2-40B4-BE49-F238E27FC236}">
                <a16:creationId xmlns:a16="http://schemas.microsoft.com/office/drawing/2014/main" xmlns="" id="{82EDC016-B31A-5550-0F8C-78FF25BEAF0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xmlns="" id="{D20BD341-B42D-1381-0F2D-7F673FA16B5E}"/>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2254085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8FE9A02-D998-D9B5-AB34-6F7F440CF25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xmlns="" id="{49BCE9EB-77DE-1E9F-4E56-21AA952C7367}"/>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4" name="Marcador de pie de página 3">
            <a:extLst>
              <a:ext uri="{FF2B5EF4-FFF2-40B4-BE49-F238E27FC236}">
                <a16:creationId xmlns:a16="http://schemas.microsoft.com/office/drawing/2014/main" xmlns="" id="{ADFBC326-15C0-F7D8-D136-144F0CFCD2C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xmlns="" id="{A5DBAD47-348D-F0DC-BA41-D648A731E01D}"/>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322251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B88584AF-1082-F279-F148-306A49D9C809}"/>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3" name="Marcador de pie de página 2">
            <a:extLst>
              <a:ext uri="{FF2B5EF4-FFF2-40B4-BE49-F238E27FC236}">
                <a16:creationId xmlns:a16="http://schemas.microsoft.com/office/drawing/2014/main" xmlns="" id="{ED7DCA99-67AC-0544-0F58-FF429F0DCF1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xmlns="" id="{D47A9755-1821-95A6-4275-1E1D67D92D4A}"/>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948644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901E941-4C29-AC8A-D6F7-F6DD2FDDE1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xmlns="" id="{11B339B8-5E5C-0E29-1A06-3A6F81BB4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xmlns="" id="{67CECCD0-230B-6D34-D491-781B5A7BC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58708EAF-53A1-34BE-85B5-C8F68EBC4E81}"/>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6" name="Marcador de pie de página 5">
            <a:extLst>
              <a:ext uri="{FF2B5EF4-FFF2-40B4-BE49-F238E27FC236}">
                <a16:creationId xmlns:a16="http://schemas.microsoft.com/office/drawing/2014/main" xmlns="" id="{F2852688-43BF-6B4C-6A0E-AF137730327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94089E83-7F00-B757-0824-5712FB9B5DF0}"/>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3496779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B23FBFA-9816-F4AD-390E-67CF390B71C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xmlns="" id="{BF815443-2575-C162-35EE-DF861AA854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xmlns="" id="{5F53D093-2481-3F52-F3F7-DCE817DF4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ECBEA5ED-01F8-6621-67DA-6A9927ACB69C}"/>
              </a:ext>
            </a:extLst>
          </p:cNvPr>
          <p:cNvSpPr>
            <a:spLocks noGrp="1"/>
          </p:cNvSpPr>
          <p:nvPr>
            <p:ph type="dt" sz="half" idx="10"/>
          </p:nvPr>
        </p:nvSpPr>
        <p:spPr/>
        <p:txBody>
          <a:bodyPr/>
          <a:lstStyle/>
          <a:p>
            <a:fld id="{0B86F8BB-2772-45C1-AD32-73D66E152D65}" type="datetimeFigureOut">
              <a:rPr lang="es-ES" smtClean="0"/>
              <a:t>09/04/2025</a:t>
            </a:fld>
            <a:endParaRPr lang="es-ES"/>
          </a:p>
        </p:txBody>
      </p:sp>
      <p:sp>
        <p:nvSpPr>
          <p:cNvPr id="6" name="Marcador de pie de página 5">
            <a:extLst>
              <a:ext uri="{FF2B5EF4-FFF2-40B4-BE49-F238E27FC236}">
                <a16:creationId xmlns:a16="http://schemas.microsoft.com/office/drawing/2014/main" xmlns="" id="{9681EA4A-C015-409A-B655-11B63E03CAD2}"/>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xmlns="" id="{A5C1939E-2CCF-CF0B-E9D2-A8900A280ABB}"/>
              </a:ext>
            </a:extLst>
          </p:cNvPr>
          <p:cNvSpPr>
            <a:spLocks noGrp="1"/>
          </p:cNvSpPr>
          <p:nvPr>
            <p:ph type="sldNum" sz="quarter" idx="12"/>
          </p:nvPr>
        </p:nvSpPr>
        <p:spPr/>
        <p:txBody>
          <a:bodyPr/>
          <a:lstStyle/>
          <a:p>
            <a:fld id="{B7179577-1C87-4932-99D1-EC830DA39C17}" type="slidenum">
              <a:rPr lang="es-ES" smtClean="0"/>
              <a:t>‹Nº›</a:t>
            </a:fld>
            <a:endParaRPr lang="es-ES"/>
          </a:p>
        </p:txBody>
      </p:sp>
    </p:spTree>
    <p:extLst>
      <p:ext uri="{BB962C8B-B14F-4D97-AF65-F5344CB8AC3E}">
        <p14:creationId xmlns:p14="http://schemas.microsoft.com/office/powerpoint/2010/main" val="1231007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DD681AF7-B4CA-4303-C18A-D328ECFD91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xmlns="" id="{6841CC72-22DC-374D-2399-B4294AA64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xmlns="" id="{9CD1C393-73EA-DB20-4809-24176E97B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86F8BB-2772-45C1-AD32-73D66E152D65}" type="datetimeFigureOut">
              <a:rPr lang="es-ES" smtClean="0"/>
              <a:t>09/04/2025</a:t>
            </a:fld>
            <a:endParaRPr lang="es-ES"/>
          </a:p>
        </p:txBody>
      </p:sp>
      <p:sp>
        <p:nvSpPr>
          <p:cNvPr id="5" name="Marcador de pie de página 4">
            <a:extLst>
              <a:ext uri="{FF2B5EF4-FFF2-40B4-BE49-F238E27FC236}">
                <a16:creationId xmlns:a16="http://schemas.microsoft.com/office/drawing/2014/main" xmlns="" id="{E32B622B-56DD-0053-8EBF-B1554E0C62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xmlns="" id="{5AFA3A00-D3B3-E369-A3E3-D4D08F7AA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179577-1C87-4932-99D1-EC830DA39C17}" type="slidenum">
              <a:rPr lang="es-ES" smtClean="0"/>
              <a:t>‹Nº›</a:t>
            </a:fld>
            <a:endParaRPr lang="es-ES"/>
          </a:p>
        </p:txBody>
      </p:sp>
    </p:spTree>
    <p:extLst>
      <p:ext uri="{BB962C8B-B14F-4D97-AF65-F5344CB8AC3E}">
        <p14:creationId xmlns:p14="http://schemas.microsoft.com/office/powerpoint/2010/main" val="122760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6.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7.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5A59F003-E00A-43F9-91DC-CC54E3B874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es gotas de agua que caen en un charco de agua">
            <a:extLst>
              <a:ext uri="{FF2B5EF4-FFF2-40B4-BE49-F238E27FC236}">
                <a16:creationId xmlns:a16="http://schemas.microsoft.com/office/drawing/2014/main" xmlns="" id="{98A4D710-9F87-AF64-6196-0BE245F27DC5}"/>
              </a:ext>
            </a:extLst>
          </p:cNvPr>
          <p:cNvPicPr>
            <a:picLocks noChangeAspect="1"/>
          </p:cNvPicPr>
          <p:nvPr/>
        </p:nvPicPr>
        <p:blipFill>
          <a:blip r:embed="rId2"/>
          <a:srcRect t="24661" r="9091" b="7157"/>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xmlns="" id="{D74A4382-E3AD-430A-9A1F-DFA3E0E77A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xmlns="" id="{991BD8C6-DC1E-CC02-243E-71A35AB63C89}"/>
              </a:ext>
            </a:extLst>
          </p:cNvPr>
          <p:cNvSpPr>
            <a:spLocks noGrp="1"/>
          </p:cNvSpPr>
          <p:nvPr>
            <p:ph type="title"/>
          </p:nvPr>
        </p:nvSpPr>
        <p:spPr>
          <a:xfrm>
            <a:off x="404553" y="3091928"/>
            <a:ext cx="9078562" cy="2387600"/>
          </a:xfrm>
        </p:spPr>
        <p:txBody>
          <a:bodyPr vert="horz" lIns="91440" tIns="45720" rIns="91440" bIns="45720" rtlCol="0" anchor="b">
            <a:normAutofit fontScale="90000"/>
          </a:bodyPr>
          <a:lstStyle/>
          <a:p>
            <a:r>
              <a:rPr lang="en-US" sz="6600" dirty="0">
                <a:solidFill>
                  <a:schemeClr val="bg1"/>
                </a:solidFill>
              </a:rPr>
              <a:t>Visual Thinking</a:t>
            </a:r>
            <a:br>
              <a:rPr lang="en-US" sz="6600" dirty="0">
                <a:solidFill>
                  <a:schemeClr val="bg1"/>
                </a:solidFill>
              </a:rPr>
            </a:br>
            <a:r>
              <a:rPr lang="en-US" sz="6600" dirty="0">
                <a:solidFill>
                  <a:schemeClr val="bg1"/>
                </a:solidFill>
              </a:rPr>
              <a:t>“El </a:t>
            </a:r>
            <a:r>
              <a:rPr lang="en-US" sz="6600" dirty="0" err="1">
                <a:solidFill>
                  <a:schemeClr val="bg1"/>
                </a:solidFill>
              </a:rPr>
              <a:t>ciclo</a:t>
            </a:r>
            <a:r>
              <a:rPr lang="en-US" sz="6600" dirty="0">
                <a:solidFill>
                  <a:schemeClr val="bg1"/>
                </a:solidFill>
              </a:rPr>
              <a:t> del </a:t>
            </a:r>
            <a:r>
              <a:rPr lang="en-US" sz="6600" dirty="0" err="1">
                <a:solidFill>
                  <a:schemeClr val="bg1"/>
                </a:solidFill>
              </a:rPr>
              <a:t>agua</a:t>
            </a:r>
            <a:r>
              <a:rPr lang="en-US" sz="6600" dirty="0">
                <a:solidFill>
                  <a:schemeClr val="bg1"/>
                </a:solidFill>
              </a:rPr>
              <a:t>”</a:t>
            </a:r>
          </a:p>
        </p:txBody>
      </p:sp>
      <p:sp>
        <p:nvSpPr>
          <p:cNvPr id="20" name="Rectangle: Rounded Corners 19">
            <a:extLst>
              <a:ext uri="{FF2B5EF4-FFF2-40B4-BE49-F238E27FC236}">
                <a16:creationId xmlns:a16="http://schemas.microsoft.com/office/drawing/2014/main" xmlns="" id="{79F40191-0F44-4FD1-82CC-ACB507C14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xmlns="" id="{FAF828E1-6846-C319-21E7-312DD2E0F6D0}"/>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2400">
                <a:solidFill>
                  <a:schemeClr val="bg1"/>
                </a:solidFill>
              </a:rPr>
              <a:t>1º ESO</a:t>
            </a:r>
          </a:p>
        </p:txBody>
      </p:sp>
    </p:spTree>
    <p:extLst>
      <p:ext uri="{BB962C8B-B14F-4D97-AF65-F5344CB8AC3E}">
        <p14:creationId xmlns:p14="http://schemas.microsoft.com/office/powerpoint/2010/main" val="347280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6D75EFCA-AF0F-292D-45FD-BE1F5C3BB2D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5F7ABCA-A68A-47DD-B732-76FF34C6FB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AA5B5BCB-62BB-D8F8-855F-27F97FCD2258}"/>
              </a:ext>
            </a:extLst>
          </p:cNvPr>
          <p:cNvSpPr>
            <a:spLocks noGrp="1"/>
          </p:cNvSpPr>
          <p:nvPr>
            <p:ph type="title"/>
          </p:nvPr>
        </p:nvSpPr>
        <p:spPr>
          <a:xfrm>
            <a:off x="84897" y="2620094"/>
            <a:ext cx="4809068" cy="2608143"/>
          </a:xfrm>
        </p:spPr>
        <p:txBody>
          <a:bodyPr anchor="t">
            <a:normAutofit/>
          </a:bodyPr>
          <a:lstStyle/>
          <a:p>
            <a:pPr algn="ctr"/>
            <a:r>
              <a:rPr lang="es-ES" sz="4000" dirty="0"/>
              <a:t>Condensación</a:t>
            </a:r>
          </a:p>
        </p:txBody>
      </p:sp>
      <p:pic>
        <p:nvPicPr>
          <p:cNvPr id="5" name="Imagen 4">
            <a:extLst>
              <a:ext uri="{FF2B5EF4-FFF2-40B4-BE49-F238E27FC236}">
                <a16:creationId xmlns:a16="http://schemas.microsoft.com/office/drawing/2014/main" xmlns="" id="{2964619F-F0B9-D9BD-A6C1-B9A24E7752AA}"/>
              </a:ext>
            </a:extLst>
          </p:cNvPr>
          <p:cNvPicPr>
            <a:picLocks noChangeAspect="1"/>
          </p:cNvPicPr>
          <p:nvPr/>
        </p:nvPicPr>
        <p:blipFill>
          <a:blip r:embed="rId2"/>
          <a:stretch>
            <a:fillRect/>
          </a:stretch>
        </p:blipFill>
        <p:spPr>
          <a:xfrm>
            <a:off x="1266522" y="984853"/>
            <a:ext cx="1885121" cy="1701204"/>
          </a:xfrm>
          <a:prstGeom prst="rect">
            <a:avLst/>
          </a:prstGeom>
        </p:spPr>
      </p:pic>
      <p:sp>
        <p:nvSpPr>
          <p:cNvPr id="3" name="Marcador de contenido 2">
            <a:extLst>
              <a:ext uri="{FF2B5EF4-FFF2-40B4-BE49-F238E27FC236}">
                <a16:creationId xmlns:a16="http://schemas.microsoft.com/office/drawing/2014/main" xmlns="" id="{9FCB2B43-17BD-CCB6-42E2-3D91CE03FF2B}"/>
              </a:ext>
            </a:extLst>
          </p:cNvPr>
          <p:cNvSpPr>
            <a:spLocks noGrp="1"/>
          </p:cNvSpPr>
          <p:nvPr>
            <p:ph idx="1"/>
          </p:nvPr>
        </p:nvSpPr>
        <p:spPr>
          <a:xfrm>
            <a:off x="-403350" y="59675"/>
            <a:ext cx="5668433" cy="5401733"/>
          </a:xfrm>
        </p:spPr>
        <p:txBody>
          <a:bodyPr anchor="ctr">
            <a:normAutofit/>
          </a:bodyPr>
          <a:lstStyle/>
          <a:p>
            <a:r>
              <a:rPr lang="es-ES" sz="1400" dirty="0">
                <a:effectLst/>
                <a:ea typeface="Times New Roman" panose="02020603050405020304" pitchFamily="18" charset="0"/>
                <a:cs typeface="Calibri" panose="020F0502020204030204" pitchFamily="34" charset="0"/>
              </a:rPr>
              <a:t>​</a:t>
            </a:r>
            <a:endParaRPr lang="es-ES" sz="1400" dirty="0">
              <a:ea typeface="Calibri" panose="020F0502020204030204" pitchFamily="34" charset="0"/>
              <a:cs typeface="Calibri" panose="020F0502020204030204" pitchFamily="34" charset="0"/>
            </a:endParaRPr>
          </a:p>
          <a:p>
            <a:endParaRPr lang="es-ES" sz="1400" dirty="0">
              <a:cs typeface="Calibri" panose="020F0502020204030204" pitchFamily="34" charset="0"/>
            </a:endParaRPr>
          </a:p>
        </p:txBody>
      </p:sp>
      <p:pic>
        <p:nvPicPr>
          <p:cNvPr id="6" name="Imagen 5"/>
          <p:cNvPicPr>
            <a:picLocks noChangeAspect="1"/>
          </p:cNvPicPr>
          <p:nvPr/>
        </p:nvPicPr>
        <p:blipFill>
          <a:blip r:embed="rId3"/>
          <a:stretch>
            <a:fillRect/>
          </a:stretch>
        </p:blipFill>
        <p:spPr>
          <a:xfrm>
            <a:off x="462116" y="3236854"/>
            <a:ext cx="4238365" cy="2490317"/>
          </a:xfrm>
          <a:prstGeom prst="rect">
            <a:avLst/>
          </a:prstGeom>
        </p:spPr>
      </p:pic>
      <p:sp>
        <p:nvSpPr>
          <p:cNvPr id="4" name="Rectángulo: esquinas redondeadas 3">
            <a:extLst>
              <a:ext uri="{FF2B5EF4-FFF2-40B4-BE49-F238E27FC236}">
                <a16:creationId xmlns:a16="http://schemas.microsoft.com/office/drawing/2014/main" xmlns="" id="{7C5464CC-3950-7AE9-5921-2786039C57BE}"/>
              </a:ext>
            </a:extLst>
          </p:cNvPr>
          <p:cNvSpPr/>
          <p:nvPr/>
        </p:nvSpPr>
        <p:spPr>
          <a:xfrm>
            <a:off x="4923183" y="1245515"/>
            <a:ext cx="6718211" cy="14091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7" name="Rectángulo: esquinas redondeadas 6">
            <a:extLst>
              <a:ext uri="{FF2B5EF4-FFF2-40B4-BE49-F238E27FC236}">
                <a16:creationId xmlns:a16="http://schemas.microsoft.com/office/drawing/2014/main" xmlns="" id="{CCDC28A6-BE26-8D52-6DDF-1BE6F6DD96A8}"/>
              </a:ext>
            </a:extLst>
          </p:cNvPr>
          <p:cNvSpPr/>
          <p:nvPr/>
        </p:nvSpPr>
        <p:spPr>
          <a:xfrm>
            <a:off x="4905637" y="2778004"/>
            <a:ext cx="6735757" cy="1335897"/>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8" name="Rectángulo: esquinas redondeadas 7">
            <a:extLst>
              <a:ext uri="{FF2B5EF4-FFF2-40B4-BE49-F238E27FC236}">
                <a16:creationId xmlns:a16="http://schemas.microsoft.com/office/drawing/2014/main" xmlns="" id="{05763C5D-F327-41A4-6E77-B26D852172D2}"/>
              </a:ext>
            </a:extLst>
          </p:cNvPr>
          <p:cNvSpPr/>
          <p:nvPr/>
        </p:nvSpPr>
        <p:spPr>
          <a:xfrm>
            <a:off x="4914409" y="4287068"/>
            <a:ext cx="6735757" cy="171693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9" name="Rectángulo 8" descr="Pine Decoration">
            <a:extLst>
              <a:ext uri="{FF2B5EF4-FFF2-40B4-BE49-F238E27FC236}">
                <a16:creationId xmlns:a16="http://schemas.microsoft.com/office/drawing/2014/main" xmlns="" id="{9C4EB2C0-F1D0-6D52-D475-F32C1EAF0C35}"/>
              </a:ext>
            </a:extLst>
          </p:cNvPr>
          <p:cNvSpPr/>
          <p:nvPr/>
        </p:nvSpPr>
        <p:spPr>
          <a:xfrm>
            <a:off x="5265083" y="4624745"/>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1" name="Rectángulo 10" descr="Pine Decoration">
            <a:extLst>
              <a:ext uri="{FF2B5EF4-FFF2-40B4-BE49-F238E27FC236}">
                <a16:creationId xmlns:a16="http://schemas.microsoft.com/office/drawing/2014/main" xmlns="" id="{3B92B256-7DB5-FA17-3C1B-970115A28A5A}"/>
              </a:ext>
            </a:extLst>
          </p:cNvPr>
          <p:cNvSpPr/>
          <p:nvPr/>
        </p:nvSpPr>
        <p:spPr>
          <a:xfrm>
            <a:off x="5265083" y="1499822"/>
            <a:ext cx="688259" cy="775057"/>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3" name="Rectángulo 12" descr="Pine Decoration">
            <a:extLst>
              <a:ext uri="{FF2B5EF4-FFF2-40B4-BE49-F238E27FC236}">
                <a16:creationId xmlns:a16="http://schemas.microsoft.com/office/drawing/2014/main" xmlns="" id="{A1C6860C-2FDD-5ECC-FFE0-F1597FA00872}"/>
              </a:ext>
            </a:extLst>
          </p:cNvPr>
          <p:cNvSpPr/>
          <p:nvPr/>
        </p:nvSpPr>
        <p:spPr>
          <a:xfrm>
            <a:off x="5247537" y="2909017"/>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5" name="CuadroTexto 14">
            <a:extLst>
              <a:ext uri="{FF2B5EF4-FFF2-40B4-BE49-F238E27FC236}">
                <a16:creationId xmlns:a16="http://schemas.microsoft.com/office/drawing/2014/main" xmlns="" id="{C0843FDF-0BB4-445E-8C0D-67FC130570DB}"/>
              </a:ext>
            </a:extLst>
          </p:cNvPr>
          <p:cNvSpPr txBox="1"/>
          <p:nvPr/>
        </p:nvSpPr>
        <p:spPr>
          <a:xfrm>
            <a:off x="6096000" y="1402052"/>
            <a:ext cx="5232285" cy="954107"/>
          </a:xfrm>
          <a:prstGeom prst="rect">
            <a:avLst/>
          </a:prstGeom>
          <a:noFill/>
        </p:spPr>
        <p:txBody>
          <a:bodyPr wrap="square">
            <a:spAutoFit/>
          </a:bodyPr>
          <a:lstStyle/>
          <a:p>
            <a:pPr algn="just"/>
            <a:r>
              <a:rPr lang="es-ES" sz="1400" dirty="0">
                <a:effectLst/>
                <a:ea typeface="Times New Roman" panose="02020603050405020304" pitchFamily="18" charset="0"/>
                <a:cs typeface="Calibri" panose="020F0502020204030204" pitchFamily="34" charset="0"/>
              </a:rPr>
              <a:t>Es el proceso en el que el vapor de agua en la atmósfera se enfría y se convierte en gotas de agua líquida, formando nubes. Es el paso previo a la precipitación y se produce cuando el aire caliente y húmedo asciende y se enfría.</a:t>
            </a:r>
          </a:p>
        </p:txBody>
      </p:sp>
      <p:sp>
        <p:nvSpPr>
          <p:cNvPr id="17" name="CuadroTexto 16">
            <a:extLst>
              <a:ext uri="{FF2B5EF4-FFF2-40B4-BE49-F238E27FC236}">
                <a16:creationId xmlns:a16="http://schemas.microsoft.com/office/drawing/2014/main" xmlns="" id="{2B47BDFB-CDDC-FC42-628A-5DE049C8040A}"/>
              </a:ext>
            </a:extLst>
          </p:cNvPr>
          <p:cNvSpPr txBox="1"/>
          <p:nvPr/>
        </p:nvSpPr>
        <p:spPr>
          <a:xfrm>
            <a:off x="6081155" y="3059668"/>
            <a:ext cx="5247130" cy="738664"/>
          </a:xfrm>
          <a:prstGeom prst="rect">
            <a:avLst/>
          </a:prstGeom>
          <a:noFill/>
        </p:spPr>
        <p:txBody>
          <a:bodyPr wrap="square">
            <a:spAutoFit/>
          </a:bodyPr>
          <a:lstStyle/>
          <a:p>
            <a:pPr algn="just"/>
            <a:r>
              <a:rPr lang="es-ES" sz="1400" dirty="0">
                <a:effectLst/>
                <a:ea typeface="Times New Roman" panose="02020603050405020304" pitchFamily="18" charset="0"/>
                <a:cs typeface="Calibri" panose="020F0502020204030204" pitchFamily="34" charset="0"/>
              </a:rPr>
              <a:t>Ejemplo en Burgos: Las nieblas matinales que se forman en los valles de la provincia durante el otoño son resultado de la condensación del vapor de agua en capas bajas de la atmósfera.</a:t>
            </a:r>
            <a:endParaRPr lang="es-ES" sz="1400" dirty="0"/>
          </a:p>
        </p:txBody>
      </p:sp>
      <p:sp>
        <p:nvSpPr>
          <p:cNvPr id="19" name="CuadroTexto 18">
            <a:extLst>
              <a:ext uri="{FF2B5EF4-FFF2-40B4-BE49-F238E27FC236}">
                <a16:creationId xmlns:a16="http://schemas.microsoft.com/office/drawing/2014/main" xmlns="" id="{01BC6D35-4C5D-4AF9-DB3D-BB4B3CEC8626}"/>
              </a:ext>
            </a:extLst>
          </p:cNvPr>
          <p:cNvSpPr txBox="1"/>
          <p:nvPr/>
        </p:nvSpPr>
        <p:spPr>
          <a:xfrm>
            <a:off x="6061172" y="4390733"/>
            <a:ext cx="5267113" cy="1169551"/>
          </a:xfrm>
          <a:prstGeom prst="rect">
            <a:avLst/>
          </a:prstGeom>
          <a:noFill/>
        </p:spPr>
        <p:txBody>
          <a:bodyPr wrap="square">
            <a:spAutoFit/>
          </a:bodyPr>
          <a:lstStyle/>
          <a:p>
            <a:pPr algn="just"/>
            <a:r>
              <a:rPr lang="es-ES" sz="1400" dirty="0">
                <a:ea typeface="Times New Roman" panose="02020603050405020304" pitchFamily="18" charset="0"/>
                <a:cs typeface="Calibri" panose="020F0502020204030204" pitchFamily="34" charset="0"/>
              </a:rPr>
              <a:t>Influencia en microclima: Las bajas temperaturas y la humedad alta pueden generar </a:t>
            </a:r>
            <a:r>
              <a:rPr lang="es-ES" sz="1400" dirty="0">
                <a:effectLst/>
                <a:ea typeface="Times New Roman" panose="02020603050405020304" pitchFamily="18" charset="0"/>
                <a:cs typeface="Calibri" panose="020F0502020204030204" pitchFamily="34" charset="0"/>
              </a:rPr>
              <a:t>neblinas matutinas, especialmente en valles y zonas cercanas a cuerpos de agua.</a:t>
            </a:r>
            <a:r>
              <a:rPr lang="es-ES" sz="1400" dirty="0">
                <a:ea typeface="Calibri" panose="020F0502020204030204" pitchFamily="34" charset="0"/>
                <a:cs typeface="Calibri" panose="020F0502020204030204" pitchFamily="34" charset="0"/>
              </a:rPr>
              <a:t> </a:t>
            </a:r>
            <a:r>
              <a:rPr lang="es-ES" sz="1400" dirty="0">
                <a:effectLst/>
                <a:ea typeface="Times New Roman" panose="02020603050405020304" pitchFamily="18" charset="0"/>
                <a:cs typeface="Calibri" panose="020F0502020204030204" pitchFamily="34" charset="0"/>
              </a:rPr>
              <a:t>La formación de rocío en las mañanas también refleja un microclima húmedo y fresco, especialmente en áreas de pastizales y campos abiertos.</a:t>
            </a:r>
            <a:endParaRPr lang="es-ES" sz="1400" dirty="0">
              <a:effectLs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472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037B3310-A20D-35A6-2759-AF3B38BF76FB}"/>
            </a:ext>
          </a:extLst>
        </p:cNvPr>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xmlns="" id="{A85D5E37-93A9-7D71-4269-8AD91791F1F2}"/>
              </a:ext>
            </a:extLst>
          </p:cNvPr>
          <p:cNvSpPr txBox="1"/>
          <p:nvPr/>
        </p:nvSpPr>
        <p:spPr>
          <a:xfrm>
            <a:off x="6892119" y="891540"/>
            <a:ext cx="4589493" cy="1578308"/>
          </a:xfrm>
          <a:prstGeom prst="rect">
            <a:avLst/>
          </a:prstGeom>
        </p:spPr>
        <p:txBody>
          <a:bodyPr vert="horz" lIns="91440" tIns="45720" rIns="91440" bIns="45720" rtlCol="0" anchor="ctr">
            <a:normAutofit lnSpcReduction="10000"/>
          </a:bodyPr>
          <a:lstStyle/>
          <a:p>
            <a:pPr>
              <a:lnSpc>
                <a:spcPct val="90000"/>
              </a:lnSpc>
              <a:spcBef>
                <a:spcPct val="0"/>
              </a:spcBef>
              <a:spcAft>
                <a:spcPts val="600"/>
              </a:spcAft>
            </a:pPr>
            <a:r>
              <a:rPr lang="en-US" sz="4000" b="1">
                <a:latin typeface="+mj-lt"/>
                <a:ea typeface="+mj-ea"/>
                <a:cs typeface="+mj-cs"/>
              </a:rPr>
              <a:t>¿Cómo influye en el microclima?</a:t>
            </a:r>
          </a:p>
        </p:txBody>
      </p:sp>
      <p:pic>
        <p:nvPicPr>
          <p:cNvPr id="5" name="Picture 4" descr="Gotas de agua y ondulación">
            <a:extLst>
              <a:ext uri="{FF2B5EF4-FFF2-40B4-BE49-F238E27FC236}">
                <a16:creationId xmlns:a16="http://schemas.microsoft.com/office/drawing/2014/main" xmlns="" id="{2B42C53A-81A1-3738-79F2-0433A50C78AC}"/>
              </a:ext>
            </a:extLst>
          </p:cNvPr>
          <p:cNvPicPr>
            <a:picLocks noChangeAspect="1"/>
          </p:cNvPicPr>
          <p:nvPr/>
        </p:nvPicPr>
        <p:blipFill>
          <a:blip r:embed="rId2"/>
          <a:srcRect l="30581" r="2915" b="-1"/>
          <a:stretch/>
        </p:blipFill>
        <p:spPr>
          <a:xfrm>
            <a:off x="1" y="10"/>
            <a:ext cx="6832674" cy="6857990"/>
          </a:xfrm>
          <a:custGeom>
            <a:avLst/>
            <a:gdLst/>
            <a:ahLst/>
            <a:cxnLst/>
            <a:rect l="l" t="t" r="r" b="b"/>
            <a:pathLst>
              <a:path w="6832674" h="6858000">
                <a:moveTo>
                  <a:pt x="0" y="0"/>
                </a:moveTo>
                <a:lnTo>
                  <a:pt x="6832674" y="0"/>
                </a:lnTo>
                <a:lnTo>
                  <a:pt x="6749707" y="183520"/>
                </a:lnTo>
                <a:cubicBezTo>
                  <a:pt x="6327787" y="1181050"/>
                  <a:pt x="6094475" y="2277779"/>
                  <a:pt x="6094475" y="3429000"/>
                </a:cubicBezTo>
                <a:cubicBezTo>
                  <a:pt x="6094475" y="4580222"/>
                  <a:pt x="6327787" y="5676950"/>
                  <a:pt x="6749707" y="6674481"/>
                </a:cubicBezTo>
                <a:lnTo>
                  <a:pt x="6832674" y="6858000"/>
                </a:lnTo>
                <a:lnTo>
                  <a:pt x="0" y="6858000"/>
                </a:lnTo>
                <a:close/>
              </a:path>
            </a:pathLst>
          </a:custGeom>
        </p:spPr>
      </p:pic>
      <p:sp>
        <p:nvSpPr>
          <p:cNvPr id="3" name="Marcador de contenido 2">
            <a:extLst>
              <a:ext uri="{FF2B5EF4-FFF2-40B4-BE49-F238E27FC236}">
                <a16:creationId xmlns:a16="http://schemas.microsoft.com/office/drawing/2014/main" xmlns="" id="{528805F8-2436-8532-0A60-3EE44DE6466D}"/>
              </a:ext>
            </a:extLst>
          </p:cNvPr>
          <p:cNvSpPr>
            <a:spLocks noGrp="1"/>
          </p:cNvSpPr>
          <p:nvPr>
            <p:ph idx="1"/>
          </p:nvPr>
        </p:nvSpPr>
        <p:spPr>
          <a:xfrm>
            <a:off x="6892119" y="2630161"/>
            <a:ext cx="4589491" cy="3332489"/>
          </a:xfrm>
        </p:spPr>
        <p:txBody>
          <a:bodyPr vert="horz" lIns="91440" tIns="45720" rIns="91440" bIns="45720" rtlCol="0">
            <a:normAutofit/>
          </a:bodyPr>
          <a:lstStyle/>
          <a:p>
            <a:pPr marL="0" indent="0">
              <a:buNone/>
            </a:pPr>
            <a:r>
              <a:rPr lang="en-US" sz="2000" dirty="0">
                <a:effectLst/>
              </a:rPr>
              <a:t>En conjunto, </a:t>
            </a:r>
            <a:r>
              <a:rPr lang="en-US" sz="2000" dirty="0" err="1">
                <a:effectLst/>
              </a:rPr>
              <a:t>estos</a:t>
            </a:r>
            <a:r>
              <a:rPr lang="en-US" sz="2000" dirty="0">
                <a:effectLst/>
              </a:rPr>
              <a:t> </a:t>
            </a:r>
            <a:r>
              <a:rPr lang="en-US" sz="2000" dirty="0" err="1">
                <a:effectLst/>
              </a:rPr>
              <a:t>procesos</a:t>
            </a:r>
            <a:r>
              <a:rPr lang="en-US" sz="2000" dirty="0">
                <a:effectLst/>
              </a:rPr>
              <a:t> del </a:t>
            </a:r>
            <a:r>
              <a:rPr lang="en-US" sz="2000" dirty="0" err="1">
                <a:effectLst/>
              </a:rPr>
              <a:t>ciclo</a:t>
            </a:r>
            <a:r>
              <a:rPr lang="en-US" sz="2000" dirty="0">
                <a:effectLst/>
              </a:rPr>
              <a:t> del </a:t>
            </a:r>
            <a:r>
              <a:rPr lang="en-US" sz="2000" dirty="0" err="1">
                <a:effectLst/>
              </a:rPr>
              <a:t>agua</a:t>
            </a:r>
            <a:r>
              <a:rPr lang="en-US" sz="2000" dirty="0">
                <a:effectLst/>
              </a:rPr>
              <a:t> </a:t>
            </a:r>
            <a:r>
              <a:rPr lang="en-US" sz="2000" dirty="0" err="1">
                <a:effectLst/>
              </a:rPr>
              <a:t>ayudan</a:t>
            </a:r>
            <a:r>
              <a:rPr lang="en-US" sz="2000" dirty="0">
                <a:effectLst/>
              </a:rPr>
              <a:t> a </a:t>
            </a:r>
            <a:r>
              <a:rPr lang="en-US" sz="2000" dirty="0" err="1">
                <a:effectLst/>
              </a:rPr>
              <a:t>mantener</a:t>
            </a:r>
            <a:r>
              <a:rPr lang="en-US" sz="2000" dirty="0">
                <a:effectLst/>
              </a:rPr>
              <a:t> un </a:t>
            </a:r>
            <a:r>
              <a:rPr lang="en-US" sz="2000" dirty="0" err="1">
                <a:effectLst/>
              </a:rPr>
              <a:t>equilibrio</a:t>
            </a:r>
            <a:r>
              <a:rPr lang="en-US" sz="2000" dirty="0">
                <a:effectLst/>
              </a:rPr>
              <a:t> </a:t>
            </a:r>
            <a:r>
              <a:rPr lang="en-US" sz="2000" dirty="0" err="1">
                <a:effectLst/>
              </a:rPr>
              <a:t>en</a:t>
            </a:r>
            <a:r>
              <a:rPr lang="en-US" sz="2000" dirty="0">
                <a:effectLst/>
              </a:rPr>
              <a:t> el </a:t>
            </a:r>
            <a:r>
              <a:rPr lang="en-US" sz="2000" dirty="0" err="1">
                <a:effectLst/>
              </a:rPr>
              <a:t>microclima</a:t>
            </a:r>
            <a:r>
              <a:rPr lang="en-US" sz="2000" dirty="0">
                <a:effectLst/>
              </a:rPr>
              <a:t> local de Burgos, </a:t>
            </a:r>
            <a:r>
              <a:rPr lang="en-US" sz="2000" dirty="0" err="1">
                <a:effectLst/>
              </a:rPr>
              <a:t>creando</a:t>
            </a:r>
            <a:r>
              <a:rPr lang="en-US" sz="2000" dirty="0">
                <a:effectLst/>
              </a:rPr>
              <a:t> zonas con </a:t>
            </a:r>
            <a:r>
              <a:rPr lang="en-US" sz="2000" dirty="0" err="1">
                <a:effectLst/>
              </a:rPr>
              <a:t>características</a:t>
            </a:r>
            <a:r>
              <a:rPr lang="en-US" sz="2000" dirty="0">
                <a:effectLst/>
              </a:rPr>
              <a:t> </a:t>
            </a:r>
            <a:r>
              <a:rPr lang="en-US" sz="2000" dirty="0" err="1">
                <a:effectLst/>
              </a:rPr>
              <a:t>específicas</a:t>
            </a:r>
            <a:r>
              <a:rPr lang="en-US" sz="2000" dirty="0">
                <a:effectLst/>
              </a:rPr>
              <a:t> de </a:t>
            </a:r>
            <a:r>
              <a:rPr lang="en-US" sz="2000" dirty="0" err="1">
                <a:effectLst/>
              </a:rPr>
              <a:t>temperatura</a:t>
            </a:r>
            <a:r>
              <a:rPr lang="en-US" sz="2000" dirty="0">
                <a:effectLst/>
              </a:rPr>
              <a:t> y </a:t>
            </a:r>
            <a:r>
              <a:rPr lang="en-US" sz="2000" dirty="0" err="1">
                <a:effectLst/>
              </a:rPr>
              <a:t>humedad</a:t>
            </a:r>
            <a:r>
              <a:rPr lang="en-US" sz="2000" dirty="0">
                <a:effectLst/>
              </a:rPr>
              <a:t> que </a:t>
            </a:r>
            <a:r>
              <a:rPr lang="en-US" sz="2000" dirty="0" err="1">
                <a:effectLst/>
              </a:rPr>
              <a:t>varían</a:t>
            </a:r>
            <a:r>
              <a:rPr lang="en-US" sz="2000" dirty="0">
                <a:effectLst/>
              </a:rPr>
              <a:t> </a:t>
            </a:r>
            <a:r>
              <a:rPr lang="en-US" sz="2000" dirty="0" err="1">
                <a:effectLst/>
              </a:rPr>
              <a:t>según</a:t>
            </a:r>
            <a:r>
              <a:rPr lang="en-US" sz="2000" dirty="0">
                <a:effectLst/>
              </a:rPr>
              <a:t> la </a:t>
            </a:r>
            <a:r>
              <a:rPr lang="en-US" sz="2000" dirty="0" err="1">
                <a:effectLst/>
              </a:rPr>
              <a:t>época</a:t>
            </a:r>
            <a:r>
              <a:rPr lang="en-US" sz="2000" dirty="0">
                <a:effectLst/>
              </a:rPr>
              <a:t> del </a:t>
            </a:r>
            <a:r>
              <a:rPr lang="en-US" sz="2000" dirty="0" err="1">
                <a:effectLst/>
              </a:rPr>
              <a:t>año</a:t>
            </a:r>
            <a:r>
              <a:rPr lang="en-US" sz="2000" dirty="0">
                <a:effectLst/>
              </a:rPr>
              <a:t> y la </a:t>
            </a:r>
            <a:r>
              <a:rPr lang="en-US" sz="2000" dirty="0" err="1">
                <a:effectLst/>
              </a:rPr>
              <a:t>región</a:t>
            </a:r>
            <a:r>
              <a:rPr lang="en-US" sz="2000" dirty="0">
                <a:effectLst/>
              </a:rPr>
              <a:t> </a:t>
            </a:r>
            <a:r>
              <a:rPr lang="en-US" sz="2000" dirty="0" err="1">
                <a:effectLst/>
              </a:rPr>
              <a:t>geográfica</a:t>
            </a:r>
            <a:endParaRPr lang="en-US" sz="2000" dirty="0"/>
          </a:p>
        </p:txBody>
      </p:sp>
    </p:spTree>
    <p:extLst>
      <p:ext uri="{BB962C8B-B14F-4D97-AF65-F5344CB8AC3E}">
        <p14:creationId xmlns:p14="http://schemas.microsoft.com/office/powerpoint/2010/main" val="55369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xmlns="" id="{970220A4-DA99-CB0C-93FD-C90D475BD7F5}"/>
              </a:ext>
            </a:extLst>
          </p:cNvPr>
          <p:cNvSpPr>
            <a:spLocks noGrp="1"/>
          </p:cNvSpPr>
          <p:nvPr>
            <p:ph type="title"/>
          </p:nvPr>
        </p:nvSpPr>
        <p:spPr>
          <a:xfrm>
            <a:off x="1371597" y="348865"/>
            <a:ext cx="10044023" cy="877729"/>
          </a:xfrm>
        </p:spPr>
        <p:txBody>
          <a:bodyPr anchor="ctr">
            <a:normAutofit/>
          </a:bodyPr>
          <a:lstStyle/>
          <a:p>
            <a:r>
              <a:rPr lang="es-ES" sz="4000" dirty="0">
                <a:solidFill>
                  <a:srgbClr val="FFFFFF"/>
                </a:solidFill>
              </a:rPr>
              <a:t>INSTRUCCIONES</a:t>
            </a:r>
          </a:p>
        </p:txBody>
      </p:sp>
      <p:graphicFrame>
        <p:nvGraphicFramePr>
          <p:cNvPr id="5" name="Marcador de contenido 2">
            <a:extLst>
              <a:ext uri="{FF2B5EF4-FFF2-40B4-BE49-F238E27FC236}">
                <a16:creationId xmlns:a16="http://schemas.microsoft.com/office/drawing/2014/main" xmlns="" id="{B055F5A4-6868-BC36-3029-2F097F6587C0}"/>
              </a:ext>
            </a:extLst>
          </p:cNvPr>
          <p:cNvGraphicFramePr>
            <a:graphicFrameLocks noGrp="1"/>
          </p:cNvGraphicFramePr>
          <p:nvPr>
            <p:ph idx="1"/>
            <p:extLst>
              <p:ext uri="{D42A27DB-BD31-4B8C-83A1-F6EECF244321}">
                <p14:modId xmlns:p14="http://schemas.microsoft.com/office/powerpoint/2010/main" val="2764366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lecha: curvada hacia la derecha 3">
            <a:extLst>
              <a:ext uri="{FF2B5EF4-FFF2-40B4-BE49-F238E27FC236}">
                <a16:creationId xmlns:a16="http://schemas.microsoft.com/office/drawing/2014/main" xmlns="" id="{0EE43CF5-3AF4-C5E8-CA38-9562E17762B8}"/>
              </a:ext>
            </a:extLst>
          </p:cNvPr>
          <p:cNvSpPr/>
          <p:nvPr/>
        </p:nvSpPr>
        <p:spPr>
          <a:xfrm rot="16200000">
            <a:off x="3361979" y="3048121"/>
            <a:ext cx="414263" cy="190745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Flecha: curvada hacia la derecha 7">
            <a:extLst>
              <a:ext uri="{FF2B5EF4-FFF2-40B4-BE49-F238E27FC236}">
                <a16:creationId xmlns:a16="http://schemas.microsoft.com/office/drawing/2014/main" xmlns="" id="{B192262F-45B3-CB2E-802B-6D9C63B3C38E}"/>
              </a:ext>
            </a:extLst>
          </p:cNvPr>
          <p:cNvSpPr/>
          <p:nvPr/>
        </p:nvSpPr>
        <p:spPr>
          <a:xfrm rot="16200000">
            <a:off x="8115876" y="3357837"/>
            <a:ext cx="414263" cy="190745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4" name="Flecha: curvada hacia la derecha 13">
            <a:extLst>
              <a:ext uri="{FF2B5EF4-FFF2-40B4-BE49-F238E27FC236}">
                <a16:creationId xmlns:a16="http://schemas.microsoft.com/office/drawing/2014/main" xmlns="" id="{C13D2A6E-EA49-2E85-2555-5DE5D4299078}"/>
              </a:ext>
            </a:extLst>
          </p:cNvPr>
          <p:cNvSpPr/>
          <p:nvPr/>
        </p:nvSpPr>
        <p:spPr>
          <a:xfrm rot="16200000">
            <a:off x="3647114" y="4827760"/>
            <a:ext cx="414263" cy="190745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extLst>
      <p:ext uri="{BB962C8B-B14F-4D97-AF65-F5344CB8AC3E}">
        <p14:creationId xmlns:p14="http://schemas.microsoft.com/office/powerpoint/2010/main" val="4193204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CCA5F87-1D1E-45CB-8D83-FC7EEFAD99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otas de agua sobre una superficie líquida">
            <a:extLst>
              <a:ext uri="{FF2B5EF4-FFF2-40B4-BE49-F238E27FC236}">
                <a16:creationId xmlns:a16="http://schemas.microsoft.com/office/drawing/2014/main" xmlns="" id="{E837854B-A92E-EBF0-3C71-0AB9D5BD8ADA}"/>
              </a:ext>
            </a:extLst>
          </p:cNvPr>
          <p:cNvPicPr>
            <a:picLocks noChangeAspect="1"/>
          </p:cNvPicPr>
          <p:nvPr/>
        </p:nvPicPr>
        <p:blipFill>
          <a:blip r:embed="rId2"/>
          <a:srcRect l="15628" r="-1" b="-1"/>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xmlns="" id="{7CCFC2C6-6238-4A2F-93DE-2ADF74AF63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xmlns="" id="{2B5D21B8-07A6-314F-B319-81EADA09DF0C}"/>
              </a:ext>
            </a:extLst>
          </p:cNvPr>
          <p:cNvSpPr>
            <a:spLocks noGrp="1"/>
          </p:cNvSpPr>
          <p:nvPr>
            <p:ph type="title"/>
          </p:nvPr>
        </p:nvSpPr>
        <p:spPr>
          <a:xfrm>
            <a:off x="7848600" y="1122363"/>
            <a:ext cx="4023360" cy="3204134"/>
          </a:xfrm>
        </p:spPr>
        <p:txBody>
          <a:bodyPr vert="horz" lIns="91440" tIns="45720" rIns="91440" bIns="45720" rtlCol="0" anchor="b">
            <a:normAutofit fontScale="90000"/>
          </a:bodyPr>
          <a:lstStyle/>
          <a:p>
            <a:r>
              <a:rPr lang="en-US" sz="3400" b="1" dirty="0"/>
              <a:t>¿</a:t>
            </a:r>
            <a:r>
              <a:rPr lang="en-US" sz="3400" b="1" dirty="0" err="1"/>
              <a:t>Cómo</a:t>
            </a:r>
            <a:r>
              <a:rPr lang="en-US" sz="3400" b="1" dirty="0"/>
              <a:t> </a:t>
            </a:r>
            <a:r>
              <a:rPr lang="en-US" sz="3400" b="1" dirty="0" err="1"/>
              <a:t>describirías</a:t>
            </a:r>
            <a:r>
              <a:rPr lang="en-US" sz="3400" b="1" dirty="0"/>
              <a:t> el </a:t>
            </a:r>
            <a:r>
              <a:rPr lang="en-US" sz="3400" b="1" dirty="0" err="1"/>
              <a:t>ciclo</a:t>
            </a:r>
            <a:r>
              <a:rPr lang="en-US" sz="3400" b="1" dirty="0"/>
              <a:t> del </a:t>
            </a:r>
            <a:r>
              <a:rPr lang="en-US" sz="3400" b="1" dirty="0" err="1"/>
              <a:t>agua</a:t>
            </a:r>
            <a:r>
              <a:rPr lang="en-US" sz="3400" b="1" dirty="0"/>
              <a:t>? Con </a:t>
            </a:r>
            <a:r>
              <a:rPr lang="en-US" sz="3400" b="1" dirty="0" err="1"/>
              <a:t>tus</a:t>
            </a:r>
            <a:r>
              <a:rPr lang="en-US" sz="3400" b="1" dirty="0"/>
              <a:t> </a:t>
            </a:r>
            <a:r>
              <a:rPr lang="en-US" sz="3400" b="1" dirty="0" err="1"/>
              <a:t>propias</a:t>
            </a:r>
            <a:r>
              <a:rPr lang="en-US" sz="3400" b="1" dirty="0"/>
              <a:t> palabras (no </a:t>
            </a:r>
            <a:r>
              <a:rPr lang="en-US" sz="3400" b="1" dirty="0" err="1"/>
              <a:t>más</a:t>
            </a:r>
            <a:r>
              <a:rPr lang="en-US" sz="3400" b="1" dirty="0"/>
              <a:t> de 50 palabras).</a:t>
            </a:r>
            <a:br>
              <a:rPr lang="en-US" sz="3400" b="1" dirty="0"/>
            </a:br>
            <a:endParaRPr lang="en-US" sz="3400" b="1" dirty="0"/>
          </a:p>
        </p:txBody>
      </p:sp>
      <p:sp>
        <p:nvSpPr>
          <p:cNvPr id="13" name="Rectangle 12">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33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B14C2221-2B8C-494D-9442-F812DF4E87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23712541-1F71-FD5F-8A3E-80CA1B023313}"/>
              </a:ext>
            </a:extLst>
          </p:cNvPr>
          <p:cNvSpPr>
            <a:spLocks noGrp="1"/>
          </p:cNvSpPr>
          <p:nvPr>
            <p:ph type="title"/>
          </p:nvPr>
        </p:nvSpPr>
        <p:spPr>
          <a:xfrm>
            <a:off x="201416" y="2116288"/>
            <a:ext cx="4402540" cy="2601119"/>
          </a:xfrm>
        </p:spPr>
        <p:txBody>
          <a:bodyPr anchor="t">
            <a:normAutofit/>
          </a:bodyPr>
          <a:lstStyle/>
          <a:p>
            <a:pPr algn="ctr"/>
            <a:r>
              <a:rPr lang="es-ES" sz="4000" dirty="0"/>
              <a:t>Precipitación</a:t>
            </a:r>
          </a:p>
        </p:txBody>
      </p:sp>
      <p:pic>
        <p:nvPicPr>
          <p:cNvPr id="13" name="Imagen 12">
            <a:extLst>
              <a:ext uri="{FF2B5EF4-FFF2-40B4-BE49-F238E27FC236}">
                <a16:creationId xmlns:a16="http://schemas.microsoft.com/office/drawing/2014/main" xmlns="" id="{097379F0-33AA-B49E-0F93-4B6FAF3CBE91}"/>
              </a:ext>
            </a:extLst>
          </p:cNvPr>
          <p:cNvPicPr>
            <a:picLocks noChangeAspect="1"/>
          </p:cNvPicPr>
          <p:nvPr/>
        </p:nvPicPr>
        <p:blipFill>
          <a:blip r:embed="rId2"/>
          <a:stretch>
            <a:fillRect/>
          </a:stretch>
        </p:blipFill>
        <p:spPr>
          <a:xfrm>
            <a:off x="1817427" y="1058941"/>
            <a:ext cx="914400" cy="817124"/>
          </a:xfrm>
          <a:prstGeom prst="rect">
            <a:avLst/>
          </a:prstGeom>
        </p:spPr>
      </p:pic>
      <p:pic>
        <p:nvPicPr>
          <p:cNvPr id="6" name="Imagen 5"/>
          <p:cNvPicPr>
            <a:picLocks noChangeAspect="1"/>
          </p:cNvPicPr>
          <p:nvPr/>
        </p:nvPicPr>
        <p:blipFill>
          <a:blip r:embed="rId3"/>
          <a:stretch>
            <a:fillRect/>
          </a:stretch>
        </p:blipFill>
        <p:spPr>
          <a:xfrm>
            <a:off x="533060" y="2748118"/>
            <a:ext cx="3944202" cy="2954345"/>
          </a:xfrm>
          <a:prstGeom prst="rect">
            <a:avLst/>
          </a:prstGeom>
        </p:spPr>
      </p:pic>
      <p:sp>
        <p:nvSpPr>
          <p:cNvPr id="4" name="Rectángulo: esquinas redondeadas 3">
            <a:extLst>
              <a:ext uri="{FF2B5EF4-FFF2-40B4-BE49-F238E27FC236}">
                <a16:creationId xmlns:a16="http://schemas.microsoft.com/office/drawing/2014/main" xmlns="" id="{3CA6B6E3-AA88-52E4-702E-EAFB4CD1F04E}"/>
              </a:ext>
            </a:extLst>
          </p:cNvPr>
          <p:cNvSpPr/>
          <p:nvPr/>
        </p:nvSpPr>
        <p:spPr>
          <a:xfrm>
            <a:off x="4923183" y="1245515"/>
            <a:ext cx="6718211" cy="14091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lgn="just"/>
            <a:r>
              <a:rPr lang="es-ES" sz="1400" dirty="0"/>
              <a:t>Después de las precipitaciones, el agua fluye por la superficie terrestre hacia ríos y arroyos. En Burgos, este proceso es esencial para la formación de corrientes fluviales que recorren la provincia.​ La escorrentía puede ser superficial (sobre el suelo) o subterránea (a través de acuíferos).</a:t>
            </a:r>
            <a:endParaRPr lang="en-US" sz="1400" dirty="0"/>
          </a:p>
        </p:txBody>
      </p:sp>
      <p:sp>
        <p:nvSpPr>
          <p:cNvPr id="5" name="Rectángulo: esquinas redondeadas 4">
            <a:extLst>
              <a:ext uri="{FF2B5EF4-FFF2-40B4-BE49-F238E27FC236}">
                <a16:creationId xmlns:a16="http://schemas.microsoft.com/office/drawing/2014/main" xmlns="" id="{96F52C41-0E9A-0D1D-94F4-863666552F26}"/>
              </a:ext>
            </a:extLst>
          </p:cNvPr>
          <p:cNvSpPr/>
          <p:nvPr/>
        </p:nvSpPr>
        <p:spPr>
          <a:xfrm>
            <a:off x="4905637" y="2748118"/>
            <a:ext cx="6735757" cy="160757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7" name="Rectángulo: esquinas redondeadas 6">
            <a:extLst>
              <a:ext uri="{FF2B5EF4-FFF2-40B4-BE49-F238E27FC236}">
                <a16:creationId xmlns:a16="http://schemas.microsoft.com/office/drawing/2014/main" xmlns="" id="{7EC34EED-8BF5-E199-BBB6-9134A17B7573}"/>
              </a:ext>
            </a:extLst>
          </p:cNvPr>
          <p:cNvSpPr/>
          <p:nvPr/>
        </p:nvSpPr>
        <p:spPr>
          <a:xfrm>
            <a:off x="4923183" y="4463846"/>
            <a:ext cx="6735757" cy="2035428"/>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8" name="Rectángulo 7" descr="Pine Decoration">
            <a:extLst>
              <a:ext uri="{FF2B5EF4-FFF2-40B4-BE49-F238E27FC236}">
                <a16:creationId xmlns:a16="http://schemas.microsoft.com/office/drawing/2014/main" xmlns="" id="{E5B9DB9F-27B2-0F83-2DBB-9A32C1D4138D}"/>
              </a:ext>
            </a:extLst>
          </p:cNvPr>
          <p:cNvSpPr/>
          <p:nvPr/>
        </p:nvSpPr>
        <p:spPr>
          <a:xfrm>
            <a:off x="5265083" y="4624745"/>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9" name="Rectángulo 8" descr="Pine Decoration">
            <a:extLst>
              <a:ext uri="{FF2B5EF4-FFF2-40B4-BE49-F238E27FC236}">
                <a16:creationId xmlns:a16="http://schemas.microsoft.com/office/drawing/2014/main" xmlns="" id="{42EE5F0F-C14D-8C92-45AE-5FDF60B441D3}"/>
              </a:ext>
            </a:extLst>
          </p:cNvPr>
          <p:cNvSpPr/>
          <p:nvPr/>
        </p:nvSpPr>
        <p:spPr>
          <a:xfrm>
            <a:off x="5161132" y="1516001"/>
            <a:ext cx="688259" cy="775057"/>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0" name="Rectángulo 9" descr="Pine Decoration">
            <a:extLst>
              <a:ext uri="{FF2B5EF4-FFF2-40B4-BE49-F238E27FC236}">
                <a16:creationId xmlns:a16="http://schemas.microsoft.com/office/drawing/2014/main" xmlns="" id="{A1178617-1928-F6F6-54DD-4AA85768B9FB}"/>
              </a:ext>
            </a:extLst>
          </p:cNvPr>
          <p:cNvSpPr/>
          <p:nvPr/>
        </p:nvSpPr>
        <p:spPr>
          <a:xfrm>
            <a:off x="5247537" y="2909017"/>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5" name="CuadroTexto 14">
            <a:extLst>
              <a:ext uri="{FF2B5EF4-FFF2-40B4-BE49-F238E27FC236}">
                <a16:creationId xmlns:a16="http://schemas.microsoft.com/office/drawing/2014/main" xmlns="" id="{58110D3D-B291-12D1-33AE-7DEE10FF47D5}"/>
              </a:ext>
            </a:extLst>
          </p:cNvPr>
          <p:cNvSpPr txBox="1"/>
          <p:nvPr/>
        </p:nvSpPr>
        <p:spPr>
          <a:xfrm>
            <a:off x="6042529" y="2909017"/>
            <a:ext cx="5362890" cy="1015663"/>
          </a:xfrm>
          <a:prstGeom prst="rect">
            <a:avLst/>
          </a:prstGeom>
          <a:noFill/>
        </p:spPr>
        <p:txBody>
          <a:bodyPr wrap="square">
            <a:spAutoFit/>
          </a:bodyPr>
          <a:lstStyle/>
          <a:p>
            <a:r>
              <a:rPr lang="es-ES" sz="1400" dirty="0">
                <a:cs typeface="Calibri" panose="020F0502020204030204" pitchFamily="34" charset="0"/>
              </a:rPr>
              <a:t>Ejemplo en Burgos: La lluvia que cae sobre el embalse de </a:t>
            </a:r>
            <a:r>
              <a:rPr lang="es-ES" sz="1400" dirty="0" err="1">
                <a:cs typeface="Calibri" panose="020F0502020204030204" pitchFamily="34" charset="0"/>
              </a:rPr>
              <a:t>Úzquiza</a:t>
            </a:r>
            <a:r>
              <a:rPr lang="es-ES" sz="1400" dirty="0">
                <a:cs typeface="Calibri" panose="020F0502020204030204" pitchFamily="34" charset="0"/>
              </a:rPr>
              <a:t>, ubicado en el municipio de </a:t>
            </a:r>
            <a:r>
              <a:rPr lang="es-ES" sz="1400" dirty="0" err="1">
                <a:cs typeface="Calibri" panose="020F0502020204030204" pitchFamily="34" charset="0"/>
              </a:rPr>
              <a:t>Villasur</a:t>
            </a:r>
            <a:r>
              <a:rPr lang="es-ES" sz="1400" dirty="0">
                <a:cs typeface="Calibri" panose="020F0502020204030204" pitchFamily="34" charset="0"/>
              </a:rPr>
              <a:t> de Herreros, que es fundamental para el abastecimiento de agua potable a la ciudad de Burgos. </a:t>
            </a:r>
            <a:r>
              <a:rPr lang="es-ES" sz="1800" dirty="0">
                <a:effectLst/>
                <a:latin typeface="Calibri" panose="020F0502020204030204" pitchFamily="34" charset="0"/>
                <a:ea typeface="Times New Roman" panose="02020603050405020304" pitchFamily="18" charset="0"/>
                <a:cs typeface="Calibri" panose="020F0502020204030204" pitchFamily="34" charset="0"/>
              </a:rPr>
              <a:t>​</a:t>
            </a:r>
          </a:p>
        </p:txBody>
      </p:sp>
      <p:sp>
        <p:nvSpPr>
          <p:cNvPr id="17" name="CuadroTexto 16">
            <a:extLst>
              <a:ext uri="{FF2B5EF4-FFF2-40B4-BE49-F238E27FC236}">
                <a16:creationId xmlns:a16="http://schemas.microsoft.com/office/drawing/2014/main" xmlns="" id="{7061ADBC-DB8C-F235-F86B-5B30F202EB41}"/>
              </a:ext>
            </a:extLst>
          </p:cNvPr>
          <p:cNvSpPr txBox="1"/>
          <p:nvPr/>
        </p:nvSpPr>
        <p:spPr>
          <a:xfrm>
            <a:off x="5980563" y="4600429"/>
            <a:ext cx="5424856" cy="1384995"/>
          </a:xfrm>
          <a:prstGeom prst="rect">
            <a:avLst/>
          </a:prstGeom>
          <a:noFill/>
        </p:spPr>
        <p:txBody>
          <a:bodyPr wrap="square">
            <a:spAutoFit/>
          </a:bodyPr>
          <a:lstStyle/>
          <a:p>
            <a:r>
              <a:rPr lang="es-ES" sz="1400" dirty="0">
                <a:cs typeface="Calibri" panose="020F0502020204030204" pitchFamily="34" charset="0"/>
              </a:rPr>
              <a:t>Influencia en el microclima: Las precipitaciones, especialmente en zonas montañosas como la Sierra de la Demanda, aportan humedad al ambiente, regulando la temperatura local. Las lluvias frecuentes o nevadas en invierno generan un microclima más fresco y húmedo, mientras que la falta de precipitaciones en verano puede provocar un clima más seco y cálido.</a:t>
            </a:r>
          </a:p>
        </p:txBody>
      </p:sp>
    </p:spTree>
    <p:extLst>
      <p:ext uri="{BB962C8B-B14F-4D97-AF65-F5344CB8AC3E}">
        <p14:creationId xmlns:p14="http://schemas.microsoft.com/office/powerpoint/2010/main" val="3959429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6322F892-D94C-E4E2-F303-D0282F55F05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5F7ABCA-A68A-47DD-B732-76FF34C6FB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CAB288BE-945B-2BE4-0FA3-790045CD118A}"/>
              </a:ext>
            </a:extLst>
          </p:cNvPr>
          <p:cNvSpPr>
            <a:spLocks noGrp="1"/>
          </p:cNvSpPr>
          <p:nvPr>
            <p:ph type="title"/>
          </p:nvPr>
        </p:nvSpPr>
        <p:spPr>
          <a:xfrm>
            <a:off x="684613" y="2372435"/>
            <a:ext cx="4809068" cy="2608143"/>
          </a:xfrm>
        </p:spPr>
        <p:txBody>
          <a:bodyPr anchor="t">
            <a:normAutofit/>
          </a:bodyPr>
          <a:lstStyle/>
          <a:p>
            <a:pPr algn="ctr"/>
            <a:r>
              <a:rPr lang="es-ES" sz="4000"/>
              <a:t>Escorrentía</a:t>
            </a:r>
          </a:p>
        </p:txBody>
      </p:sp>
      <p:pic>
        <p:nvPicPr>
          <p:cNvPr id="5" name="Imagen 4">
            <a:extLst>
              <a:ext uri="{FF2B5EF4-FFF2-40B4-BE49-F238E27FC236}">
                <a16:creationId xmlns:a16="http://schemas.microsoft.com/office/drawing/2014/main" xmlns="" id="{63606780-500A-FEA8-51E7-C630CD9115A0}"/>
              </a:ext>
            </a:extLst>
          </p:cNvPr>
          <p:cNvPicPr>
            <a:picLocks noChangeAspect="1"/>
          </p:cNvPicPr>
          <p:nvPr/>
        </p:nvPicPr>
        <p:blipFill>
          <a:blip r:embed="rId2"/>
          <a:stretch>
            <a:fillRect/>
          </a:stretch>
        </p:blipFill>
        <p:spPr>
          <a:xfrm>
            <a:off x="2631947" y="1386599"/>
            <a:ext cx="914400" cy="914400"/>
          </a:xfrm>
          <a:prstGeom prst="rect">
            <a:avLst/>
          </a:prstGeom>
        </p:spPr>
      </p:pic>
      <p:pic>
        <p:nvPicPr>
          <p:cNvPr id="6" name="Imagen 5"/>
          <p:cNvPicPr>
            <a:picLocks noChangeAspect="1"/>
          </p:cNvPicPr>
          <p:nvPr/>
        </p:nvPicPr>
        <p:blipFill>
          <a:blip r:embed="rId3"/>
          <a:stretch>
            <a:fillRect/>
          </a:stretch>
        </p:blipFill>
        <p:spPr>
          <a:xfrm>
            <a:off x="1336630" y="2957072"/>
            <a:ext cx="3416136" cy="1955364"/>
          </a:xfrm>
          <a:prstGeom prst="rect">
            <a:avLst/>
          </a:prstGeom>
        </p:spPr>
      </p:pic>
      <p:sp>
        <p:nvSpPr>
          <p:cNvPr id="7" name="Rectángulo: esquinas redondeadas 17">
            <a:extLst>
              <a:ext uri="{FF2B5EF4-FFF2-40B4-BE49-F238E27FC236}">
                <a16:creationId xmlns:a16="http://schemas.microsoft.com/office/drawing/2014/main" xmlns="" id="{ECD44F32-8029-3880-8041-8D22D3C41748}"/>
              </a:ext>
            </a:extLst>
          </p:cNvPr>
          <p:cNvSpPr/>
          <p:nvPr/>
        </p:nvSpPr>
        <p:spPr>
          <a:xfrm>
            <a:off x="4923183" y="1245515"/>
            <a:ext cx="6718211" cy="14091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lgn="just"/>
            <a:r>
              <a:rPr lang="es-ES" sz="1400" dirty="0"/>
              <a:t>Después de las precipitaciones, el agua fluye por la superficie terrestre hacia ríos y arroyos. En Burgos, este proceso es esencial para la formación de corrientes fluviales que recorren la provincia.​ La escorrentía puede ser superficial (sobre el suelo) o subterránea (a través de acuíferos).</a:t>
            </a:r>
            <a:endParaRPr lang="en-US" sz="1400" dirty="0"/>
          </a:p>
        </p:txBody>
      </p:sp>
      <p:sp>
        <p:nvSpPr>
          <p:cNvPr id="8" name="Rectángulo: esquinas redondeadas 18">
            <a:extLst>
              <a:ext uri="{FF2B5EF4-FFF2-40B4-BE49-F238E27FC236}">
                <a16:creationId xmlns:a16="http://schemas.microsoft.com/office/drawing/2014/main" xmlns="" id="{D14EB951-F1B6-58DA-DFEA-AB99D2DA3802}"/>
              </a:ext>
            </a:extLst>
          </p:cNvPr>
          <p:cNvSpPr/>
          <p:nvPr/>
        </p:nvSpPr>
        <p:spPr>
          <a:xfrm>
            <a:off x="4905637" y="2748118"/>
            <a:ext cx="6735757" cy="160757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lgn="just"/>
            <a:r>
              <a:rPr lang="es-ES" sz="1600" dirty="0"/>
              <a:t>Ejemplo en Burgos: El río </a:t>
            </a:r>
            <a:r>
              <a:rPr lang="es-ES" sz="1600" dirty="0" err="1"/>
              <a:t>Arlanzón</a:t>
            </a:r>
            <a:r>
              <a:rPr lang="es-ES" sz="1600" dirty="0"/>
              <a:t>, que atraviesa la ciudad de Burgos, se nutre de la escorrentía proveniente de las montañas circundantes.​</a:t>
            </a:r>
            <a:endParaRPr lang="en-US" sz="1600" dirty="0"/>
          </a:p>
        </p:txBody>
      </p:sp>
      <p:sp>
        <p:nvSpPr>
          <p:cNvPr id="9" name="Rectángulo: esquinas redondeadas 19">
            <a:extLst>
              <a:ext uri="{FF2B5EF4-FFF2-40B4-BE49-F238E27FC236}">
                <a16:creationId xmlns:a16="http://schemas.microsoft.com/office/drawing/2014/main" xmlns="" id="{7A0EA5A3-E4C4-1D25-626E-764363664B60}"/>
              </a:ext>
            </a:extLst>
          </p:cNvPr>
          <p:cNvSpPr/>
          <p:nvPr/>
        </p:nvSpPr>
        <p:spPr>
          <a:xfrm>
            <a:off x="4923183" y="4463846"/>
            <a:ext cx="6735757" cy="20477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lgn="just"/>
            <a:r>
              <a:rPr lang="es-ES" sz="1600" dirty="0"/>
              <a:t>Influencia en el microclima: Los ríos como el </a:t>
            </a:r>
            <a:r>
              <a:rPr lang="es-ES" sz="1600" dirty="0" err="1"/>
              <a:t>Arlanzón</a:t>
            </a:r>
            <a:r>
              <a:rPr lang="es-ES" sz="1600" dirty="0"/>
              <a:t> contribuyen a la regulación de la temperatura cercana, ya que el agua en movimiento puede enfriar el aire circundante. La presencia de vegetación ribereña también crea zonas más frescas y húmedas alrededor de los cauces fluviales</a:t>
            </a:r>
          </a:p>
        </p:txBody>
      </p:sp>
      <p:sp>
        <p:nvSpPr>
          <p:cNvPr id="11" name="Rectángulo 10" descr="Pine Decoration">
            <a:extLst>
              <a:ext uri="{FF2B5EF4-FFF2-40B4-BE49-F238E27FC236}">
                <a16:creationId xmlns:a16="http://schemas.microsoft.com/office/drawing/2014/main" xmlns="" id="{C4C004EF-9085-D98B-2132-BE9F52AE24A1}"/>
              </a:ext>
            </a:extLst>
          </p:cNvPr>
          <p:cNvSpPr/>
          <p:nvPr/>
        </p:nvSpPr>
        <p:spPr>
          <a:xfrm>
            <a:off x="5125044" y="4606216"/>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2" name="Rectángulo 11" descr="Pine Decoration">
            <a:extLst>
              <a:ext uri="{FF2B5EF4-FFF2-40B4-BE49-F238E27FC236}">
                <a16:creationId xmlns:a16="http://schemas.microsoft.com/office/drawing/2014/main" xmlns="" id="{803AF771-2855-FE32-6291-79DBEBA7653D}"/>
              </a:ext>
            </a:extLst>
          </p:cNvPr>
          <p:cNvSpPr/>
          <p:nvPr/>
        </p:nvSpPr>
        <p:spPr>
          <a:xfrm>
            <a:off x="5149551" y="1503970"/>
            <a:ext cx="688259" cy="775057"/>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3" name="Rectángulo 12" descr="Pine Decoration">
            <a:extLst>
              <a:ext uri="{FF2B5EF4-FFF2-40B4-BE49-F238E27FC236}">
                <a16:creationId xmlns:a16="http://schemas.microsoft.com/office/drawing/2014/main" xmlns="" id="{7895D197-0D94-65C9-2922-17CE33935FF7}"/>
              </a:ext>
            </a:extLst>
          </p:cNvPr>
          <p:cNvSpPr/>
          <p:nvPr/>
        </p:nvSpPr>
        <p:spPr>
          <a:xfrm>
            <a:off x="5125045" y="2904570"/>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Tree>
    <p:extLst>
      <p:ext uri="{BB962C8B-B14F-4D97-AF65-F5344CB8AC3E}">
        <p14:creationId xmlns:p14="http://schemas.microsoft.com/office/powerpoint/2010/main" val="189513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092DFAAB-4D09-AD7D-F001-DDAAD51DE57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xmlns="" id="{994BE296-8C45-DF52-E1A4-D8EA823E890E}"/>
              </a:ext>
            </a:extLst>
          </p:cNvPr>
          <p:cNvSpPr>
            <a:spLocks noGrp="1"/>
          </p:cNvSpPr>
          <p:nvPr>
            <p:ph type="title"/>
          </p:nvPr>
        </p:nvSpPr>
        <p:spPr>
          <a:xfrm>
            <a:off x="599016" y="2396533"/>
            <a:ext cx="4809068" cy="2608143"/>
          </a:xfrm>
        </p:spPr>
        <p:txBody>
          <a:bodyPr anchor="t">
            <a:normAutofit/>
          </a:bodyPr>
          <a:lstStyle/>
          <a:p>
            <a:pPr algn="ctr"/>
            <a:r>
              <a:rPr lang="es-ES" sz="4000" dirty="0"/>
              <a:t>Infiltración</a:t>
            </a:r>
          </a:p>
        </p:txBody>
      </p:sp>
      <p:pic>
        <p:nvPicPr>
          <p:cNvPr id="5" name="Imagen 4">
            <a:extLst>
              <a:ext uri="{FF2B5EF4-FFF2-40B4-BE49-F238E27FC236}">
                <a16:creationId xmlns:a16="http://schemas.microsoft.com/office/drawing/2014/main" xmlns="" id="{5ACDC4E8-D771-590C-2CB8-E9CF9EF86769}"/>
              </a:ext>
            </a:extLst>
          </p:cNvPr>
          <p:cNvPicPr>
            <a:picLocks noChangeAspect="1"/>
          </p:cNvPicPr>
          <p:nvPr/>
        </p:nvPicPr>
        <p:blipFill>
          <a:blip r:embed="rId2"/>
          <a:stretch>
            <a:fillRect/>
          </a:stretch>
        </p:blipFill>
        <p:spPr>
          <a:xfrm>
            <a:off x="2399730" y="1482133"/>
            <a:ext cx="914400" cy="914400"/>
          </a:xfrm>
          <a:prstGeom prst="rect">
            <a:avLst/>
          </a:prstGeom>
        </p:spPr>
      </p:pic>
      <p:pic>
        <p:nvPicPr>
          <p:cNvPr id="6" name="Imagen 5"/>
          <p:cNvPicPr>
            <a:picLocks noChangeAspect="1"/>
          </p:cNvPicPr>
          <p:nvPr/>
        </p:nvPicPr>
        <p:blipFill rotWithShape="1">
          <a:blip r:embed="rId3"/>
          <a:srcRect b="5134"/>
          <a:stretch/>
        </p:blipFill>
        <p:spPr>
          <a:xfrm>
            <a:off x="1258318" y="3075167"/>
            <a:ext cx="3197224" cy="2018389"/>
          </a:xfrm>
          <a:prstGeom prst="rect">
            <a:avLst/>
          </a:prstGeom>
        </p:spPr>
      </p:pic>
      <p:sp>
        <p:nvSpPr>
          <p:cNvPr id="8" name="Rectángulo: esquinas redondeadas 17">
            <a:extLst>
              <a:ext uri="{FF2B5EF4-FFF2-40B4-BE49-F238E27FC236}">
                <a16:creationId xmlns:a16="http://schemas.microsoft.com/office/drawing/2014/main" xmlns="" id="{ECD44F32-8029-3880-8041-8D22D3C41748}"/>
              </a:ext>
            </a:extLst>
          </p:cNvPr>
          <p:cNvSpPr/>
          <p:nvPr/>
        </p:nvSpPr>
        <p:spPr>
          <a:xfrm>
            <a:off x="4923183" y="1245515"/>
            <a:ext cx="6718211" cy="14091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r>
              <a:rPr lang="es-ES" sz="1400" dirty="0"/>
              <a:t>Es el proceso mediante el cual el agua de lluvia o escorrentía se filtra hacia el interior del suelo, llenando los poros y grietas del terreno. Esta agua puede acumularse en acuíferos subterráneos o desplazarse lentamente hacia cuerpos de agua.</a:t>
            </a:r>
          </a:p>
        </p:txBody>
      </p:sp>
      <p:sp>
        <p:nvSpPr>
          <p:cNvPr id="9" name="Rectángulo: esquinas redondeadas 18">
            <a:extLst>
              <a:ext uri="{FF2B5EF4-FFF2-40B4-BE49-F238E27FC236}">
                <a16:creationId xmlns:a16="http://schemas.microsoft.com/office/drawing/2014/main" xmlns="" id="{D14EB951-F1B6-58DA-DFEA-AB99D2DA3802}"/>
              </a:ext>
            </a:extLst>
          </p:cNvPr>
          <p:cNvSpPr/>
          <p:nvPr/>
        </p:nvSpPr>
        <p:spPr>
          <a:xfrm>
            <a:off x="4905637" y="2748118"/>
            <a:ext cx="6735757" cy="160757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lgn="just"/>
            <a:r>
              <a:rPr lang="es-ES" sz="1600" dirty="0"/>
              <a:t>Ejemplo en Burgos: Las áreas kársticas de Ojo </a:t>
            </a:r>
            <a:r>
              <a:rPr lang="es-ES" sz="1600" dirty="0" err="1"/>
              <a:t>Guareña</a:t>
            </a:r>
            <a:r>
              <a:rPr lang="es-ES" sz="1600" dirty="0"/>
              <a:t>, uno de los sistemas de cuevas más extensos de España, se formaron por la infiltración del agua en la roca caliza, creando impresionantes galerías subterráneas</a:t>
            </a:r>
            <a:endParaRPr lang="en-US" sz="1600" dirty="0"/>
          </a:p>
          <a:p>
            <a:pPr lvl="2" algn="just"/>
            <a:r>
              <a:rPr lang="es-ES" sz="1600" dirty="0"/>
              <a:t>​</a:t>
            </a:r>
            <a:endParaRPr lang="en-US" sz="1600" dirty="0"/>
          </a:p>
        </p:txBody>
      </p:sp>
      <p:sp>
        <p:nvSpPr>
          <p:cNvPr id="11" name="Rectángulo: esquinas redondeadas 19">
            <a:extLst>
              <a:ext uri="{FF2B5EF4-FFF2-40B4-BE49-F238E27FC236}">
                <a16:creationId xmlns:a16="http://schemas.microsoft.com/office/drawing/2014/main" xmlns="" id="{7A0EA5A3-E4C4-1D25-626E-764363664B60}"/>
              </a:ext>
            </a:extLst>
          </p:cNvPr>
          <p:cNvSpPr/>
          <p:nvPr/>
        </p:nvSpPr>
        <p:spPr>
          <a:xfrm>
            <a:off x="4923183" y="4463846"/>
            <a:ext cx="6735757" cy="20477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lgn="just"/>
            <a:r>
              <a:rPr lang="es-ES" sz="1600" dirty="0"/>
              <a:t>Influencia en microclima: La infiltración del agua en el suelo mantiene la humedad en zonas agrícolas y naturales, lo que ayuda a evitar climas extremadamente secos. Los acuíferos subterráneos, al mantenerse cargados, pueden generar microclimas más húmedos en áreas rurales.</a:t>
            </a:r>
            <a:endParaRPr lang="en-US" sz="1600" dirty="0"/>
          </a:p>
        </p:txBody>
      </p:sp>
      <p:sp>
        <p:nvSpPr>
          <p:cNvPr id="12" name="Rectángulo 11" descr="Pine Decoration">
            <a:extLst>
              <a:ext uri="{FF2B5EF4-FFF2-40B4-BE49-F238E27FC236}">
                <a16:creationId xmlns:a16="http://schemas.microsoft.com/office/drawing/2014/main" xmlns="" id="{C4C004EF-9085-D98B-2132-BE9F52AE24A1}"/>
              </a:ext>
            </a:extLst>
          </p:cNvPr>
          <p:cNvSpPr/>
          <p:nvPr/>
        </p:nvSpPr>
        <p:spPr>
          <a:xfrm>
            <a:off x="5125044" y="4606216"/>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3" name="Rectángulo 12" descr="Pine Decoration">
            <a:extLst>
              <a:ext uri="{FF2B5EF4-FFF2-40B4-BE49-F238E27FC236}">
                <a16:creationId xmlns:a16="http://schemas.microsoft.com/office/drawing/2014/main" xmlns="" id="{803AF771-2855-FE32-6291-79DBEBA7653D}"/>
              </a:ext>
            </a:extLst>
          </p:cNvPr>
          <p:cNvSpPr/>
          <p:nvPr/>
        </p:nvSpPr>
        <p:spPr>
          <a:xfrm>
            <a:off x="5149551" y="1503970"/>
            <a:ext cx="688259" cy="775057"/>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5" name="Rectángulo 14" descr="Pine Decoration">
            <a:extLst>
              <a:ext uri="{FF2B5EF4-FFF2-40B4-BE49-F238E27FC236}">
                <a16:creationId xmlns:a16="http://schemas.microsoft.com/office/drawing/2014/main" xmlns="" id="{7895D197-0D94-65C9-2922-17CE33935FF7}"/>
              </a:ext>
            </a:extLst>
          </p:cNvPr>
          <p:cNvSpPr/>
          <p:nvPr/>
        </p:nvSpPr>
        <p:spPr>
          <a:xfrm>
            <a:off x="5125045" y="2904570"/>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Tree>
    <p:extLst>
      <p:ext uri="{BB962C8B-B14F-4D97-AF65-F5344CB8AC3E}">
        <p14:creationId xmlns:p14="http://schemas.microsoft.com/office/powerpoint/2010/main" val="11988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B3B06C9D-FE4F-0BF4-23C7-183682D1357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B14C2221-2B8C-494D-9442-F812DF4E879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xmlns="" id="{A9BC97EC-6D96-EEF2-BA5C-5337C2D68252}"/>
              </a:ext>
            </a:extLst>
          </p:cNvPr>
          <p:cNvSpPr>
            <a:spLocks noGrp="1"/>
          </p:cNvSpPr>
          <p:nvPr>
            <p:ph type="title"/>
          </p:nvPr>
        </p:nvSpPr>
        <p:spPr>
          <a:xfrm>
            <a:off x="909539" y="2439478"/>
            <a:ext cx="3634715" cy="2601119"/>
          </a:xfrm>
        </p:spPr>
        <p:txBody>
          <a:bodyPr anchor="t">
            <a:normAutofit/>
          </a:bodyPr>
          <a:lstStyle/>
          <a:p>
            <a:pPr algn="ctr"/>
            <a:r>
              <a:rPr lang="es-ES" sz="4000" dirty="0"/>
              <a:t>Evaporación</a:t>
            </a:r>
          </a:p>
        </p:txBody>
      </p:sp>
      <p:pic>
        <p:nvPicPr>
          <p:cNvPr id="5" name="Imagen 4">
            <a:extLst>
              <a:ext uri="{FF2B5EF4-FFF2-40B4-BE49-F238E27FC236}">
                <a16:creationId xmlns:a16="http://schemas.microsoft.com/office/drawing/2014/main" xmlns="" id="{5C0FF060-EB9A-26CE-4639-5013A0BD5EC4}"/>
              </a:ext>
            </a:extLst>
          </p:cNvPr>
          <p:cNvPicPr>
            <a:picLocks noChangeAspect="1"/>
          </p:cNvPicPr>
          <p:nvPr/>
        </p:nvPicPr>
        <p:blipFill>
          <a:blip r:embed="rId2"/>
          <a:stretch>
            <a:fillRect/>
          </a:stretch>
        </p:blipFill>
        <p:spPr>
          <a:xfrm>
            <a:off x="1886372" y="1473474"/>
            <a:ext cx="969257" cy="914400"/>
          </a:xfrm>
          <a:prstGeom prst="rect">
            <a:avLst/>
          </a:prstGeom>
        </p:spPr>
      </p:pic>
      <p:pic>
        <p:nvPicPr>
          <p:cNvPr id="6" name="Imagen 5"/>
          <p:cNvPicPr>
            <a:picLocks noChangeAspect="1"/>
          </p:cNvPicPr>
          <p:nvPr/>
        </p:nvPicPr>
        <p:blipFill>
          <a:blip r:embed="rId3"/>
          <a:stretch>
            <a:fillRect/>
          </a:stretch>
        </p:blipFill>
        <p:spPr>
          <a:xfrm>
            <a:off x="510811" y="3242515"/>
            <a:ext cx="4432172" cy="2949409"/>
          </a:xfrm>
          <a:prstGeom prst="rect">
            <a:avLst/>
          </a:prstGeom>
        </p:spPr>
      </p:pic>
      <p:sp>
        <p:nvSpPr>
          <p:cNvPr id="7" name="Rectángulo: esquinas redondeadas 17">
            <a:extLst>
              <a:ext uri="{FF2B5EF4-FFF2-40B4-BE49-F238E27FC236}">
                <a16:creationId xmlns:a16="http://schemas.microsoft.com/office/drawing/2014/main" xmlns="" id="{ECD44F32-8029-3880-8041-8D22D3C41748}"/>
              </a:ext>
            </a:extLst>
          </p:cNvPr>
          <p:cNvSpPr/>
          <p:nvPr/>
        </p:nvSpPr>
        <p:spPr>
          <a:xfrm>
            <a:off x="5151788" y="925803"/>
            <a:ext cx="6718211" cy="14091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r>
              <a:rPr lang="es-ES" sz="1400" dirty="0"/>
              <a:t>Es el proceso en el que el agua de la superficie (ríos, mares, lagos o incluso el suelo húmedo) se transforma en vapor debido al calor del sol. El vapor asciende hacia la atmósfera y contribuye a la formación de nubes.</a:t>
            </a:r>
            <a:endParaRPr lang="en-US" sz="1400" dirty="0"/>
          </a:p>
        </p:txBody>
      </p:sp>
      <p:sp>
        <p:nvSpPr>
          <p:cNvPr id="8" name="Rectángulo: esquinas redondeadas 18">
            <a:extLst>
              <a:ext uri="{FF2B5EF4-FFF2-40B4-BE49-F238E27FC236}">
                <a16:creationId xmlns:a16="http://schemas.microsoft.com/office/drawing/2014/main" xmlns="" id="{D14EB951-F1B6-58DA-DFEA-AB99D2DA3802}"/>
              </a:ext>
            </a:extLst>
          </p:cNvPr>
          <p:cNvSpPr/>
          <p:nvPr/>
        </p:nvSpPr>
        <p:spPr>
          <a:xfrm>
            <a:off x="5134242" y="2457016"/>
            <a:ext cx="6735757" cy="160757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r>
              <a:rPr lang="es-ES" sz="1400" dirty="0"/>
              <a:t>Ejemplo en Burgos: Durante los meses de verano, el agua del río Duero experimenta una mayor evaporación debido a las altas temperaturas.</a:t>
            </a:r>
          </a:p>
        </p:txBody>
      </p:sp>
      <p:sp>
        <p:nvSpPr>
          <p:cNvPr id="9" name="Rectángulo: esquinas redondeadas 19">
            <a:extLst>
              <a:ext uri="{FF2B5EF4-FFF2-40B4-BE49-F238E27FC236}">
                <a16:creationId xmlns:a16="http://schemas.microsoft.com/office/drawing/2014/main" xmlns="" id="{7A0EA5A3-E4C4-1D25-626E-764363664B60}"/>
              </a:ext>
            </a:extLst>
          </p:cNvPr>
          <p:cNvSpPr/>
          <p:nvPr/>
        </p:nvSpPr>
        <p:spPr>
          <a:xfrm>
            <a:off x="5151788" y="4144134"/>
            <a:ext cx="6735757" cy="20477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pPr lvl="2"/>
            <a:r>
              <a:rPr lang="es-ES" sz="1400" dirty="0"/>
              <a:t>Influencia en microclima: La evaporación del agua de los ríos y embalses, como el de </a:t>
            </a:r>
            <a:r>
              <a:rPr lang="es-ES" sz="1400" dirty="0" err="1"/>
              <a:t>Úzquiza</a:t>
            </a:r>
            <a:r>
              <a:rPr lang="es-ES" sz="1400" dirty="0"/>
              <a:t>, aporta vapor al aire, aumentando la humedad relativa y reduciendo el impacto de las altas temperaturas en verano</a:t>
            </a:r>
            <a:endParaRPr lang="en-US" sz="1400" dirty="0"/>
          </a:p>
        </p:txBody>
      </p:sp>
      <p:sp>
        <p:nvSpPr>
          <p:cNvPr id="11" name="Rectángulo 10" descr="Pine Decoration">
            <a:extLst>
              <a:ext uri="{FF2B5EF4-FFF2-40B4-BE49-F238E27FC236}">
                <a16:creationId xmlns:a16="http://schemas.microsoft.com/office/drawing/2014/main" xmlns="" id="{C4C004EF-9085-D98B-2132-BE9F52AE24A1}"/>
              </a:ext>
            </a:extLst>
          </p:cNvPr>
          <p:cNvSpPr/>
          <p:nvPr/>
        </p:nvSpPr>
        <p:spPr>
          <a:xfrm>
            <a:off x="5353649" y="4286504"/>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3" name="Rectángulo 12" descr="Pine Decoration">
            <a:extLst>
              <a:ext uri="{FF2B5EF4-FFF2-40B4-BE49-F238E27FC236}">
                <a16:creationId xmlns:a16="http://schemas.microsoft.com/office/drawing/2014/main" xmlns="" id="{803AF771-2855-FE32-6291-79DBEBA7653D}"/>
              </a:ext>
            </a:extLst>
          </p:cNvPr>
          <p:cNvSpPr/>
          <p:nvPr/>
        </p:nvSpPr>
        <p:spPr>
          <a:xfrm>
            <a:off x="5378156" y="1184258"/>
            <a:ext cx="688259" cy="775057"/>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4" name="Rectángulo 13" descr="Pine Decoration">
            <a:extLst>
              <a:ext uri="{FF2B5EF4-FFF2-40B4-BE49-F238E27FC236}">
                <a16:creationId xmlns:a16="http://schemas.microsoft.com/office/drawing/2014/main" xmlns="" id="{7895D197-0D94-65C9-2922-17CE33935FF7}"/>
              </a:ext>
            </a:extLst>
          </p:cNvPr>
          <p:cNvSpPr/>
          <p:nvPr/>
        </p:nvSpPr>
        <p:spPr>
          <a:xfrm>
            <a:off x="5353650" y="2584858"/>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Tree>
    <p:extLst>
      <p:ext uri="{BB962C8B-B14F-4D97-AF65-F5344CB8AC3E}">
        <p14:creationId xmlns:p14="http://schemas.microsoft.com/office/powerpoint/2010/main" val="276053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B3A7CB8-2F86-87A8-8579-FA095FD64277}"/>
            </a:ext>
          </a:extLst>
        </p:cNvPr>
        <p:cNvGrpSpPr/>
        <p:nvPr/>
      </p:nvGrpSpPr>
      <p:grpSpPr>
        <a:xfrm>
          <a:off x="0" y="0"/>
          <a:ext cx="0" cy="0"/>
          <a:chOff x="0" y="0"/>
          <a:chExt cx="0" cy="0"/>
        </a:xfrm>
      </p:grpSpPr>
      <p:sp>
        <p:nvSpPr>
          <p:cNvPr id="18" name="Rectángulo: esquinas redondeadas 17">
            <a:extLst>
              <a:ext uri="{FF2B5EF4-FFF2-40B4-BE49-F238E27FC236}">
                <a16:creationId xmlns:a16="http://schemas.microsoft.com/office/drawing/2014/main" xmlns="" id="{ECD44F32-8029-3880-8041-8D22D3C41748}"/>
              </a:ext>
            </a:extLst>
          </p:cNvPr>
          <p:cNvSpPr/>
          <p:nvPr/>
        </p:nvSpPr>
        <p:spPr>
          <a:xfrm>
            <a:off x="4923183" y="1245515"/>
            <a:ext cx="6718211" cy="14091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19" name="Rectángulo: esquinas redondeadas 18">
            <a:extLst>
              <a:ext uri="{FF2B5EF4-FFF2-40B4-BE49-F238E27FC236}">
                <a16:creationId xmlns:a16="http://schemas.microsoft.com/office/drawing/2014/main" xmlns="" id="{D14EB951-F1B6-58DA-DFEA-AB99D2DA3802}"/>
              </a:ext>
            </a:extLst>
          </p:cNvPr>
          <p:cNvSpPr/>
          <p:nvPr/>
        </p:nvSpPr>
        <p:spPr>
          <a:xfrm>
            <a:off x="4905637" y="2748118"/>
            <a:ext cx="6735757" cy="1607572"/>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20" name="Rectángulo: esquinas redondeadas 19">
            <a:extLst>
              <a:ext uri="{FF2B5EF4-FFF2-40B4-BE49-F238E27FC236}">
                <a16:creationId xmlns:a16="http://schemas.microsoft.com/office/drawing/2014/main" xmlns="" id="{7A0EA5A3-E4C4-1D25-626E-764363664B60}"/>
              </a:ext>
            </a:extLst>
          </p:cNvPr>
          <p:cNvSpPr/>
          <p:nvPr/>
        </p:nvSpPr>
        <p:spPr>
          <a:xfrm>
            <a:off x="4923183" y="4463846"/>
            <a:ext cx="6735757" cy="204779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2" name="Título 1">
            <a:extLst>
              <a:ext uri="{FF2B5EF4-FFF2-40B4-BE49-F238E27FC236}">
                <a16:creationId xmlns:a16="http://schemas.microsoft.com/office/drawing/2014/main" xmlns="" id="{0E04BE64-A3FF-5DF5-437F-3372A0B723E8}"/>
              </a:ext>
            </a:extLst>
          </p:cNvPr>
          <p:cNvSpPr>
            <a:spLocks noGrp="1"/>
          </p:cNvSpPr>
          <p:nvPr>
            <p:ph type="title"/>
          </p:nvPr>
        </p:nvSpPr>
        <p:spPr>
          <a:xfrm>
            <a:off x="172021" y="1913138"/>
            <a:ext cx="4663578" cy="1325563"/>
          </a:xfrm>
        </p:spPr>
        <p:txBody>
          <a:bodyPr/>
          <a:lstStyle/>
          <a:p>
            <a:pPr algn="ctr"/>
            <a:r>
              <a:rPr lang="es-ES" dirty="0"/>
              <a:t>Transpiración</a:t>
            </a:r>
          </a:p>
        </p:txBody>
      </p:sp>
      <p:pic>
        <p:nvPicPr>
          <p:cNvPr id="5" name="Imagen 4">
            <a:extLst>
              <a:ext uri="{FF2B5EF4-FFF2-40B4-BE49-F238E27FC236}">
                <a16:creationId xmlns:a16="http://schemas.microsoft.com/office/drawing/2014/main" xmlns="" id="{299692B6-69B4-4D77-314D-09B56EA31D23}"/>
              </a:ext>
            </a:extLst>
          </p:cNvPr>
          <p:cNvPicPr>
            <a:picLocks noChangeAspect="1"/>
          </p:cNvPicPr>
          <p:nvPr/>
        </p:nvPicPr>
        <p:blipFill>
          <a:blip r:embed="rId2"/>
          <a:stretch>
            <a:fillRect/>
          </a:stretch>
        </p:blipFill>
        <p:spPr>
          <a:xfrm>
            <a:off x="1765494" y="1277573"/>
            <a:ext cx="897576" cy="997306"/>
          </a:xfrm>
          <a:prstGeom prst="rect">
            <a:avLst/>
          </a:prstGeom>
        </p:spPr>
      </p:pic>
      <p:pic>
        <p:nvPicPr>
          <p:cNvPr id="6" name="Imagen 5"/>
          <p:cNvPicPr>
            <a:picLocks noChangeAspect="1"/>
          </p:cNvPicPr>
          <p:nvPr/>
        </p:nvPicPr>
        <p:blipFill>
          <a:blip r:embed="rId3"/>
          <a:stretch>
            <a:fillRect/>
          </a:stretch>
        </p:blipFill>
        <p:spPr>
          <a:xfrm>
            <a:off x="478241" y="2909017"/>
            <a:ext cx="4131362" cy="3094534"/>
          </a:xfrm>
          <a:prstGeom prst="rect">
            <a:avLst/>
          </a:prstGeom>
        </p:spPr>
      </p:pic>
      <p:sp>
        <p:nvSpPr>
          <p:cNvPr id="11" name="CuadroTexto 10">
            <a:extLst>
              <a:ext uri="{FF2B5EF4-FFF2-40B4-BE49-F238E27FC236}">
                <a16:creationId xmlns:a16="http://schemas.microsoft.com/office/drawing/2014/main" xmlns="" id="{CECA389C-6241-A975-61D2-135317D4C657}"/>
              </a:ext>
            </a:extLst>
          </p:cNvPr>
          <p:cNvSpPr txBox="1"/>
          <p:nvPr/>
        </p:nvSpPr>
        <p:spPr>
          <a:xfrm>
            <a:off x="6128510" y="1425701"/>
            <a:ext cx="5247414" cy="954107"/>
          </a:xfrm>
          <a:prstGeom prst="rect">
            <a:avLst/>
          </a:prstGeom>
          <a:noFill/>
        </p:spPr>
        <p:txBody>
          <a:bodyPr wrap="square">
            <a:spAutoFit/>
          </a:bodyPr>
          <a:lstStyle/>
          <a:p>
            <a:pPr lvl="0" algn="just">
              <a:lnSpc>
                <a:spcPct val="100000"/>
              </a:lnSpc>
            </a:pPr>
            <a:r>
              <a:rPr lang="es-ES" sz="1400" dirty="0"/>
              <a:t>Es el proceso mediante el cual las plantas liberan vapor de agua desde sus hojas hacia la atmósfera. Este vapor se suma al proceso de evaporación, contribuyendo a la formación de nubes y al ciclo del agua</a:t>
            </a:r>
            <a:endParaRPr lang="en-US" sz="1400" dirty="0"/>
          </a:p>
        </p:txBody>
      </p:sp>
      <p:sp>
        <p:nvSpPr>
          <p:cNvPr id="13" name="CuadroTexto 12">
            <a:extLst>
              <a:ext uri="{FF2B5EF4-FFF2-40B4-BE49-F238E27FC236}">
                <a16:creationId xmlns:a16="http://schemas.microsoft.com/office/drawing/2014/main" xmlns="" id="{2B2A49F7-3AF7-564C-72CE-4C2F8AF749B0}"/>
              </a:ext>
            </a:extLst>
          </p:cNvPr>
          <p:cNvSpPr txBox="1"/>
          <p:nvPr/>
        </p:nvSpPr>
        <p:spPr>
          <a:xfrm>
            <a:off x="6204790" y="3021743"/>
            <a:ext cx="5072810" cy="738664"/>
          </a:xfrm>
          <a:prstGeom prst="rect">
            <a:avLst/>
          </a:prstGeom>
          <a:noFill/>
        </p:spPr>
        <p:txBody>
          <a:bodyPr wrap="square">
            <a:spAutoFit/>
          </a:bodyPr>
          <a:lstStyle/>
          <a:p>
            <a:pPr lvl="0" algn="just">
              <a:lnSpc>
                <a:spcPct val="100000"/>
              </a:lnSpc>
            </a:pPr>
            <a:r>
              <a:rPr lang="es-ES" sz="1400" dirty="0"/>
              <a:t>Ejemplo en Burgos: Los bosques de robles y hayas en la Sierra de la Demanda liberan vapor de agua durante la transpiración, lo que influye en el microclima local.​</a:t>
            </a:r>
            <a:endParaRPr lang="en-US" sz="1400" dirty="0"/>
          </a:p>
        </p:txBody>
      </p:sp>
      <p:sp>
        <p:nvSpPr>
          <p:cNvPr id="15" name="CuadroTexto 14">
            <a:extLst>
              <a:ext uri="{FF2B5EF4-FFF2-40B4-BE49-F238E27FC236}">
                <a16:creationId xmlns:a16="http://schemas.microsoft.com/office/drawing/2014/main" xmlns="" id="{B47133D8-82D3-57D4-96BD-63E0EA7234DF}"/>
              </a:ext>
            </a:extLst>
          </p:cNvPr>
          <p:cNvSpPr txBox="1"/>
          <p:nvPr/>
        </p:nvSpPr>
        <p:spPr>
          <a:xfrm>
            <a:off x="6096000" y="4683121"/>
            <a:ext cx="5181599" cy="1384995"/>
          </a:xfrm>
          <a:prstGeom prst="rect">
            <a:avLst/>
          </a:prstGeom>
          <a:noFill/>
        </p:spPr>
        <p:txBody>
          <a:bodyPr wrap="square">
            <a:spAutoFit/>
          </a:bodyPr>
          <a:lstStyle/>
          <a:p>
            <a:pPr lvl="0" algn="just">
              <a:lnSpc>
                <a:spcPct val="100000"/>
              </a:lnSpc>
            </a:pPr>
            <a:r>
              <a:rPr lang="es-ES" sz="1400" dirty="0"/>
              <a:t>Influencia en microclima: Las plantas en áreas como el bosque de Ojo Guareña liberan vapor de agua a través de la transpiración, lo que contribuye a mantener la humedad y bajar la temperatura en zonas boscosas. En áreas agrícolas, la vegetación cultivada también aporta humedad al aire, creando un microclima más fresco que en zonas urbanas.</a:t>
            </a:r>
            <a:endParaRPr lang="en-US" sz="1400" dirty="0"/>
          </a:p>
        </p:txBody>
      </p:sp>
      <p:sp>
        <p:nvSpPr>
          <p:cNvPr id="21" name="Rectángulo 20" descr="Pine Decoration">
            <a:extLst>
              <a:ext uri="{FF2B5EF4-FFF2-40B4-BE49-F238E27FC236}">
                <a16:creationId xmlns:a16="http://schemas.microsoft.com/office/drawing/2014/main" xmlns="" id="{C4C004EF-9085-D98B-2132-BE9F52AE24A1}"/>
              </a:ext>
            </a:extLst>
          </p:cNvPr>
          <p:cNvSpPr/>
          <p:nvPr/>
        </p:nvSpPr>
        <p:spPr>
          <a:xfrm>
            <a:off x="5265083" y="4624745"/>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22" name="Rectángulo 21" descr="Pine Decoration">
            <a:extLst>
              <a:ext uri="{FF2B5EF4-FFF2-40B4-BE49-F238E27FC236}">
                <a16:creationId xmlns:a16="http://schemas.microsoft.com/office/drawing/2014/main" xmlns="" id="{803AF771-2855-FE32-6291-79DBEBA7653D}"/>
              </a:ext>
            </a:extLst>
          </p:cNvPr>
          <p:cNvSpPr/>
          <p:nvPr/>
        </p:nvSpPr>
        <p:spPr>
          <a:xfrm>
            <a:off x="5265083" y="1499822"/>
            <a:ext cx="688259" cy="775057"/>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23" name="Rectángulo 22" descr="Pine Decoration">
            <a:extLst>
              <a:ext uri="{FF2B5EF4-FFF2-40B4-BE49-F238E27FC236}">
                <a16:creationId xmlns:a16="http://schemas.microsoft.com/office/drawing/2014/main" xmlns="" id="{7895D197-0D94-65C9-2922-17CE33935FF7}"/>
              </a:ext>
            </a:extLst>
          </p:cNvPr>
          <p:cNvSpPr/>
          <p:nvPr/>
        </p:nvSpPr>
        <p:spPr>
          <a:xfrm>
            <a:off x="5247537" y="2909017"/>
            <a:ext cx="690057" cy="935539"/>
          </a:xfrm>
          <a:prstGeom prst="rect">
            <a:avLst/>
          </a:prstGeom>
          <a: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Tree>
    <p:extLst>
      <p:ext uri="{BB962C8B-B14F-4D97-AF65-F5344CB8AC3E}">
        <p14:creationId xmlns:p14="http://schemas.microsoft.com/office/powerpoint/2010/main" val="347316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EE2F0F5-6BB6-CF45-6535-F6769C3A0333}"/>
            </a:ext>
          </a:extLst>
        </p:cNvPr>
        <p:cNvGrpSpPr/>
        <p:nvPr/>
      </p:nvGrpSpPr>
      <p:grpSpPr>
        <a:xfrm>
          <a:off x="0" y="0"/>
          <a:ext cx="0" cy="0"/>
          <a:chOff x="0" y="0"/>
          <a:chExt cx="0" cy="0"/>
        </a:xfrm>
      </p:grpSpPr>
      <p:sp>
        <p:nvSpPr>
          <p:cNvPr id="13" name="Rectángulo: esquinas redondeadas 12">
            <a:extLst>
              <a:ext uri="{FF2B5EF4-FFF2-40B4-BE49-F238E27FC236}">
                <a16:creationId xmlns:a16="http://schemas.microsoft.com/office/drawing/2014/main" xmlns="" id="{E509424E-6B6F-9B84-531A-4F4E7A95B0B6}"/>
              </a:ext>
            </a:extLst>
          </p:cNvPr>
          <p:cNvSpPr/>
          <p:nvPr/>
        </p:nvSpPr>
        <p:spPr>
          <a:xfrm>
            <a:off x="4923183" y="1245515"/>
            <a:ext cx="6718211" cy="14091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15" name="Rectángulo: esquinas redondeadas 14">
            <a:extLst>
              <a:ext uri="{FF2B5EF4-FFF2-40B4-BE49-F238E27FC236}">
                <a16:creationId xmlns:a16="http://schemas.microsoft.com/office/drawing/2014/main" xmlns="" id="{6E41A11C-03FE-DB45-E6AF-0EADDB7F2130}"/>
              </a:ext>
            </a:extLst>
          </p:cNvPr>
          <p:cNvSpPr/>
          <p:nvPr/>
        </p:nvSpPr>
        <p:spPr>
          <a:xfrm>
            <a:off x="4905637" y="2748117"/>
            <a:ext cx="6735757" cy="185805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a:p>
        </p:txBody>
      </p:sp>
      <p:sp>
        <p:nvSpPr>
          <p:cNvPr id="17" name="Rectángulo: esquinas redondeadas 16">
            <a:extLst>
              <a:ext uri="{FF2B5EF4-FFF2-40B4-BE49-F238E27FC236}">
                <a16:creationId xmlns:a16="http://schemas.microsoft.com/office/drawing/2014/main" xmlns="" id="{420FDD32-052B-4C39-AF30-77247C940708}"/>
              </a:ext>
            </a:extLst>
          </p:cNvPr>
          <p:cNvSpPr/>
          <p:nvPr/>
        </p:nvSpPr>
        <p:spPr>
          <a:xfrm>
            <a:off x="4923183" y="4675673"/>
            <a:ext cx="6735757" cy="1409195"/>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s-ES" dirty="0"/>
          </a:p>
        </p:txBody>
      </p:sp>
      <p:sp>
        <p:nvSpPr>
          <p:cNvPr id="18" name="Rectángulo 17" descr="Pine Decoration">
            <a:extLst>
              <a:ext uri="{FF2B5EF4-FFF2-40B4-BE49-F238E27FC236}">
                <a16:creationId xmlns:a16="http://schemas.microsoft.com/office/drawing/2014/main" xmlns="" id="{326EDC2F-24CC-60DE-4695-B32F0D9FB745}"/>
              </a:ext>
            </a:extLst>
          </p:cNvPr>
          <p:cNvSpPr/>
          <p:nvPr/>
        </p:nvSpPr>
        <p:spPr>
          <a:xfrm>
            <a:off x="5211773" y="4845592"/>
            <a:ext cx="690057" cy="935539"/>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xmlns="" id="{CEB62D17-9E1F-812B-EDB8-F36ADCE740CA}"/>
              </a:ext>
            </a:extLst>
          </p:cNvPr>
          <p:cNvSpPr>
            <a:spLocks noGrp="1"/>
          </p:cNvSpPr>
          <p:nvPr>
            <p:ph type="title"/>
          </p:nvPr>
        </p:nvSpPr>
        <p:spPr>
          <a:xfrm>
            <a:off x="781878" y="1790446"/>
            <a:ext cx="4886739" cy="1325563"/>
          </a:xfrm>
        </p:spPr>
        <p:txBody>
          <a:bodyPr/>
          <a:lstStyle/>
          <a:p>
            <a:r>
              <a:rPr lang="es-ES" dirty="0"/>
              <a:t>Sublimación</a:t>
            </a:r>
          </a:p>
        </p:txBody>
      </p:sp>
      <p:sp>
        <p:nvSpPr>
          <p:cNvPr id="3" name="Marcador de contenido 2">
            <a:extLst>
              <a:ext uri="{FF2B5EF4-FFF2-40B4-BE49-F238E27FC236}">
                <a16:creationId xmlns:a16="http://schemas.microsoft.com/office/drawing/2014/main" xmlns="" id="{E544382A-7ACD-7783-3590-CCC23752087C}"/>
              </a:ext>
            </a:extLst>
          </p:cNvPr>
          <p:cNvSpPr>
            <a:spLocks noGrp="1"/>
          </p:cNvSpPr>
          <p:nvPr>
            <p:ph idx="1"/>
          </p:nvPr>
        </p:nvSpPr>
        <p:spPr>
          <a:xfrm>
            <a:off x="6010517" y="1429716"/>
            <a:ext cx="5512461" cy="1073947"/>
          </a:xfrm>
        </p:spPr>
        <p:txBody>
          <a:bodyPr>
            <a:noAutofit/>
          </a:bodyPr>
          <a:lstStyle/>
          <a:p>
            <a:pPr marL="0" indent="0">
              <a:buNone/>
            </a:pPr>
            <a:r>
              <a:rPr lang="es-ES" sz="1400" dirty="0">
                <a:effectLst/>
                <a:latin typeface="Aptos" panose="020B0004020202020204" pitchFamily="34" charset="0"/>
                <a:ea typeface="Calibri" panose="020F0502020204030204" pitchFamily="34" charset="0"/>
                <a:cs typeface="Times New Roman" panose="02020603050405020304" pitchFamily="18" charset="0"/>
              </a:rPr>
              <a:t>Es </a:t>
            </a:r>
            <a:r>
              <a:rPr lang="es-ES" sz="1400" dirty="0">
                <a:latin typeface="Aptos" panose="020B0004020202020204" pitchFamily="34" charset="0"/>
                <a:ea typeface="Calibri" panose="020F0502020204030204" pitchFamily="34" charset="0"/>
                <a:cs typeface="Times New Roman" panose="02020603050405020304" pitchFamily="18" charset="0"/>
              </a:rPr>
              <a:t>el proceso por el cual el agua en estado sólido (hielo o nieve) se transforma directamente en vapor de agua sin pasar por el estado líquido. Este fenómeno ocurre principalmente en condiciones de baja presión atmosférica y temperaturas frías, acompañado de viento y radiación solar intensa.</a:t>
            </a:r>
          </a:p>
          <a:p>
            <a:pPr marL="0" indent="0">
              <a:buNone/>
            </a:pPr>
            <a:endParaRPr lang="es-ES" sz="1400" dirty="0">
              <a:latin typeface="Aptos" panose="020B0004020202020204" pitchFamily="34" charset="0"/>
              <a:ea typeface="Calibri" panose="020F0502020204030204" pitchFamily="34" charset="0"/>
              <a:cs typeface="Times New Roman" panose="02020603050405020304" pitchFamily="18" charset="0"/>
            </a:endParaRPr>
          </a:p>
          <a:p>
            <a:pPr marL="0" indent="0">
              <a:buNone/>
            </a:pPr>
            <a:endParaRPr lang="es-ES" sz="1400" dirty="0">
              <a:latin typeface="Aptos" panose="020B0004020202020204" pitchFamily="34" charset="0"/>
              <a:ea typeface="Calibri" panose="020F0502020204030204" pitchFamily="34" charset="0"/>
              <a:cs typeface="Times New Roman" panose="02020603050405020304" pitchFamily="18" charset="0"/>
            </a:endParaRPr>
          </a:p>
          <a:p>
            <a:endParaRPr lang="es-ES" dirty="0"/>
          </a:p>
        </p:txBody>
      </p:sp>
      <p:pic>
        <p:nvPicPr>
          <p:cNvPr id="6" name="Imagen 5">
            <a:extLst>
              <a:ext uri="{FF2B5EF4-FFF2-40B4-BE49-F238E27FC236}">
                <a16:creationId xmlns:a16="http://schemas.microsoft.com/office/drawing/2014/main" xmlns="" id="{04E8E79C-F7C5-42BF-03FD-CEB23404C25C}"/>
              </a:ext>
            </a:extLst>
          </p:cNvPr>
          <p:cNvPicPr>
            <a:picLocks noChangeAspect="1"/>
          </p:cNvPicPr>
          <p:nvPr/>
        </p:nvPicPr>
        <p:blipFill>
          <a:blip r:embed="rId4"/>
          <a:stretch>
            <a:fillRect/>
          </a:stretch>
        </p:blipFill>
        <p:spPr>
          <a:xfrm>
            <a:off x="1543192" y="1373211"/>
            <a:ext cx="1475651" cy="542520"/>
          </a:xfrm>
          <a:prstGeom prst="rect">
            <a:avLst/>
          </a:prstGeom>
        </p:spPr>
      </p:pic>
      <p:pic>
        <p:nvPicPr>
          <p:cNvPr id="5" name="Imagen 4"/>
          <p:cNvPicPr>
            <a:picLocks noChangeAspect="1"/>
          </p:cNvPicPr>
          <p:nvPr/>
        </p:nvPicPr>
        <p:blipFill rotWithShape="1">
          <a:blip r:embed="rId5"/>
          <a:srcRect l="-252" t="17015"/>
          <a:stretch/>
        </p:blipFill>
        <p:spPr>
          <a:xfrm>
            <a:off x="354495" y="2808310"/>
            <a:ext cx="4028449" cy="1867363"/>
          </a:xfrm>
          <a:prstGeom prst="rect">
            <a:avLst/>
          </a:prstGeom>
        </p:spPr>
      </p:pic>
      <p:sp>
        <p:nvSpPr>
          <p:cNvPr id="14" name="Rectángulo 13" descr="Pine Decoration">
            <a:extLst>
              <a:ext uri="{FF2B5EF4-FFF2-40B4-BE49-F238E27FC236}">
                <a16:creationId xmlns:a16="http://schemas.microsoft.com/office/drawing/2014/main" xmlns="" id="{985DDD7F-D2EF-57FF-8F8B-284682A732D8}"/>
              </a:ext>
            </a:extLst>
          </p:cNvPr>
          <p:cNvSpPr/>
          <p:nvPr/>
        </p:nvSpPr>
        <p:spPr>
          <a:xfrm>
            <a:off x="5265083" y="1499822"/>
            <a:ext cx="688259" cy="775057"/>
          </a:xfrm>
          <a:prstGeom prst="rect">
            <a:avLst/>
          </a:prstGeom>
          <a: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16" name="Rectángulo 15" descr="Pine Decoration">
            <a:extLst>
              <a:ext uri="{FF2B5EF4-FFF2-40B4-BE49-F238E27FC236}">
                <a16:creationId xmlns:a16="http://schemas.microsoft.com/office/drawing/2014/main" xmlns="" id="{1502CE59-AA89-FB43-7897-609FA92521E7}"/>
              </a:ext>
            </a:extLst>
          </p:cNvPr>
          <p:cNvSpPr/>
          <p:nvPr/>
        </p:nvSpPr>
        <p:spPr>
          <a:xfrm>
            <a:off x="5247537" y="2909017"/>
            <a:ext cx="690057" cy="935539"/>
          </a:xfrm>
          <a:prstGeom prst="rect">
            <a:avLst/>
          </a:prstGeom>
          <a: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s-ES"/>
          </a:p>
        </p:txBody>
      </p:sp>
      <p:sp>
        <p:nvSpPr>
          <p:cNvPr id="20" name="CuadroTexto 19">
            <a:extLst>
              <a:ext uri="{FF2B5EF4-FFF2-40B4-BE49-F238E27FC236}">
                <a16:creationId xmlns:a16="http://schemas.microsoft.com/office/drawing/2014/main" xmlns="" id="{D3B5C73D-B669-AE98-3716-BD339C638F44}"/>
              </a:ext>
            </a:extLst>
          </p:cNvPr>
          <p:cNvSpPr txBox="1"/>
          <p:nvPr/>
        </p:nvSpPr>
        <p:spPr>
          <a:xfrm>
            <a:off x="6096000" y="4675673"/>
            <a:ext cx="5314122" cy="954107"/>
          </a:xfrm>
          <a:prstGeom prst="rect">
            <a:avLst/>
          </a:prstGeom>
          <a:noFill/>
        </p:spPr>
        <p:txBody>
          <a:bodyPr wrap="square">
            <a:spAutoFit/>
          </a:bodyPr>
          <a:lstStyle/>
          <a:p>
            <a:pPr marL="0" indent="0">
              <a:buNone/>
            </a:pPr>
            <a:r>
              <a:rPr lang="es-ES" sz="1400" dirty="0">
                <a:latin typeface="Aptos" panose="020B0004020202020204" pitchFamily="34" charset="0"/>
                <a:ea typeface="Calibri" panose="020F0502020204030204" pitchFamily="34" charset="0"/>
                <a:cs typeface="Times New Roman" panose="02020603050405020304" pitchFamily="18" charset="0"/>
              </a:rPr>
              <a:t>Influencia en microclima: modera las temperaturas locales al absorber calor del entorno, influyendo en el microclima de las zonas montañosas. Reduce la humedad del suelo al convertir la nieve en vapor sin derretirse, afectando la disponibilidad de agua</a:t>
            </a:r>
          </a:p>
        </p:txBody>
      </p:sp>
      <p:sp>
        <p:nvSpPr>
          <p:cNvPr id="21" name="Marcador de contenido 2">
            <a:extLst>
              <a:ext uri="{FF2B5EF4-FFF2-40B4-BE49-F238E27FC236}">
                <a16:creationId xmlns:a16="http://schemas.microsoft.com/office/drawing/2014/main" xmlns="" id="{07900273-F42D-E5D3-4377-574F311D744E}"/>
              </a:ext>
            </a:extLst>
          </p:cNvPr>
          <p:cNvSpPr txBox="1">
            <a:spLocks/>
          </p:cNvSpPr>
          <p:nvPr/>
        </p:nvSpPr>
        <p:spPr>
          <a:xfrm>
            <a:off x="6096000" y="2468847"/>
            <a:ext cx="5426978" cy="18229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s-ES" sz="1400" dirty="0">
              <a:latin typeface="Aptos" panose="020B000402020202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r>
              <a:rPr lang="es-ES" sz="1400" dirty="0">
                <a:latin typeface="Aptos" panose="020B0004020202020204" pitchFamily="34" charset="0"/>
                <a:ea typeface="Calibri" panose="020F0502020204030204" pitchFamily="34" charset="0"/>
                <a:cs typeface="Times New Roman" panose="02020603050405020304" pitchFamily="18" charset="0"/>
              </a:rPr>
              <a:t>Ejemplo en Burgos: En la Sierra de la Demanda, especialmente en las cumbres del Pico San Millán o el </a:t>
            </a:r>
            <a:r>
              <a:rPr lang="es-ES" sz="1400" dirty="0" err="1">
                <a:latin typeface="Aptos" panose="020B0004020202020204" pitchFamily="34" charset="0"/>
                <a:ea typeface="Calibri" panose="020F0502020204030204" pitchFamily="34" charset="0"/>
                <a:cs typeface="Times New Roman" panose="02020603050405020304" pitchFamily="18" charset="0"/>
              </a:rPr>
              <a:t>Mencilla</a:t>
            </a:r>
            <a:r>
              <a:rPr lang="es-ES" sz="1400" dirty="0">
                <a:latin typeface="Aptos" panose="020B0004020202020204" pitchFamily="34" charset="0"/>
                <a:ea typeface="Calibri" panose="020F0502020204030204" pitchFamily="34" charset="0"/>
                <a:cs typeface="Times New Roman" panose="02020603050405020304" pitchFamily="18" charset="0"/>
              </a:rPr>
              <a:t>, durante el invierno, las bajas temperaturas y la exposición solar pueden provocar la sublimación de la nieve acumulada. En lugar de derretirse y escurrir en forma de agua líquida, parte de la nieve puede evaporarse directamente al ambiente, contribuyendo al ciclo del agua en la atmósfera.</a:t>
            </a:r>
          </a:p>
          <a:p>
            <a:endParaRPr lang="es-ES" dirty="0"/>
          </a:p>
        </p:txBody>
      </p:sp>
    </p:spTree>
    <p:extLst>
      <p:ext uri="{BB962C8B-B14F-4D97-AF65-F5344CB8AC3E}">
        <p14:creationId xmlns:p14="http://schemas.microsoft.com/office/powerpoint/2010/main" val="3472895745"/>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1056</TotalTime>
  <Words>1138</Words>
  <Application>Microsoft Office PowerPoint</Application>
  <PresentationFormat>Panorámica</PresentationFormat>
  <Paragraphs>44</Paragraphs>
  <Slides>11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Aptos</vt:lpstr>
      <vt:lpstr>Aptos Display</vt:lpstr>
      <vt:lpstr>Arial</vt:lpstr>
      <vt:lpstr>Calibri</vt:lpstr>
      <vt:lpstr>Times New Roman</vt:lpstr>
      <vt:lpstr>Tema de Office</vt:lpstr>
      <vt:lpstr>Visual Thinking “El ciclo del agua”</vt:lpstr>
      <vt:lpstr>INSTRUCCIONES</vt:lpstr>
      <vt:lpstr>¿Cómo describirías el ciclo del agua? Con tus propias palabras (no más de 50 palabras). </vt:lpstr>
      <vt:lpstr>Precipitación</vt:lpstr>
      <vt:lpstr>Escorrentía</vt:lpstr>
      <vt:lpstr>Infiltración</vt:lpstr>
      <vt:lpstr>Evaporación</vt:lpstr>
      <vt:lpstr>Transpiración</vt:lpstr>
      <vt:lpstr>Sublimación</vt:lpstr>
      <vt:lpstr>Condensación</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Arturo González</dc:creator>
  <cp:lastModifiedBy>Maxin</cp:lastModifiedBy>
  <cp:revision>20</cp:revision>
  <dcterms:created xsi:type="dcterms:W3CDTF">2025-03-16T15:13:17Z</dcterms:created>
  <dcterms:modified xsi:type="dcterms:W3CDTF">2025-04-09T21:17:03Z</dcterms:modified>
</cp:coreProperties>
</file>