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8" r:id="rId8"/>
    <p:sldId id="270" r:id="rId9"/>
    <p:sldId id="267" r:id="rId10"/>
    <p:sldId id="266" r:id="rId1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6" y="40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0DC9935-1C42-4B9C-8DA1-D79B60DBB17A}" type="datetimeFigureOut">
              <a:rPr lang="es-ES" smtClean="0"/>
              <a:t>27/04/2025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EC12727-AB11-4BD4-9F54-05721C417DF6}" type="slidenum">
              <a:rPr lang="es-ES" smtClean="0"/>
              <a:t>‹Nº›</a:t>
            </a:fld>
            <a:endParaRPr lang="es-E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5028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0DC9935-1C42-4B9C-8DA1-D79B60DBB17A}" type="datetimeFigureOut">
              <a:rPr lang="es-ES" smtClean="0"/>
              <a:t>27/04/2025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EC12727-AB11-4BD4-9F54-05721C417DF6}" type="slidenum">
              <a:rPr lang="es-ES" smtClean="0"/>
              <a:t>‹Nº›</a:t>
            </a:fld>
            <a:endParaRPr lang="es-ES"/>
          </a:p>
        </p:txBody>
      </p:sp>
    </p:spTree>
    <p:extLst>
      <p:ext uri="{BB962C8B-B14F-4D97-AF65-F5344CB8AC3E}">
        <p14:creationId xmlns:p14="http://schemas.microsoft.com/office/powerpoint/2010/main" val="3133626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0DC9935-1C42-4B9C-8DA1-D79B60DBB17A}" type="datetimeFigureOut">
              <a:rPr lang="es-ES" smtClean="0"/>
              <a:t>27/04/2025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EC12727-AB11-4BD4-9F54-05721C417DF6}" type="slidenum">
              <a:rPr lang="es-ES" smtClean="0"/>
              <a:t>‹Nº›</a:t>
            </a:fld>
            <a:endParaRPr lang="es-ES"/>
          </a:p>
        </p:txBody>
      </p:sp>
    </p:spTree>
    <p:extLst>
      <p:ext uri="{BB962C8B-B14F-4D97-AF65-F5344CB8AC3E}">
        <p14:creationId xmlns:p14="http://schemas.microsoft.com/office/powerpoint/2010/main" val="1039896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0DC9935-1C42-4B9C-8DA1-D79B60DBB17A}" type="datetimeFigureOut">
              <a:rPr lang="es-ES" smtClean="0"/>
              <a:t>27/04/2025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EC12727-AB11-4BD4-9F54-05721C417DF6}" type="slidenum">
              <a:rPr lang="es-ES" smtClean="0"/>
              <a:t>‹Nº›</a:t>
            </a:fld>
            <a:endParaRPr lang="es-ES"/>
          </a:p>
        </p:txBody>
      </p:sp>
    </p:spTree>
    <p:extLst>
      <p:ext uri="{BB962C8B-B14F-4D97-AF65-F5344CB8AC3E}">
        <p14:creationId xmlns:p14="http://schemas.microsoft.com/office/powerpoint/2010/main" val="886815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00DC9935-1C42-4B9C-8DA1-D79B60DBB17A}" type="datetimeFigureOut">
              <a:rPr lang="es-ES" smtClean="0"/>
              <a:t>27/04/2025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EC12727-AB11-4BD4-9F54-05721C417DF6}" type="slidenum">
              <a:rPr lang="es-ES" smtClean="0"/>
              <a:t>‹Nº›</a:t>
            </a:fld>
            <a:endParaRPr lang="es-E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9997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0DC9935-1C42-4B9C-8DA1-D79B60DBB17A}" type="datetimeFigureOut">
              <a:rPr lang="es-ES" smtClean="0"/>
              <a:t>27/04/2025</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3EC12727-AB11-4BD4-9F54-05721C417DF6}" type="slidenum">
              <a:rPr lang="es-ES" smtClean="0"/>
              <a:t>‹Nº›</a:t>
            </a:fld>
            <a:endParaRPr lang="es-ES"/>
          </a:p>
        </p:txBody>
      </p:sp>
    </p:spTree>
    <p:extLst>
      <p:ext uri="{BB962C8B-B14F-4D97-AF65-F5344CB8AC3E}">
        <p14:creationId xmlns:p14="http://schemas.microsoft.com/office/powerpoint/2010/main" val="2848642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0DC9935-1C42-4B9C-8DA1-D79B60DBB17A}" type="datetimeFigureOut">
              <a:rPr lang="es-ES" smtClean="0"/>
              <a:t>27/04/2025</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3EC12727-AB11-4BD4-9F54-05721C417DF6}" type="slidenum">
              <a:rPr lang="es-ES" smtClean="0"/>
              <a:t>‹Nº›</a:t>
            </a:fld>
            <a:endParaRPr lang="es-ES"/>
          </a:p>
        </p:txBody>
      </p:sp>
    </p:spTree>
    <p:extLst>
      <p:ext uri="{BB962C8B-B14F-4D97-AF65-F5344CB8AC3E}">
        <p14:creationId xmlns:p14="http://schemas.microsoft.com/office/powerpoint/2010/main" val="333130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0DC9935-1C42-4B9C-8DA1-D79B60DBB17A}" type="datetimeFigureOut">
              <a:rPr lang="es-ES" smtClean="0"/>
              <a:t>27/04/2025</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3EC12727-AB11-4BD4-9F54-05721C417DF6}" type="slidenum">
              <a:rPr lang="es-ES" smtClean="0"/>
              <a:t>‹Nº›</a:t>
            </a:fld>
            <a:endParaRPr lang="es-ES"/>
          </a:p>
        </p:txBody>
      </p:sp>
    </p:spTree>
    <p:extLst>
      <p:ext uri="{BB962C8B-B14F-4D97-AF65-F5344CB8AC3E}">
        <p14:creationId xmlns:p14="http://schemas.microsoft.com/office/powerpoint/2010/main" val="2502602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0DC9935-1C42-4B9C-8DA1-D79B60DBB17A}" type="datetimeFigureOut">
              <a:rPr lang="es-ES" smtClean="0"/>
              <a:t>27/04/2025</a:t>
            </a:fld>
            <a:endParaRPr lang="es-E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ES"/>
          </a:p>
        </p:txBody>
      </p:sp>
      <p:sp>
        <p:nvSpPr>
          <p:cNvPr id="9" name="Slide Number Placeholder 8"/>
          <p:cNvSpPr>
            <a:spLocks noGrp="1"/>
          </p:cNvSpPr>
          <p:nvPr>
            <p:ph type="sldNum" sz="quarter" idx="12"/>
          </p:nvPr>
        </p:nvSpPr>
        <p:spPr/>
        <p:txBody>
          <a:bodyPr/>
          <a:lstStyle/>
          <a:p>
            <a:fld id="{3EC12727-AB11-4BD4-9F54-05721C417DF6}" type="slidenum">
              <a:rPr lang="es-ES" smtClean="0"/>
              <a:t>‹Nº›</a:t>
            </a:fld>
            <a:endParaRPr lang="es-ES"/>
          </a:p>
        </p:txBody>
      </p:sp>
    </p:spTree>
    <p:extLst>
      <p:ext uri="{BB962C8B-B14F-4D97-AF65-F5344CB8AC3E}">
        <p14:creationId xmlns:p14="http://schemas.microsoft.com/office/powerpoint/2010/main" val="4165985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0DC9935-1C42-4B9C-8DA1-D79B60DBB17A}" type="datetimeFigureOut">
              <a:rPr lang="es-ES" smtClean="0"/>
              <a:t>27/04/2025</a:t>
            </a:fld>
            <a:endParaRPr lang="es-E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E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EC12727-AB11-4BD4-9F54-05721C417DF6}" type="slidenum">
              <a:rPr lang="es-ES" smtClean="0"/>
              <a:t>‹Nº›</a:t>
            </a:fld>
            <a:endParaRPr lang="es-ES"/>
          </a:p>
        </p:txBody>
      </p:sp>
    </p:spTree>
    <p:extLst>
      <p:ext uri="{BB962C8B-B14F-4D97-AF65-F5344CB8AC3E}">
        <p14:creationId xmlns:p14="http://schemas.microsoft.com/office/powerpoint/2010/main" val="2284735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00DC9935-1C42-4B9C-8DA1-D79B60DBB17A}" type="datetimeFigureOut">
              <a:rPr lang="es-ES" smtClean="0"/>
              <a:t>27/04/2025</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3EC12727-AB11-4BD4-9F54-05721C417DF6}" type="slidenum">
              <a:rPr lang="es-ES" smtClean="0"/>
              <a:t>‹Nº›</a:t>
            </a:fld>
            <a:endParaRPr lang="es-ES"/>
          </a:p>
        </p:txBody>
      </p:sp>
    </p:spTree>
    <p:extLst>
      <p:ext uri="{BB962C8B-B14F-4D97-AF65-F5344CB8AC3E}">
        <p14:creationId xmlns:p14="http://schemas.microsoft.com/office/powerpoint/2010/main" val="910405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0DC9935-1C42-4B9C-8DA1-D79B60DBB17A}" type="datetimeFigureOut">
              <a:rPr lang="es-ES" smtClean="0"/>
              <a:t>27/04/2025</a:t>
            </a:fld>
            <a:endParaRPr lang="es-E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E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EC12727-AB11-4BD4-9F54-05721C417DF6}" type="slidenum">
              <a:rPr lang="es-ES" smtClean="0"/>
              <a:t>‹Nº›</a:t>
            </a:fld>
            <a:endParaRPr lang="es-E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99980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244222"/>
            <a:ext cx="9144000" cy="2387600"/>
          </a:xfrm>
        </p:spPr>
        <p:txBody>
          <a:bodyPr/>
          <a:lstStyle/>
          <a:p>
            <a:r>
              <a:rPr lang="es-ES" dirty="0"/>
              <a:t>MITOS SOBRE EL AUTISMO</a:t>
            </a:r>
          </a:p>
        </p:txBody>
      </p:sp>
      <p:sp>
        <p:nvSpPr>
          <p:cNvPr id="3" name="Subtítulo 2"/>
          <p:cNvSpPr>
            <a:spLocks noGrp="1"/>
          </p:cNvSpPr>
          <p:nvPr>
            <p:ph type="subTitle" idx="1"/>
          </p:nvPr>
        </p:nvSpPr>
        <p:spPr/>
        <p:txBody>
          <a:bodyPr/>
          <a:lstStyle/>
          <a:p>
            <a:r>
              <a:rPr lang="es-ES" dirty="0"/>
              <a:t>3</a:t>
            </a:r>
            <a:r>
              <a:rPr lang="es-ES"/>
              <a:t>º </a:t>
            </a:r>
            <a:r>
              <a:rPr lang="es-ES" dirty="0"/>
              <a:t>ESO</a:t>
            </a:r>
          </a:p>
        </p:txBody>
      </p:sp>
    </p:spTree>
    <p:extLst>
      <p:ext uri="{BB962C8B-B14F-4D97-AF65-F5344CB8AC3E}">
        <p14:creationId xmlns:p14="http://schemas.microsoft.com/office/powerpoint/2010/main" val="2521107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ángulo 1"/>
          <p:cNvSpPr/>
          <p:nvPr/>
        </p:nvSpPr>
        <p:spPr>
          <a:xfrm>
            <a:off x="1464858" y="1911697"/>
            <a:ext cx="9002973" cy="2405274"/>
          </a:xfrm>
          <a:prstGeom prst="rect">
            <a:avLst/>
          </a:prstGeom>
        </p:spPr>
        <p:txBody>
          <a:bodyPr wrap="square">
            <a:spAutoFit/>
          </a:bodyPr>
          <a:lstStyle/>
          <a:p>
            <a:pPr lvl="0" algn="just">
              <a:lnSpc>
                <a:spcPct val="107000"/>
              </a:lnSpc>
              <a:spcAft>
                <a:spcPts val="800"/>
              </a:spcAft>
              <a:buSzPts val="1000"/>
              <a:tabLst>
                <a:tab pos="1584960" algn="l"/>
              </a:tabLst>
            </a:pPr>
            <a:r>
              <a:rPr lang="es-ES" sz="3200" dirty="0">
                <a:effectLst/>
                <a:latin typeface="Calibri" panose="020F0502020204030204" pitchFamily="34" charset="0"/>
                <a:ea typeface="Times New Roman" panose="02020603050405020304" pitchFamily="18" charset="0"/>
                <a:cs typeface="Calibri" panose="020F0502020204030204" pitchFamily="34" charset="0"/>
              </a:rPr>
              <a:t>¿Qué información os ha sorprendido más?</a:t>
            </a:r>
            <a:endParaRPr lang="es-ES" sz="3200" dirty="0">
              <a:latin typeface="Calibri" panose="020F0502020204030204" pitchFamily="34" charset="0"/>
              <a:ea typeface="Times New Roman" panose="02020603050405020304" pitchFamily="18" charset="0"/>
              <a:cs typeface="Calibri" panose="020F0502020204030204" pitchFamily="34" charset="0"/>
            </a:endParaRPr>
          </a:p>
          <a:p>
            <a:pPr lvl="0" algn="just">
              <a:lnSpc>
                <a:spcPct val="107000"/>
              </a:lnSpc>
              <a:spcAft>
                <a:spcPts val="800"/>
              </a:spcAft>
              <a:buSzPts val="1000"/>
              <a:tabLst>
                <a:tab pos="1584960" algn="l"/>
              </a:tabLst>
            </a:pPr>
            <a:endParaRPr lang="es-ES" sz="3200" dirty="0">
              <a:latin typeface="Calibri" panose="020F0502020204030204" pitchFamily="34" charset="0"/>
              <a:ea typeface="Times New Roman" panose="02020603050405020304" pitchFamily="18" charset="0"/>
              <a:cs typeface="Calibri" panose="020F0502020204030204" pitchFamily="34" charset="0"/>
            </a:endParaRPr>
          </a:p>
          <a:p>
            <a:pPr lvl="0" algn="just">
              <a:lnSpc>
                <a:spcPct val="107000"/>
              </a:lnSpc>
              <a:spcAft>
                <a:spcPts val="800"/>
              </a:spcAft>
              <a:buSzPts val="1000"/>
              <a:tabLst>
                <a:tab pos="1584960" algn="l"/>
              </a:tabLst>
            </a:pPr>
            <a:r>
              <a:rPr lang="es-ES" sz="3200" dirty="0">
                <a:latin typeface="Calibri" panose="020F0502020204030204" pitchFamily="34" charset="0"/>
                <a:ea typeface="Times New Roman" panose="02020603050405020304" pitchFamily="18" charset="0"/>
                <a:cs typeface="Calibri" panose="020F0502020204030204" pitchFamily="34" charset="0"/>
              </a:rPr>
              <a:t>¿Cómo podemos ayudar a una persona con autismo en el aula?</a:t>
            </a:r>
          </a:p>
        </p:txBody>
      </p:sp>
    </p:spTree>
    <p:extLst>
      <p:ext uri="{BB962C8B-B14F-4D97-AF65-F5344CB8AC3E}">
        <p14:creationId xmlns:p14="http://schemas.microsoft.com/office/powerpoint/2010/main" val="1683577493"/>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048000" y="2828836"/>
            <a:ext cx="6096000" cy="1200329"/>
          </a:xfrm>
          <a:prstGeom prst="rect">
            <a:avLst/>
          </a:prstGeom>
        </p:spPr>
        <p:txBody>
          <a:bodyPr>
            <a:spAutoFit/>
          </a:bodyPr>
          <a:lstStyle/>
          <a:p>
            <a:r>
              <a:rPr lang="es-ES" dirty="0">
                <a:effectLst/>
                <a:latin typeface="Calibri" panose="020F0502020204030204" pitchFamily="34" charset="0"/>
                <a:ea typeface="Times New Roman" panose="02020603050405020304" pitchFamily="18" charset="0"/>
              </a:rPr>
              <a:t>Cada grupo/pareja recibe un mito sobre el autismo y debe explicar por qué es falso, utilizando información de los materiales vistos en casa. </a:t>
            </a:r>
          </a:p>
          <a:p>
            <a:r>
              <a:rPr lang="es-ES" dirty="0">
                <a:effectLst/>
                <a:latin typeface="Calibri" panose="020F0502020204030204" pitchFamily="34" charset="0"/>
                <a:ea typeface="Times New Roman" panose="02020603050405020304" pitchFamily="18" charset="0"/>
              </a:rPr>
              <a:t>Se expondrá y debatirá posteriormente en clase</a:t>
            </a:r>
            <a:endParaRPr lang="es-ES" dirty="0"/>
          </a:p>
        </p:txBody>
      </p:sp>
      <p:sp>
        <p:nvSpPr>
          <p:cNvPr id="5" name="CuadroTexto 4"/>
          <p:cNvSpPr txBox="1"/>
          <p:nvPr/>
        </p:nvSpPr>
        <p:spPr>
          <a:xfrm>
            <a:off x="1160060" y="627798"/>
            <a:ext cx="5115439" cy="1015663"/>
          </a:xfrm>
          <a:prstGeom prst="rect">
            <a:avLst/>
          </a:prstGeom>
          <a:noFill/>
        </p:spPr>
        <p:txBody>
          <a:bodyPr wrap="none" rtlCol="0">
            <a:spAutoFit/>
          </a:bodyPr>
          <a:lstStyle/>
          <a:p>
            <a:r>
              <a:rPr lang="es-ES" sz="6000" spc="-50" dirty="0">
                <a:solidFill>
                  <a:schemeClr val="tx1">
                    <a:lumMod val="85000"/>
                    <a:lumOff val="15000"/>
                  </a:schemeClr>
                </a:solidFill>
                <a:latin typeface="+mj-lt"/>
                <a:ea typeface="+mj-ea"/>
                <a:cs typeface="+mj-cs"/>
              </a:rPr>
              <a:t>INSTRUCCIONES</a:t>
            </a:r>
          </a:p>
        </p:txBody>
      </p:sp>
    </p:spTree>
    <p:extLst>
      <p:ext uri="{BB962C8B-B14F-4D97-AF65-F5344CB8AC3E}">
        <p14:creationId xmlns:p14="http://schemas.microsoft.com/office/powerpoint/2010/main" val="334512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205552" y="1078305"/>
            <a:ext cx="5686365" cy="388696"/>
          </a:xfrm>
          <a:prstGeom prst="rect">
            <a:avLst/>
          </a:prstGeom>
        </p:spPr>
        <p:txBody>
          <a:bodyPr wrap="none">
            <a:spAutoFit/>
          </a:bodyPr>
          <a:lstStyle/>
          <a:p>
            <a:pPr algn="just">
              <a:lnSpc>
                <a:spcPct val="107000"/>
              </a:lnSpc>
              <a:spcAft>
                <a:spcPts val="800"/>
              </a:spcAft>
            </a:pPr>
            <a:r>
              <a:rPr lang="es-ES" b="1" dirty="0">
                <a:solidFill>
                  <a:srgbClr val="44546A"/>
                </a:solidFill>
                <a:effectLst/>
                <a:latin typeface="Calibri" panose="020F0502020204030204" pitchFamily="34" charset="0"/>
                <a:ea typeface="Times New Roman" panose="02020603050405020304" pitchFamily="18" charset="0"/>
                <a:cs typeface="Calibri" panose="020F0502020204030204" pitchFamily="34" charset="0"/>
              </a:rPr>
              <a:t>Mito 1: "Las personas con autismo no tienen emociones."</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ángulo 2"/>
          <p:cNvSpPr/>
          <p:nvPr/>
        </p:nvSpPr>
        <p:spPr>
          <a:xfrm>
            <a:off x="2611272" y="2255292"/>
            <a:ext cx="6096000" cy="2862194"/>
          </a:xfrm>
          <a:prstGeom prst="rect">
            <a:avLst/>
          </a:prstGeom>
        </p:spPr>
        <p:txBody>
          <a:bodyPr>
            <a:spAutoFit/>
          </a:bodyPr>
          <a:lstStyle/>
          <a:p>
            <a:pPr>
              <a:lnSpc>
                <a:spcPct val="107000"/>
              </a:lnSpc>
              <a:spcAft>
                <a:spcPts val="800"/>
              </a:spcAft>
            </a:pPr>
            <a:r>
              <a:rPr lang="es-ES" dirty="0">
                <a:solidFill>
                  <a:srgbClr val="44546A"/>
                </a:solidFill>
                <a:effectLst/>
                <a:latin typeface="Segoe UI Symbol" panose="020B0502040204020203" pitchFamily="34" charset="0"/>
                <a:ea typeface="Times New Roman" panose="02020603050405020304" pitchFamily="18" charset="0"/>
                <a:cs typeface="Segoe UI Symbol" panose="020B0502040204020203" pitchFamily="34" charset="0"/>
              </a:rPr>
              <a:t>🔴</a:t>
            </a:r>
            <a:r>
              <a:rPr lang="es-ES" dirty="0">
                <a:solidFill>
                  <a:srgbClr val="44546A"/>
                </a:solidFill>
                <a:effectLst/>
                <a:latin typeface="Calibri" panose="020F0502020204030204" pitchFamily="34" charset="0"/>
                <a:ea typeface="Times New Roman" panose="02020603050405020304" pitchFamily="18" charset="0"/>
                <a:cs typeface="Calibri" panose="020F0502020204030204" pitchFamily="34" charset="0"/>
              </a:rPr>
              <a:t> </a:t>
            </a:r>
            <a:r>
              <a:rPr lang="es-ES" b="1" dirty="0">
                <a:solidFill>
                  <a:srgbClr val="44546A"/>
                </a:solidFill>
                <a:effectLst/>
                <a:latin typeface="Calibri" panose="020F0502020204030204" pitchFamily="34" charset="0"/>
                <a:ea typeface="Times New Roman" panose="02020603050405020304" pitchFamily="18" charset="0"/>
                <a:cs typeface="Calibri" panose="020F0502020204030204" pitchFamily="34" charset="0"/>
              </a:rPr>
              <a:t>Falso. Explicación:</a:t>
            </a:r>
            <a:r>
              <a:rPr lang="es-ES" dirty="0">
                <a:solidFill>
                  <a:srgbClr val="44546A"/>
                </a:solidFill>
                <a:effectLst/>
                <a:latin typeface="Calibri" panose="020F0502020204030204" pitchFamily="34" charset="0"/>
                <a:ea typeface="Times New Roman" panose="02020603050405020304" pitchFamily="18" charset="0"/>
                <a:cs typeface="Calibri" panose="020F0502020204030204" pitchFamily="34" charset="0"/>
              </a:rPr>
              <a:t> Las personas con autismo experimentan emociones como cualquier otra persona, pero pueden expresarlas de manera diferente. Por ejemplo, algunas pueden no mostrar expresiones faciales claras o reaccionar de manera inesperada en ciertas situaciones. Esto no significa que no sientan alegría, tristeza o empatía.</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 b="1" dirty="0">
                <a:solidFill>
                  <a:srgbClr val="44546A"/>
                </a:solidFill>
                <a:effectLst/>
                <a:latin typeface="Calibri" panose="020F0502020204030204" pitchFamily="34" charset="0"/>
                <a:ea typeface="Times New Roman" panose="02020603050405020304" pitchFamily="18" charset="0"/>
                <a:cs typeface="Calibri" panose="020F0502020204030204" pitchFamily="34" charset="0"/>
              </a:rPr>
              <a:t>Ejemplo real:</a:t>
            </a:r>
            <a:r>
              <a:rPr lang="es-ES" dirty="0">
                <a:solidFill>
                  <a:srgbClr val="44546A"/>
                </a:solidFill>
                <a:effectLst/>
                <a:latin typeface="Calibri" panose="020F0502020204030204" pitchFamily="34" charset="0"/>
                <a:ea typeface="Times New Roman" panose="02020603050405020304" pitchFamily="18" charset="0"/>
                <a:cs typeface="Calibri" panose="020F0502020204030204" pitchFamily="34" charset="0"/>
              </a:rPr>
              <a:t> Un niño con autismo puede no mirar a los ojos cuando está contento, pero puede demostrar su alegría saltando o moviendo las manos.</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63869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137313" y="779999"/>
            <a:ext cx="8143164" cy="388696"/>
          </a:xfrm>
          <a:prstGeom prst="rect">
            <a:avLst/>
          </a:prstGeom>
        </p:spPr>
        <p:txBody>
          <a:bodyPr wrap="square">
            <a:spAutoFit/>
          </a:bodyPr>
          <a:lstStyle/>
          <a:p>
            <a:pPr algn="just">
              <a:lnSpc>
                <a:spcPct val="107000"/>
              </a:lnSpc>
              <a:spcAft>
                <a:spcPts val="800"/>
              </a:spcAft>
            </a:pPr>
            <a:r>
              <a:rPr lang="es-ES" b="1" dirty="0">
                <a:solidFill>
                  <a:srgbClr val="44546A"/>
                </a:solidFill>
                <a:effectLst/>
                <a:latin typeface="Calibri" panose="020F0502020204030204" pitchFamily="34" charset="0"/>
                <a:ea typeface="Times New Roman" panose="02020603050405020304" pitchFamily="18" charset="0"/>
                <a:cs typeface="Calibri" panose="020F0502020204030204" pitchFamily="34" charset="0"/>
              </a:rPr>
              <a:t>Mito 2: "Las personas con autismo no pueden aprender ni desarrollarse."</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ángulo 2"/>
          <p:cNvSpPr/>
          <p:nvPr/>
        </p:nvSpPr>
        <p:spPr>
          <a:xfrm>
            <a:off x="2761396" y="2518347"/>
            <a:ext cx="6096000" cy="2230739"/>
          </a:xfrm>
          <a:prstGeom prst="rect">
            <a:avLst/>
          </a:prstGeom>
        </p:spPr>
        <p:txBody>
          <a:bodyPr>
            <a:spAutoFit/>
          </a:bodyPr>
          <a:lstStyle/>
          <a:p>
            <a:pPr>
              <a:lnSpc>
                <a:spcPct val="107000"/>
              </a:lnSpc>
              <a:spcAft>
                <a:spcPts val="800"/>
              </a:spcAft>
            </a:pPr>
            <a:r>
              <a:rPr lang="es-ES" dirty="0">
                <a:solidFill>
                  <a:srgbClr val="44546A"/>
                </a:solidFill>
                <a:effectLst/>
                <a:latin typeface="Segoe UI Symbol" panose="020B0502040204020203" pitchFamily="34" charset="0"/>
                <a:ea typeface="Times New Roman" panose="02020603050405020304" pitchFamily="18" charset="0"/>
                <a:cs typeface="Segoe UI Symbol" panose="020B0502040204020203" pitchFamily="34" charset="0"/>
              </a:rPr>
              <a:t>🔴</a:t>
            </a:r>
            <a:r>
              <a:rPr lang="es-ES" dirty="0">
                <a:solidFill>
                  <a:srgbClr val="44546A"/>
                </a:solidFill>
                <a:effectLst/>
                <a:latin typeface="Calibri" panose="020F0502020204030204" pitchFamily="34" charset="0"/>
                <a:ea typeface="Times New Roman" panose="02020603050405020304" pitchFamily="18" charset="0"/>
                <a:cs typeface="Calibri" panose="020F0502020204030204" pitchFamily="34" charset="0"/>
              </a:rPr>
              <a:t> </a:t>
            </a:r>
            <a:r>
              <a:rPr lang="es-ES" b="1" dirty="0">
                <a:solidFill>
                  <a:srgbClr val="44546A"/>
                </a:solidFill>
                <a:effectLst/>
                <a:latin typeface="Calibri" panose="020F0502020204030204" pitchFamily="34" charset="0"/>
                <a:ea typeface="Times New Roman" panose="02020603050405020304" pitchFamily="18" charset="0"/>
                <a:cs typeface="Calibri" panose="020F0502020204030204" pitchFamily="34" charset="0"/>
              </a:rPr>
              <a:t>Falso. Explicación:</a:t>
            </a:r>
            <a:r>
              <a:rPr lang="es-ES" dirty="0">
                <a:solidFill>
                  <a:srgbClr val="44546A"/>
                </a:solidFill>
                <a:effectLst/>
                <a:latin typeface="Calibri" panose="020F0502020204030204" pitchFamily="34" charset="0"/>
                <a:ea typeface="Times New Roman" panose="02020603050405020304" pitchFamily="18" charset="0"/>
                <a:cs typeface="Calibri" panose="020F0502020204030204" pitchFamily="34" charset="0"/>
              </a:rPr>
              <a:t> Las personas con autismo pueden aprender, pero pueden necesitar métodos de enseñanza adaptados. Algunos aprenden de forma visual, otros necesitan rutinas estructuradas. Con los apoyos adecuados, pueden desarrollar habilidades y lograr una vida autónoma.</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a:p>
            <a:r>
              <a:rPr lang="es-ES" b="1" dirty="0">
                <a:solidFill>
                  <a:srgbClr val="44546A"/>
                </a:solidFill>
                <a:effectLst/>
                <a:latin typeface="Calibri" panose="020F0502020204030204" pitchFamily="34" charset="0"/>
                <a:ea typeface="Times New Roman" panose="02020603050405020304" pitchFamily="18" charset="0"/>
              </a:rPr>
              <a:t>Ejemplo real:</a:t>
            </a:r>
            <a:r>
              <a:rPr lang="es-ES" dirty="0">
                <a:solidFill>
                  <a:srgbClr val="44546A"/>
                </a:solidFill>
                <a:effectLst/>
                <a:latin typeface="Calibri" panose="020F0502020204030204" pitchFamily="34" charset="0"/>
                <a:ea typeface="Times New Roman" panose="02020603050405020304" pitchFamily="18" charset="0"/>
              </a:rPr>
              <a:t> Greta </a:t>
            </a:r>
            <a:r>
              <a:rPr lang="es-ES" dirty="0" err="1">
                <a:solidFill>
                  <a:srgbClr val="44546A"/>
                </a:solidFill>
                <a:effectLst/>
                <a:latin typeface="Calibri" panose="020F0502020204030204" pitchFamily="34" charset="0"/>
                <a:ea typeface="Times New Roman" panose="02020603050405020304" pitchFamily="18" charset="0"/>
              </a:rPr>
              <a:t>Thunberg</a:t>
            </a:r>
            <a:r>
              <a:rPr lang="es-ES" dirty="0">
                <a:solidFill>
                  <a:srgbClr val="44546A"/>
                </a:solidFill>
                <a:effectLst/>
                <a:latin typeface="Calibri" panose="020F0502020204030204" pitchFamily="34" charset="0"/>
                <a:ea typeface="Times New Roman" panose="02020603050405020304" pitchFamily="18" charset="0"/>
              </a:rPr>
              <a:t>, activista climática, tiene autismo y ha logrado hablar en conferencias internacionales</a:t>
            </a:r>
            <a:endParaRPr lang="es-ES" dirty="0"/>
          </a:p>
        </p:txBody>
      </p:sp>
    </p:spTree>
    <p:extLst>
      <p:ext uri="{BB962C8B-B14F-4D97-AF65-F5344CB8AC3E}">
        <p14:creationId xmlns:p14="http://schemas.microsoft.com/office/powerpoint/2010/main" val="1604360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114089" y="900885"/>
            <a:ext cx="6142451" cy="388696"/>
          </a:xfrm>
          <a:prstGeom prst="rect">
            <a:avLst/>
          </a:prstGeom>
        </p:spPr>
        <p:txBody>
          <a:bodyPr wrap="none">
            <a:spAutoFit/>
          </a:bodyPr>
          <a:lstStyle/>
          <a:p>
            <a:pPr algn="just">
              <a:lnSpc>
                <a:spcPct val="107000"/>
              </a:lnSpc>
              <a:spcAft>
                <a:spcPts val="800"/>
              </a:spcAft>
            </a:pPr>
            <a:r>
              <a:rPr lang="es-ES" b="1" dirty="0">
                <a:solidFill>
                  <a:srgbClr val="44546A"/>
                </a:solidFill>
                <a:effectLst/>
                <a:latin typeface="Calibri" panose="020F0502020204030204" pitchFamily="34" charset="0"/>
                <a:ea typeface="Times New Roman" panose="02020603050405020304" pitchFamily="18" charset="0"/>
                <a:cs typeface="Calibri" panose="020F0502020204030204" pitchFamily="34" charset="0"/>
              </a:rPr>
              <a:t>Mito 3: "Las personas con autismo son agresivas o peligrosas."</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ángulo 2"/>
          <p:cNvSpPr/>
          <p:nvPr/>
        </p:nvSpPr>
        <p:spPr>
          <a:xfrm>
            <a:off x="3048001" y="2545175"/>
            <a:ext cx="6096000" cy="2565831"/>
          </a:xfrm>
          <a:prstGeom prst="rect">
            <a:avLst/>
          </a:prstGeom>
        </p:spPr>
        <p:txBody>
          <a:bodyPr>
            <a:spAutoFit/>
          </a:bodyPr>
          <a:lstStyle/>
          <a:p>
            <a:pPr>
              <a:lnSpc>
                <a:spcPct val="107000"/>
              </a:lnSpc>
              <a:spcAft>
                <a:spcPts val="800"/>
              </a:spcAft>
            </a:pPr>
            <a:r>
              <a:rPr lang="es-ES" dirty="0">
                <a:solidFill>
                  <a:srgbClr val="44546A"/>
                </a:solidFill>
                <a:effectLst/>
                <a:latin typeface="Segoe UI Symbol" panose="020B0502040204020203" pitchFamily="34" charset="0"/>
                <a:ea typeface="Times New Roman" panose="02020603050405020304" pitchFamily="18" charset="0"/>
                <a:cs typeface="Segoe UI Symbol" panose="020B0502040204020203" pitchFamily="34" charset="0"/>
              </a:rPr>
              <a:t>🔴</a:t>
            </a:r>
            <a:r>
              <a:rPr lang="es-ES" dirty="0">
                <a:solidFill>
                  <a:srgbClr val="44546A"/>
                </a:solidFill>
                <a:effectLst/>
                <a:latin typeface="Calibri" panose="020F0502020204030204" pitchFamily="34" charset="0"/>
                <a:ea typeface="Times New Roman" panose="02020603050405020304" pitchFamily="18" charset="0"/>
                <a:cs typeface="Calibri" panose="020F0502020204030204" pitchFamily="34" charset="0"/>
              </a:rPr>
              <a:t> </a:t>
            </a:r>
            <a:r>
              <a:rPr lang="es-ES" b="1" dirty="0">
                <a:solidFill>
                  <a:srgbClr val="44546A"/>
                </a:solidFill>
                <a:effectLst/>
                <a:latin typeface="Calibri" panose="020F0502020204030204" pitchFamily="34" charset="0"/>
                <a:ea typeface="Times New Roman" panose="02020603050405020304" pitchFamily="18" charset="0"/>
                <a:cs typeface="Calibri" panose="020F0502020204030204" pitchFamily="34" charset="0"/>
              </a:rPr>
              <a:t>Falso.</a:t>
            </a:r>
            <a:r>
              <a:rPr lang="es-ES" dirty="0">
                <a:solidFill>
                  <a:srgbClr val="44546A"/>
                </a:solidFill>
                <a:effectLst/>
                <a:latin typeface="Calibri" panose="020F0502020204030204" pitchFamily="34" charset="0"/>
                <a:ea typeface="Times New Roman" panose="02020603050405020304" pitchFamily="18" charset="0"/>
                <a:cs typeface="Calibri" panose="020F0502020204030204" pitchFamily="34" charset="0"/>
              </a:rPr>
              <a:t> </a:t>
            </a:r>
            <a:r>
              <a:rPr lang="es-ES" b="1" dirty="0">
                <a:solidFill>
                  <a:srgbClr val="44546A"/>
                </a:solidFill>
                <a:effectLst/>
                <a:latin typeface="Calibri" panose="020F0502020204030204" pitchFamily="34" charset="0"/>
                <a:ea typeface="Times New Roman" panose="02020603050405020304" pitchFamily="18" charset="0"/>
                <a:cs typeface="Calibri" panose="020F0502020204030204" pitchFamily="34" charset="0"/>
              </a:rPr>
              <a:t>Explicación:</a:t>
            </a:r>
            <a:r>
              <a:rPr lang="es-ES" dirty="0">
                <a:solidFill>
                  <a:srgbClr val="44546A"/>
                </a:solidFill>
                <a:effectLst/>
                <a:latin typeface="Calibri" panose="020F0502020204030204" pitchFamily="34" charset="0"/>
                <a:ea typeface="Times New Roman" panose="02020603050405020304" pitchFamily="18" charset="0"/>
                <a:cs typeface="Calibri" panose="020F0502020204030204" pitchFamily="34" charset="0"/>
              </a:rPr>
              <a:t> No son agresivas por naturaleza. Sin embargo, algunas pueden reaccionar con ansiedad o frustración ante ruidos fuertes, cambios en la rutina o situaciones de sobrecarga sensorial. En estos casos, necesitan un ambiente tranquilo y comprensión.</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 b="1" dirty="0">
                <a:solidFill>
                  <a:srgbClr val="44546A"/>
                </a:solidFill>
                <a:effectLst/>
                <a:latin typeface="Calibri" panose="020F0502020204030204" pitchFamily="34" charset="0"/>
                <a:ea typeface="Times New Roman" panose="02020603050405020304" pitchFamily="18" charset="0"/>
                <a:cs typeface="Calibri" panose="020F0502020204030204" pitchFamily="34" charset="0"/>
              </a:rPr>
              <a:t>Ejemplo real:</a:t>
            </a:r>
            <a:r>
              <a:rPr lang="es-ES" dirty="0">
                <a:solidFill>
                  <a:srgbClr val="44546A"/>
                </a:solidFill>
                <a:effectLst/>
                <a:latin typeface="Calibri" panose="020F0502020204030204" pitchFamily="34" charset="0"/>
                <a:ea typeface="Times New Roman" panose="02020603050405020304" pitchFamily="18" charset="0"/>
                <a:cs typeface="Calibri" panose="020F0502020204030204" pitchFamily="34" charset="0"/>
              </a:rPr>
              <a:t> Si un niño con autismo grita o golpea objetos, no lo hace por maldad, sino porque puede estar </a:t>
            </a:r>
            <a:r>
              <a:rPr lang="es-ES" dirty="0" err="1">
                <a:solidFill>
                  <a:srgbClr val="44546A"/>
                </a:solidFill>
                <a:effectLst/>
                <a:latin typeface="Calibri" panose="020F0502020204030204" pitchFamily="34" charset="0"/>
                <a:ea typeface="Times New Roman" panose="02020603050405020304" pitchFamily="18" charset="0"/>
                <a:cs typeface="Calibri" panose="020F0502020204030204" pitchFamily="34" charset="0"/>
              </a:rPr>
              <a:t>sobreestimulado</a:t>
            </a:r>
            <a:r>
              <a:rPr lang="es-ES" dirty="0">
                <a:solidFill>
                  <a:srgbClr val="44546A"/>
                </a:solidFill>
                <a:effectLst/>
                <a:latin typeface="Calibri" panose="020F0502020204030204" pitchFamily="34" charset="0"/>
                <a:ea typeface="Times New Roman" panose="02020603050405020304" pitchFamily="18" charset="0"/>
                <a:cs typeface="Calibri" panose="020F0502020204030204" pitchFamily="34" charset="0"/>
              </a:rPr>
              <a:t> o no sabe cómo expresar su malestar.</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79942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087824" y="1010067"/>
            <a:ext cx="3629199" cy="388696"/>
          </a:xfrm>
          <a:prstGeom prst="rect">
            <a:avLst/>
          </a:prstGeom>
        </p:spPr>
        <p:txBody>
          <a:bodyPr wrap="none">
            <a:spAutoFit/>
          </a:bodyPr>
          <a:lstStyle/>
          <a:p>
            <a:pPr algn="just">
              <a:lnSpc>
                <a:spcPct val="107000"/>
              </a:lnSpc>
              <a:spcAft>
                <a:spcPts val="800"/>
              </a:spcAft>
            </a:pPr>
            <a:r>
              <a:rPr lang="es-ES" b="1" dirty="0">
                <a:solidFill>
                  <a:srgbClr val="44546A"/>
                </a:solidFill>
                <a:effectLst/>
                <a:latin typeface="Calibri" panose="020F0502020204030204" pitchFamily="34" charset="0"/>
                <a:ea typeface="Times New Roman" panose="02020603050405020304" pitchFamily="18" charset="0"/>
                <a:cs typeface="Calibri" panose="020F0502020204030204" pitchFamily="34" charset="0"/>
              </a:rPr>
              <a:t>Mito 4: "El autismo se puede curar."</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ángulo 2"/>
          <p:cNvSpPr/>
          <p:nvPr/>
        </p:nvSpPr>
        <p:spPr>
          <a:xfrm>
            <a:off x="3198126" y="2703700"/>
            <a:ext cx="6096000" cy="2269467"/>
          </a:xfrm>
          <a:prstGeom prst="rect">
            <a:avLst/>
          </a:prstGeom>
        </p:spPr>
        <p:txBody>
          <a:bodyPr>
            <a:spAutoFit/>
          </a:bodyPr>
          <a:lstStyle/>
          <a:p>
            <a:pPr>
              <a:lnSpc>
                <a:spcPct val="107000"/>
              </a:lnSpc>
              <a:spcAft>
                <a:spcPts val="800"/>
              </a:spcAft>
            </a:pPr>
            <a:r>
              <a:rPr lang="es-ES" dirty="0">
                <a:solidFill>
                  <a:srgbClr val="44546A"/>
                </a:solidFill>
                <a:effectLst/>
                <a:latin typeface="Segoe UI Symbol" panose="020B0502040204020203" pitchFamily="34" charset="0"/>
                <a:ea typeface="Times New Roman" panose="02020603050405020304" pitchFamily="18" charset="0"/>
                <a:cs typeface="Segoe UI Symbol" panose="020B0502040204020203" pitchFamily="34" charset="0"/>
              </a:rPr>
              <a:t>🔴</a:t>
            </a:r>
            <a:r>
              <a:rPr lang="es-ES" dirty="0">
                <a:solidFill>
                  <a:srgbClr val="44546A"/>
                </a:solidFill>
                <a:effectLst/>
                <a:latin typeface="Calibri" panose="020F0502020204030204" pitchFamily="34" charset="0"/>
                <a:ea typeface="Times New Roman" panose="02020603050405020304" pitchFamily="18" charset="0"/>
                <a:cs typeface="Calibri" panose="020F0502020204030204" pitchFamily="34" charset="0"/>
              </a:rPr>
              <a:t> </a:t>
            </a:r>
            <a:r>
              <a:rPr lang="es-ES" b="1" dirty="0">
                <a:solidFill>
                  <a:srgbClr val="44546A"/>
                </a:solidFill>
                <a:effectLst/>
                <a:latin typeface="Calibri" panose="020F0502020204030204" pitchFamily="34" charset="0"/>
                <a:ea typeface="Times New Roman" panose="02020603050405020304" pitchFamily="18" charset="0"/>
                <a:cs typeface="Calibri" panose="020F0502020204030204" pitchFamily="34" charset="0"/>
              </a:rPr>
              <a:t>Falso.</a:t>
            </a:r>
            <a:r>
              <a:rPr lang="es-ES" dirty="0">
                <a:solidFill>
                  <a:srgbClr val="44546A"/>
                </a:solidFill>
                <a:effectLst/>
                <a:latin typeface="Calibri" panose="020F0502020204030204" pitchFamily="34" charset="0"/>
                <a:ea typeface="Times New Roman" panose="02020603050405020304" pitchFamily="18" charset="0"/>
                <a:cs typeface="Calibri" panose="020F0502020204030204" pitchFamily="34" charset="0"/>
              </a:rPr>
              <a:t> </a:t>
            </a:r>
            <a:r>
              <a:rPr lang="es-ES" b="1" dirty="0">
                <a:solidFill>
                  <a:srgbClr val="44546A"/>
                </a:solidFill>
                <a:effectLst/>
                <a:latin typeface="Calibri" panose="020F0502020204030204" pitchFamily="34" charset="0"/>
                <a:ea typeface="Times New Roman" panose="02020603050405020304" pitchFamily="18" charset="0"/>
                <a:cs typeface="Calibri" panose="020F0502020204030204" pitchFamily="34" charset="0"/>
              </a:rPr>
              <a:t>Explicación:</a:t>
            </a:r>
            <a:r>
              <a:rPr lang="es-ES" dirty="0">
                <a:solidFill>
                  <a:srgbClr val="44546A"/>
                </a:solidFill>
                <a:effectLst/>
                <a:latin typeface="Calibri" panose="020F0502020204030204" pitchFamily="34" charset="0"/>
                <a:ea typeface="Times New Roman" panose="02020603050405020304" pitchFamily="18" charset="0"/>
                <a:cs typeface="Calibri" panose="020F0502020204030204" pitchFamily="34" charset="0"/>
              </a:rPr>
              <a:t> El autismo no es una enfermedad, sino una condición neurológica. No se puede ni se debe curar, pero sí se pueden proporcionar estrategias para mejorar la calidad de vida de la persona y su integración social.</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 b="1" dirty="0">
                <a:solidFill>
                  <a:srgbClr val="44546A"/>
                </a:solidFill>
                <a:effectLst/>
                <a:latin typeface="Calibri" panose="020F0502020204030204" pitchFamily="34" charset="0"/>
                <a:ea typeface="Times New Roman" panose="02020603050405020304" pitchFamily="18" charset="0"/>
                <a:cs typeface="Calibri" panose="020F0502020204030204" pitchFamily="34" charset="0"/>
              </a:rPr>
              <a:t>Ejemplo real:</a:t>
            </a:r>
            <a:r>
              <a:rPr lang="es-ES" dirty="0">
                <a:solidFill>
                  <a:srgbClr val="44546A"/>
                </a:solidFill>
                <a:effectLst/>
                <a:latin typeface="Calibri" panose="020F0502020204030204" pitchFamily="34" charset="0"/>
                <a:ea typeface="Times New Roman" panose="02020603050405020304" pitchFamily="18" charset="0"/>
                <a:cs typeface="Calibri" panose="020F0502020204030204" pitchFamily="34" charset="0"/>
              </a:rPr>
              <a:t> Muchas personas con autismo encuentran trabajo y desarrollan su vida sin necesidad de una "cura", sino con apoyos adecuados</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50311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197005" y="1010068"/>
            <a:ext cx="8722709" cy="646331"/>
          </a:xfrm>
          <a:prstGeom prst="rect">
            <a:avLst/>
          </a:prstGeom>
        </p:spPr>
        <p:txBody>
          <a:bodyPr wrap="none">
            <a:spAutoFit/>
          </a:bodyPr>
          <a:lstStyle/>
          <a:p>
            <a:r>
              <a:rPr lang="es-ES" b="1" dirty="0">
                <a:solidFill>
                  <a:srgbClr val="44546A"/>
                </a:solidFill>
                <a:latin typeface="Calibri" panose="020F0502020204030204" pitchFamily="34" charset="0"/>
                <a:ea typeface="Times New Roman" panose="02020603050405020304" pitchFamily="18" charset="0"/>
                <a:cs typeface="Calibri" panose="020F0502020204030204" pitchFamily="34" charset="0"/>
              </a:rPr>
              <a:t>Mito 5: "Las personas con autismo viven en su propio mundo y no quieren tener amigos."</a:t>
            </a:r>
            <a:br>
              <a:rPr lang="es-ES" b="1" dirty="0">
                <a:solidFill>
                  <a:srgbClr val="44546A"/>
                </a:solidFill>
                <a:latin typeface="Calibri" panose="020F0502020204030204" pitchFamily="34" charset="0"/>
                <a:ea typeface="Times New Roman" panose="02020603050405020304" pitchFamily="18" charset="0"/>
                <a:cs typeface="Calibri" panose="020F0502020204030204" pitchFamily="34" charset="0"/>
              </a:rPr>
            </a:br>
            <a:endParaRPr lang="es-ES" b="1" dirty="0">
              <a:solidFill>
                <a:srgbClr val="44546A"/>
              </a:solidFill>
              <a:latin typeface="Calibri" panose="020F0502020204030204" pitchFamily="34" charset="0"/>
              <a:ea typeface="Times New Roman" panose="02020603050405020304" pitchFamily="18" charset="0"/>
              <a:cs typeface="Calibri" panose="020F0502020204030204" pitchFamily="34" charset="0"/>
            </a:endParaRPr>
          </a:p>
        </p:txBody>
      </p:sp>
      <p:sp>
        <p:nvSpPr>
          <p:cNvPr id="3" name="Rectángulo 2"/>
          <p:cNvSpPr/>
          <p:nvPr/>
        </p:nvSpPr>
        <p:spPr>
          <a:xfrm>
            <a:off x="3048000" y="1833243"/>
            <a:ext cx="6096000" cy="3191515"/>
          </a:xfrm>
          <a:prstGeom prst="rect">
            <a:avLst/>
          </a:prstGeom>
        </p:spPr>
        <p:txBody>
          <a:bodyPr>
            <a:spAutoFit/>
          </a:bodyPr>
          <a:lstStyle/>
          <a:p>
            <a:pPr algn="just">
              <a:lnSpc>
                <a:spcPct val="107000"/>
              </a:lnSpc>
              <a:spcAft>
                <a:spcPts val="800"/>
              </a:spcAft>
            </a:pPr>
            <a:r>
              <a:rPr lang="es-ES" b="1" dirty="0">
                <a:solidFill>
                  <a:srgbClr val="44546A"/>
                </a:solidFill>
                <a:latin typeface="Segoe UI Symbol" panose="020B0502040204020203" pitchFamily="34" charset="0"/>
                <a:ea typeface="Times New Roman" panose="02020603050405020304" pitchFamily="18" charset="0"/>
                <a:cs typeface="Segoe UI Symbol" panose="020B0502040204020203" pitchFamily="34" charset="0"/>
              </a:rPr>
              <a:t>🔴 </a:t>
            </a:r>
            <a:r>
              <a:rPr lang="es-ES" b="1" dirty="0">
                <a:solidFill>
                  <a:srgbClr val="44546A"/>
                </a:solidFill>
                <a:latin typeface="Calibri" panose="020F0502020204030204" pitchFamily="34" charset="0"/>
                <a:ea typeface="Times New Roman" panose="02020603050405020304" pitchFamily="18" charset="0"/>
                <a:cs typeface="Calibri" panose="020F0502020204030204" pitchFamily="34" charset="0"/>
              </a:rPr>
              <a:t>Falso. Explicación</a:t>
            </a:r>
            <a:r>
              <a:rPr lang="es-ES" sz="2000" b="1" dirty="0">
                <a:latin typeface="Times New Roman" panose="02020603050405020304" pitchFamily="18" charset="0"/>
                <a:ea typeface="Times New Roman" panose="02020603050405020304" pitchFamily="18" charset="0"/>
                <a:cs typeface="Times New Roman" panose="02020603050405020304" pitchFamily="18" charset="0"/>
              </a:rPr>
              <a:t>:</a:t>
            </a:r>
            <a:r>
              <a:rPr lang="es-E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s-ES" dirty="0">
                <a:solidFill>
                  <a:srgbClr val="44546A"/>
                </a:solidFill>
                <a:latin typeface="Calibri" panose="020F0502020204030204" pitchFamily="34" charset="0"/>
                <a:ea typeface="Times New Roman" panose="02020603050405020304" pitchFamily="18" charset="0"/>
                <a:cs typeface="Calibri" panose="020F0502020204030204" pitchFamily="34" charset="0"/>
              </a:rPr>
              <a:t>Las personas con autismo sí desean tener amistades, pero pueden tener dificultades para iniciar o mantener interacciones sociales, debido a su forma particular de comunicarse o interpretar las señales sociales. Necesitan comprensión y paciencia por parte de los demás.</a:t>
            </a:r>
            <a:endParaRPr lang="es-E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 b="1" dirty="0">
                <a:solidFill>
                  <a:srgbClr val="44546A"/>
                </a:solidFill>
                <a:latin typeface="Calibri" panose="020F0502020204030204" pitchFamily="34" charset="0"/>
                <a:ea typeface="Times New Roman" panose="02020603050405020304" pitchFamily="18" charset="0"/>
                <a:cs typeface="Calibri" panose="020F0502020204030204" pitchFamily="34" charset="0"/>
              </a:rPr>
              <a:t>Ejemplo real:</a:t>
            </a:r>
            <a:r>
              <a:rPr lang="es-ES" dirty="0">
                <a:solidFill>
                  <a:srgbClr val="44546A"/>
                </a:solidFill>
                <a:latin typeface="Calibri" panose="020F0502020204030204" pitchFamily="34" charset="0"/>
                <a:ea typeface="Times New Roman" panose="02020603050405020304" pitchFamily="18" charset="0"/>
                <a:cs typeface="Calibri" panose="020F0502020204030204" pitchFamily="34" charset="0"/>
              </a:rPr>
              <a:t> Un alumno con autismo puede no saludar como se espera o preferir hablar de un tema específico, pero eso no significa que no quiera relacionarse. Si sus compañeros muestran interés por sus gustos, él también puede mostrar interés por ellos.</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33593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101472" y="1228430"/>
            <a:ext cx="7068217" cy="369332"/>
          </a:xfrm>
          <a:prstGeom prst="rect">
            <a:avLst/>
          </a:prstGeom>
        </p:spPr>
        <p:txBody>
          <a:bodyPr wrap="none">
            <a:spAutoFit/>
          </a:bodyPr>
          <a:lstStyle/>
          <a:p>
            <a:r>
              <a:rPr lang="es-ES" b="1" dirty="0">
                <a:solidFill>
                  <a:srgbClr val="44546A"/>
                </a:solidFill>
                <a:latin typeface="Calibri" panose="020F0502020204030204" pitchFamily="34" charset="0"/>
                <a:ea typeface="Times New Roman" panose="02020603050405020304" pitchFamily="18" charset="0"/>
                <a:cs typeface="Calibri" panose="020F0502020204030204" pitchFamily="34" charset="0"/>
              </a:rPr>
              <a:t>Mito 6: "Todos los autistas son iguales o tienen las mismas habilidades."</a:t>
            </a:r>
          </a:p>
        </p:txBody>
      </p:sp>
      <p:sp>
        <p:nvSpPr>
          <p:cNvPr id="3" name="Rectángulo 2"/>
          <p:cNvSpPr/>
          <p:nvPr/>
        </p:nvSpPr>
        <p:spPr>
          <a:xfrm>
            <a:off x="3143535" y="2120733"/>
            <a:ext cx="6096000" cy="2862194"/>
          </a:xfrm>
          <a:prstGeom prst="rect">
            <a:avLst/>
          </a:prstGeom>
        </p:spPr>
        <p:txBody>
          <a:bodyPr>
            <a:spAutoFit/>
          </a:bodyPr>
          <a:lstStyle/>
          <a:p>
            <a:pPr algn="just">
              <a:lnSpc>
                <a:spcPct val="107000"/>
              </a:lnSpc>
              <a:spcAft>
                <a:spcPts val="800"/>
              </a:spcAft>
            </a:pPr>
            <a:r>
              <a:rPr lang="es-ES" dirty="0">
                <a:solidFill>
                  <a:srgbClr val="44546A"/>
                </a:solidFill>
                <a:latin typeface="Segoe UI Symbol" panose="020B0502040204020203" pitchFamily="34" charset="0"/>
                <a:ea typeface="Times New Roman" panose="02020603050405020304" pitchFamily="18" charset="0"/>
                <a:cs typeface="Calibri" panose="020F0502020204030204" pitchFamily="34" charset="0"/>
              </a:rPr>
              <a:t>🔴</a:t>
            </a:r>
            <a:r>
              <a:rPr lang="es-ES" dirty="0">
                <a:solidFill>
                  <a:srgbClr val="44546A"/>
                </a:solidFill>
                <a:latin typeface="Calibri" panose="020F0502020204030204" pitchFamily="34" charset="0"/>
                <a:ea typeface="Times New Roman" panose="02020603050405020304" pitchFamily="18" charset="0"/>
                <a:cs typeface="Calibri" panose="020F0502020204030204" pitchFamily="34" charset="0"/>
              </a:rPr>
              <a:t> </a:t>
            </a:r>
            <a:r>
              <a:rPr lang="es-ES" b="1" dirty="0">
                <a:solidFill>
                  <a:srgbClr val="44546A"/>
                </a:solidFill>
                <a:latin typeface="Calibri" panose="020F0502020204030204" pitchFamily="34" charset="0"/>
                <a:ea typeface="Times New Roman" panose="02020603050405020304" pitchFamily="18" charset="0"/>
                <a:cs typeface="Calibri" panose="020F0502020204030204" pitchFamily="34" charset="0"/>
              </a:rPr>
              <a:t>Falso. Explicación:</a:t>
            </a:r>
            <a:r>
              <a:rPr lang="es-ES" dirty="0">
                <a:solidFill>
                  <a:srgbClr val="44546A"/>
                </a:solidFill>
                <a:latin typeface="Calibri" panose="020F0502020204030204" pitchFamily="34" charset="0"/>
                <a:ea typeface="Times New Roman" panose="02020603050405020304" pitchFamily="18" charset="0"/>
                <a:cs typeface="Calibri" panose="020F0502020204030204" pitchFamily="34" charset="0"/>
              </a:rPr>
              <a:t> El autismo es un espectro, lo que significa que cada persona es diferente. Algunas pueden hablar mucho, otras poco o nada; algunas tienen grandes habilidades en matemáticas, música o memoria, y otras necesitan más apoyo en su vida diaria.</a:t>
            </a:r>
            <a:endParaRPr lang="es-E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 b="1" dirty="0">
                <a:solidFill>
                  <a:srgbClr val="44546A"/>
                </a:solidFill>
                <a:latin typeface="Calibri" panose="020F0502020204030204" pitchFamily="34" charset="0"/>
                <a:ea typeface="Times New Roman" panose="02020603050405020304" pitchFamily="18" charset="0"/>
                <a:cs typeface="Calibri" panose="020F0502020204030204" pitchFamily="34" charset="0"/>
              </a:rPr>
              <a:t>Ejemplo real:</a:t>
            </a:r>
            <a:r>
              <a:rPr lang="es-ES" dirty="0">
                <a:solidFill>
                  <a:srgbClr val="44546A"/>
                </a:solidFill>
                <a:latin typeface="Calibri" panose="020F0502020204030204" pitchFamily="34" charset="0"/>
                <a:ea typeface="Times New Roman" panose="02020603050405020304" pitchFamily="18" charset="0"/>
                <a:cs typeface="Calibri" panose="020F0502020204030204" pitchFamily="34" charset="0"/>
              </a:rPr>
              <a:t> Una persona con autismo puede tener dificultades para comunicarse, mientras que otra puede dar charlas públicas o destacar en programación. No se debe generalizar ni asumir que todos son iguales.</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97109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1037230" y="150125"/>
            <a:ext cx="7305783" cy="1754326"/>
          </a:xfrm>
          <a:prstGeom prst="rect">
            <a:avLst/>
          </a:prstGeom>
          <a:noFill/>
        </p:spPr>
        <p:txBody>
          <a:bodyPr wrap="none" rtlCol="0">
            <a:spAutoFit/>
          </a:bodyPr>
          <a:lstStyle>
            <a:defPPr>
              <a:defRPr lang="es-ES"/>
            </a:defPPr>
            <a:lvl1pPr>
              <a:defRPr sz="6000" spc="-50">
                <a:solidFill>
                  <a:schemeClr val="tx1">
                    <a:lumMod val="85000"/>
                    <a:lumOff val="15000"/>
                  </a:schemeClr>
                </a:solidFill>
                <a:latin typeface="+mj-lt"/>
                <a:ea typeface="+mj-ea"/>
                <a:cs typeface="+mj-cs"/>
              </a:defRPr>
            </a:lvl1pPr>
          </a:lstStyle>
          <a:p>
            <a:r>
              <a:rPr lang="es-ES" sz="5400" dirty="0"/>
              <a:t>CÓMO VAMOS A ACTUAR </a:t>
            </a:r>
          </a:p>
          <a:p>
            <a:r>
              <a:rPr lang="es-ES" sz="5400" dirty="0"/>
              <a:t>LA PRÓXIMA VEZ QUE…..</a:t>
            </a:r>
          </a:p>
        </p:txBody>
      </p:sp>
      <p:sp>
        <p:nvSpPr>
          <p:cNvPr id="5" name="Rectángulo 4"/>
          <p:cNvSpPr/>
          <p:nvPr/>
        </p:nvSpPr>
        <p:spPr>
          <a:xfrm>
            <a:off x="1751461" y="2430311"/>
            <a:ext cx="9002973" cy="1614801"/>
          </a:xfrm>
          <a:prstGeom prst="rect">
            <a:avLst/>
          </a:prstGeom>
        </p:spPr>
        <p:txBody>
          <a:bodyPr wrap="square">
            <a:spAutoFit/>
          </a:bodyPr>
          <a:lstStyle/>
          <a:p>
            <a:pPr marL="342900" lvl="0" indent="-342900" algn="just">
              <a:lnSpc>
                <a:spcPct val="107000"/>
              </a:lnSpc>
              <a:spcAft>
                <a:spcPts val="800"/>
              </a:spcAft>
              <a:buSzPts val="1000"/>
              <a:buFont typeface="Symbol" panose="05050102010706020507" pitchFamily="18" charset="2"/>
              <a:buChar char=""/>
              <a:tabLst>
                <a:tab pos="1584960" algn="l"/>
              </a:tabLst>
            </a:pPr>
            <a:r>
              <a:rPr lang="es-ES" sz="2000" dirty="0">
                <a:effectLst/>
                <a:latin typeface="Calibri" panose="020F0502020204030204" pitchFamily="34" charset="0"/>
                <a:ea typeface="Times New Roman" panose="02020603050405020304" pitchFamily="18" charset="0"/>
                <a:cs typeface="Calibri" panose="020F0502020204030204" pitchFamily="34" charset="0"/>
              </a:rPr>
              <a:t>Un compañero con autismo se tape los oídos en clase</a:t>
            </a:r>
          </a:p>
          <a:p>
            <a:pPr marL="342900" lvl="0" indent="-342900" algn="just">
              <a:lnSpc>
                <a:spcPct val="107000"/>
              </a:lnSpc>
              <a:spcAft>
                <a:spcPts val="800"/>
              </a:spcAft>
              <a:buSzPts val="1000"/>
              <a:buFont typeface="Symbol" panose="05050102010706020507" pitchFamily="18" charset="2"/>
              <a:buChar char=""/>
              <a:tabLst>
                <a:tab pos="1584960" algn="l"/>
              </a:tabLst>
            </a:pPr>
            <a:r>
              <a:rPr lang="es-ES" sz="2000" dirty="0">
                <a:effectLst/>
                <a:latin typeface="Calibri" panose="020F0502020204030204" pitchFamily="34" charset="0"/>
                <a:ea typeface="Times New Roman" panose="02020603050405020304" pitchFamily="18" charset="0"/>
                <a:cs typeface="Calibri" panose="020F0502020204030204" pitchFamily="34" charset="0"/>
              </a:rPr>
              <a:t>Una persona con autismo no responda a una pregunta inmediatamente</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1584960" algn="l"/>
              </a:tabLst>
            </a:pPr>
            <a:r>
              <a:rPr lang="es-ES" sz="2000" dirty="0">
                <a:effectLst/>
                <a:latin typeface="Calibri" panose="020F0502020204030204" pitchFamily="34" charset="0"/>
                <a:ea typeface="Times New Roman" panose="02020603050405020304" pitchFamily="18" charset="0"/>
                <a:cs typeface="Calibri" panose="020F0502020204030204" pitchFamily="34" charset="0"/>
              </a:rPr>
              <a:t>Un amigo con autismo tenga un interés muy intenso en un tema y hable mucho sobre ello</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79825174"/>
      </p:ext>
    </p:extLst>
  </p:cSld>
  <p:clrMapOvr>
    <a:masterClrMapping/>
  </p:clrMapOvr>
</p:sld>
</file>

<file path=ppt/theme/theme1.xml><?xml version="1.0" encoding="utf-8"?>
<a:theme xmlns:a="http://schemas.openxmlformats.org/drawingml/2006/main" name="Retrospección">
  <a:themeElements>
    <a:clrScheme name="Escala de grises">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
  <TotalTime>17</TotalTime>
  <Words>666</Words>
  <Application>Microsoft Office PowerPoint</Application>
  <PresentationFormat>Panorámica</PresentationFormat>
  <Paragraphs>31</Paragraphs>
  <Slides>10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vt:i4>
      </vt:variant>
    </vt:vector>
  </HeadingPairs>
  <TitlesOfParts>
    <vt:vector size="16" baseType="lpstr">
      <vt:lpstr>Calibri</vt:lpstr>
      <vt:lpstr>Calibri Light</vt:lpstr>
      <vt:lpstr>Segoe UI Symbol</vt:lpstr>
      <vt:lpstr>Symbol</vt:lpstr>
      <vt:lpstr>Times New Roman</vt:lpstr>
      <vt:lpstr>Retrospección</vt:lpstr>
      <vt:lpstr>MITOS SOBRE EL AUTISMO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MITOS SOBRE EL AUTISMO</dc:title>
  <dc:creator>Maxin</dc:creator>
  <cp:lastModifiedBy>Arturo González</cp:lastModifiedBy>
  <cp:revision>9</cp:revision>
  <dcterms:created xsi:type="dcterms:W3CDTF">2025-04-07T07:03:32Z</dcterms:created>
  <dcterms:modified xsi:type="dcterms:W3CDTF">2025-04-27T20:05:59Z</dcterms:modified>
</cp:coreProperties>
</file>