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86" r:id="rId14"/>
    <p:sldId id="271" r:id="rId15"/>
    <p:sldId id="272" r:id="rId16"/>
    <p:sldId id="288" r:id="rId17"/>
    <p:sldId id="274" r:id="rId18"/>
    <p:sldId id="287" r:id="rId19"/>
    <p:sldId id="273" r:id="rId20"/>
    <p:sldId id="283" r:id="rId21"/>
    <p:sldId id="275" r:id="rId22"/>
    <p:sldId id="276" r:id="rId23"/>
    <p:sldId id="277" r:id="rId24"/>
    <p:sldId id="284" r:id="rId25"/>
    <p:sldId id="279" r:id="rId26"/>
    <p:sldId id="280" r:id="rId27"/>
    <p:sldId id="285" r:id="rId28"/>
    <p:sldId id="266" r:id="rId29"/>
    <p:sldId id="281" r:id="rId30"/>
    <p:sldId id="282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9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DC458-2520-441B-8432-E8C09DCF9602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F902E-2826-4EF6-9501-0ECF9722E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9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資料夾中的圖片有一些特徵不是平均分布，如果採用第</a:t>
            </a:r>
            <a:r>
              <a:rPr lang="en-US" altLang="zh-TW" dirty="0"/>
              <a:t>1</a:t>
            </a:r>
            <a:r>
              <a:rPr lang="zh-TW" altLang="en-US" dirty="0"/>
              <a:t>種切分方式，模型無法學習後面</a:t>
            </a:r>
            <a:r>
              <a:rPr lang="en-US" altLang="zh-TW" dirty="0"/>
              <a:t>20%</a:t>
            </a:r>
            <a:r>
              <a:rPr lang="zh-TW" altLang="en-US" dirty="0"/>
              <a:t>圖片的特徵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3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/>
              <a:t>嘗試使用 </a:t>
            </a:r>
            <a:r>
              <a:rPr lang="en-US" altLang="zh-TW" baseline="0" dirty="0"/>
              <a:t>data augmentation </a:t>
            </a:r>
            <a:r>
              <a:rPr lang="zh-TW" altLang="en-US" baseline="0" dirty="0"/>
              <a:t>的方式增加資料量避免 </a:t>
            </a:r>
            <a:r>
              <a:rPr lang="en-US" altLang="zh-TW" baseline="0" dirty="0"/>
              <a:t>overfitting</a:t>
            </a:r>
          </a:p>
          <a:p>
            <a:r>
              <a:rPr lang="zh-TW" altLang="en-US" baseline="0" dirty="0"/>
              <a:t>可以看到雖然準確率下降，但 </a:t>
            </a:r>
            <a:r>
              <a:rPr lang="en-US" altLang="zh-TW" baseline="0" dirty="0"/>
              <a:t>training accuracy </a:t>
            </a:r>
            <a:r>
              <a:rPr lang="zh-TW" altLang="en-US" baseline="0" dirty="0"/>
              <a:t>與 </a:t>
            </a:r>
            <a:r>
              <a:rPr lang="en-US" altLang="zh-TW" baseline="0" dirty="0"/>
              <a:t>testing accuracy </a:t>
            </a:r>
            <a:r>
              <a:rPr lang="zh-TW" altLang="en-US" baseline="0" dirty="0"/>
              <a:t>的差距 由 </a:t>
            </a:r>
            <a:r>
              <a:rPr lang="en-US" altLang="zh-TW" baseline="0" dirty="0"/>
              <a:t>5% -&gt; 3% </a:t>
            </a:r>
            <a:r>
              <a:rPr lang="zh-TW" altLang="en-US" baseline="0" dirty="0"/>
              <a:t>左右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993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/>
              <a:t>更改</a:t>
            </a:r>
            <a:r>
              <a:rPr lang="en-US" altLang="zh-TW" baseline="0" dirty="0"/>
              <a:t>model </a:t>
            </a:r>
            <a:r>
              <a:rPr lang="zh-TW" altLang="en-US" baseline="0" dirty="0"/>
              <a:t>為</a:t>
            </a:r>
            <a:r>
              <a:rPr lang="en-US" altLang="zh-TW" baseline="0" dirty="0"/>
              <a:t>resNet152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03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/>
              <a:t>由於時間有限，所以只來的及產生 </a:t>
            </a:r>
            <a:r>
              <a:rPr lang="en-US" altLang="zh-TW" baseline="0" dirty="0"/>
              <a:t>resnet152 </a:t>
            </a:r>
            <a:r>
              <a:rPr lang="zh-TW" altLang="en-US" baseline="0" dirty="0"/>
              <a:t>的 </a:t>
            </a:r>
            <a:r>
              <a:rPr lang="en-US" altLang="zh-TW" baseline="0" dirty="0"/>
              <a:t>gradient check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067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/>
              <a:t>此結果為最終的結果，使用</a:t>
            </a:r>
            <a:r>
              <a:rPr lang="en-US" altLang="zh-TW" baseline="0" dirty="0"/>
              <a:t>resNet101</a:t>
            </a:r>
          </a:p>
          <a:p>
            <a:r>
              <a:rPr lang="en-US" altLang="zh-TW" baseline="0" dirty="0"/>
              <a:t>Epoch</a:t>
            </a:r>
            <a:r>
              <a:rPr lang="zh-TW" altLang="en-US" baseline="0" dirty="0"/>
              <a:t>基本上在</a:t>
            </a:r>
            <a:r>
              <a:rPr lang="en-US" altLang="zh-TW" baseline="0" dirty="0"/>
              <a:t>50</a:t>
            </a:r>
            <a:r>
              <a:rPr lang="zh-TW" altLang="en-US" baseline="0" dirty="0"/>
              <a:t>之後就趨於穩定</a:t>
            </a:r>
            <a:endParaRPr lang="en-US" altLang="zh-TW" baseline="0" dirty="0"/>
          </a:p>
          <a:p>
            <a:r>
              <a:rPr lang="en-US" altLang="zh-TW" baseline="0" dirty="0"/>
              <a:t>Learning rate</a:t>
            </a:r>
            <a:r>
              <a:rPr lang="zh-TW" altLang="en-US" baseline="0" dirty="0"/>
              <a:t>設為</a:t>
            </a:r>
            <a:r>
              <a:rPr lang="en-US" altLang="zh-TW" baseline="0" dirty="0"/>
              <a:t>0.0001</a:t>
            </a:r>
            <a:r>
              <a:rPr lang="zh-TW" altLang="en-US" baseline="0" dirty="0"/>
              <a:t>時，準確率下降到</a:t>
            </a:r>
            <a:r>
              <a:rPr lang="en-US" altLang="zh-TW" baseline="0" dirty="0"/>
              <a:t>80</a:t>
            </a:r>
            <a:r>
              <a:rPr lang="zh-TW" altLang="en-US" baseline="0" dirty="0"/>
              <a:t>幾</a:t>
            </a:r>
            <a:r>
              <a:rPr lang="en-US" altLang="zh-TW" baseline="0" dirty="0"/>
              <a:t>%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731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loss</a:t>
            </a:r>
            <a:r>
              <a:rPr lang="zh-TW" altLang="en-US" baseline="0" dirty="0"/>
              <a:t>幾本上</a:t>
            </a:r>
            <a:r>
              <a:rPr lang="en-US" altLang="zh-TW" baseline="0" dirty="0"/>
              <a:t>20</a:t>
            </a:r>
            <a:r>
              <a:rPr lang="zh-TW" altLang="en-US" baseline="0" dirty="0"/>
              <a:t>個</a:t>
            </a:r>
            <a:r>
              <a:rPr lang="en-US" altLang="zh-TW" baseline="0" dirty="0"/>
              <a:t>epoch</a:t>
            </a:r>
            <a:r>
              <a:rPr lang="zh-TW" altLang="en-US" baseline="0" dirty="0"/>
              <a:t>過後就不會有大的波動，</a:t>
            </a:r>
            <a:r>
              <a:rPr lang="en-US" altLang="zh-TW" baseline="0" dirty="0"/>
              <a:t>50epoch</a:t>
            </a:r>
            <a:r>
              <a:rPr lang="zh-TW" altLang="en-US" baseline="0" dirty="0"/>
              <a:t>就完全穩定了。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326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淺灰色的部分是嘗試過後，結果較不理想的部分</a:t>
            </a:r>
            <a:endParaRPr lang="en-US" altLang="zh-TW" dirty="0"/>
          </a:p>
          <a:p>
            <a:r>
              <a:rPr lang="en-US" altLang="zh-TW" dirty="0"/>
              <a:t>resNet101</a:t>
            </a:r>
            <a:r>
              <a:rPr lang="zh-TW" altLang="en-US" dirty="0"/>
              <a:t>參數量較</a:t>
            </a:r>
            <a:r>
              <a:rPr lang="en-US" altLang="zh-TW" dirty="0"/>
              <a:t>resNet152</a:t>
            </a:r>
            <a:r>
              <a:rPr lang="zh-TW" altLang="en-US" dirty="0"/>
              <a:t>少，減少</a:t>
            </a:r>
            <a:r>
              <a:rPr lang="en-US" altLang="zh-TW" dirty="0"/>
              <a:t>convolution</a:t>
            </a:r>
            <a:r>
              <a:rPr lang="zh-TW" altLang="en-US" dirty="0"/>
              <a:t>反而在此資料集上表現更好。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52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如上圖為</a:t>
            </a:r>
            <a:r>
              <a:rPr lang="en-US" altLang="zh-TW" dirty="0"/>
              <a:t>train</a:t>
            </a:r>
            <a:r>
              <a:rPr lang="zh-TW" altLang="en-US" dirty="0"/>
              <a:t>的</a:t>
            </a:r>
            <a:r>
              <a:rPr lang="en-US" altLang="zh-TW" dirty="0" err="1"/>
              <a:t>cnv</a:t>
            </a:r>
            <a:r>
              <a:rPr lang="zh-TW" altLang="en-US" dirty="0"/>
              <a:t>資料夾，有一些相似的圖片會集中在一起。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0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此處拿了</a:t>
            </a:r>
            <a:r>
              <a:rPr lang="en-US" altLang="zh-TW" dirty="0"/>
              <a:t>resNet50</a:t>
            </a:r>
            <a:r>
              <a:rPr lang="zh-TW" altLang="en-US" dirty="0"/>
              <a:t>和</a:t>
            </a:r>
            <a:r>
              <a:rPr lang="en-US" altLang="zh-TW" dirty="0"/>
              <a:t>VGG</a:t>
            </a:r>
            <a:r>
              <a:rPr lang="zh-TW" altLang="en-US" dirty="0"/>
              <a:t>比較資料切分方式的優劣，都是設定</a:t>
            </a:r>
            <a:r>
              <a:rPr lang="en-US" altLang="zh-TW" dirty="0"/>
              <a:t>50</a:t>
            </a:r>
            <a:r>
              <a:rPr lang="zh-TW" altLang="en-US" dirty="0"/>
              <a:t>個</a:t>
            </a:r>
            <a:r>
              <a:rPr lang="en-US" altLang="zh-TW" dirty="0"/>
              <a:t>epoch</a:t>
            </a:r>
          </a:p>
          <a:p>
            <a:pPr marL="228600" indent="-228600">
              <a:buAutoNum type="arabicPeriod"/>
            </a:pPr>
            <a:r>
              <a:rPr lang="zh-TW" altLang="en-US" dirty="0"/>
              <a:t>在此分法下，有時候甚至</a:t>
            </a:r>
            <a:r>
              <a:rPr lang="en-US" altLang="zh-TW" dirty="0"/>
              <a:t>VGG16</a:t>
            </a:r>
            <a:r>
              <a:rPr lang="zh-TW" altLang="en-US" dirty="0"/>
              <a:t>表現比</a:t>
            </a:r>
            <a:r>
              <a:rPr lang="en-US" altLang="zh-TW" dirty="0"/>
              <a:t>resNet50</a:t>
            </a:r>
            <a:r>
              <a:rPr lang="zh-TW" altLang="en-US" dirty="0"/>
              <a:t>好一些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35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06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藍字是我們最終的模型設計參數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08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藍字是我們最終的模型設計參數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699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Adam </a:t>
            </a:r>
            <a:r>
              <a:rPr lang="zh-TW" altLang="en-US" dirty="0"/>
              <a:t>是相較於 </a:t>
            </a:r>
            <a:r>
              <a:rPr lang="en-US" altLang="zh-TW" dirty="0"/>
              <a:t>SGD</a:t>
            </a:r>
            <a:r>
              <a:rPr lang="en-US" altLang="zh-TW" baseline="0" dirty="0"/>
              <a:t> </a:t>
            </a:r>
            <a:r>
              <a:rPr lang="zh-TW" altLang="en-US" baseline="0" dirty="0"/>
              <a:t>有著 </a:t>
            </a:r>
            <a:r>
              <a:rPr lang="en-US" altLang="zh-TW" baseline="0" dirty="0"/>
              <a:t>learning rate </a:t>
            </a:r>
            <a:r>
              <a:rPr lang="zh-TW" altLang="en-US" baseline="0" dirty="0"/>
              <a:t>自我調節機制的功能，但也通常從較大的 </a:t>
            </a:r>
            <a:r>
              <a:rPr lang="en-US" altLang="zh-TW" baseline="0" dirty="0"/>
              <a:t>learning rate </a:t>
            </a:r>
            <a:r>
              <a:rPr lang="zh-TW" altLang="en-US" baseline="0" dirty="0"/>
              <a:t>開始訓練起。</a:t>
            </a:r>
            <a:endParaRPr lang="en-US" altLang="zh-TW" baseline="0" dirty="0"/>
          </a:p>
          <a:p>
            <a:r>
              <a:rPr lang="zh-TW" altLang="en-US" baseline="0" dirty="0"/>
              <a:t>猜測 </a:t>
            </a:r>
            <a:r>
              <a:rPr lang="en-US" altLang="zh-TW" baseline="0" dirty="0"/>
              <a:t>Adam </a:t>
            </a:r>
            <a:r>
              <a:rPr lang="zh-TW" altLang="en-US" baseline="0" dirty="0"/>
              <a:t>適用於較大的訓練集，</a:t>
            </a:r>
            <a:r>
              <a:rPr lang="en-US" altLang="zh-TW" baseline="0" dirty="0"/>
              <a:t>learning rate </a:t>
            </a:r>
            <a:r>
              <a:rPr lang="zh-TW" altLang="en-US" baseline="0" dirty="0"/>
              <a:t>才有足夠的空間進行調整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486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 </a:t>
            </a:r>
            <a:r>
              <a:rPr lang="en-US" altLang="zh-TW" dirty="0"/>
              <a:t>Model </a:t>
            </a:r>
            <a:r>
              <a:rPr lang="zh-TW" altLang="en-US" dirty="0"/>
              <a:t>更換為 </a:t>
            </a:r>
            <a:r>
              <a:rPr lang="en-US" altLang="zh-TW" dirty="0"/>
              <a:t>ResNet50</a:t>
            </a:r>
            <a:r>
              <a:rPr lang="zh-TW" altLang="en-US" dirty="0"/>
              <a:t>，並增加 </a:t>
            </a:r>
            <a:r>
              <a:rPr lang="en-US" altLang="zh-TW" dirty="0"/>
              <a:t>epochs</a:t>
            </a:r>
            <a:r>
              <a:rPr lang="zh-TW" altLang="en-US" dirty="0"/>
              <a:t>到</a:t>
            </a:r>
            <a:r>
              <a:rPr lang="en-US" altLang="zh-TW" dirty="0"/>
              <a:t>50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9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嘗試使用預訓練的 </a:t>
            </a:r>
            <a:r>
              <a:rPr lang="en-US" altLang="zh-TW" dirty="0"/>
              <a:t>ResNet50</a:t>
            </a:r>
            <a:r>
              <a:rPr lang="zh-TW" altLang="en-US" baseline="0" dirty="0"/>
              <a:t> </a:t>
            </a:r>
            <a:r>
              <a:rPr lang="en-US" altLang="zh-TW" baseline="0" dirty="0"/>
              <a:t>model </a:t>
            </a:r>
            <a:r>
              <a:rPr lang="zh-TW" altLang="en-US" baseline="0" dirty="0"/>
              <a:t>進行再訓練。</a:t>
            </a:r>
            <a:endParaRPr lang="en-US" altLang="zh-TW" baseline="0" dirty="0"/>
          </a:p>
          <a:p>
            <a:r>
              <a:rPr lang="zh-TW" altLang="en-US" baseline="0" dirty="0"/>
              <a:t>由於預訓練的</a:t>
            </a:r>
            <a:r>
              <a:rPr lang="en-US" altLang="zh-TW" baseline="0" dirty="0"/>
              <a:t>model</a:t>
            </a:r>
            <a:r>
              <a:rPr lang="zh-TW" altLang="en-US" baseline="0" dirty="0"/>
              <a:t>輸出為 </a:t>
            </a:r>
            <a:r>
              <a:rPr lang="en-US" altLang="zh-TW" baseline="0" dirty="0"/>
              <a:t>1000 </a:t>
            </a:r>
            <a:r>
              <a:rPr lang="zh-TW" altLang="en-US" baseline="0" dirty="0"/>
              <a:t>類別，於是增加 </a:t>
            </a:r>
            <a:r>
              <a:rPr lang="en-US" altLang="zh-TW" baseline="0" dirty="0"/>
              <a:t>1 </a:t>
            </a:r>
            <a:r>
              <a:rPr lang="zh-TW" altLang="en-US" baseline="0" dirty="0"/>
              <a:t>層 </a:t>
            </a:r>
            <a:r>
              <a:rPr lang="en-US" altLang="zh-TW" baseline="0" dirty="0"/>
              <a:t>fully-connected layer</a:t>
            </a:r>
            <a:r>
              <a:rPr lang="zh-TW" altLang="en-US" baseline="0" dirty="0"/>
              <a:t>，縮為 </a:t>
            </a:r>
            <a:r>
              <a:rPr lang="en-US" altLang="zh-TW" baseline="0" dirty="0"/>
              <a:t>binary classification</a:t>
            </a:r>
            <a:r>
              <a:rPr lang="zh-TW" altLang="en-US" baseline="0" dirty="0"/>
              <a:t>，又稱作 </a:t>
            </a:r>
            <a:r>
              <a:rPr lang="en-US" altLang="zh-TW" baseline="0" dirty="0"/>
              <a:t>Transfer learning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F902E-2826-4EF6-9501-0ECF9722E00A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67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6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5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79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16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42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54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13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9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6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83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144E-25C5-441C-928F-3D0F661447AA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7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144E-25C5-441C-928F-3D0F661447AA}" type="datetimeFigureOut">
              <a:rPr lang="zh-TW" altLang="en-US" smtClean="0"/>
              <a:pPr/>
              <a:t>2020/4/20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E32F-5744-428C-92C7-0566C7F649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37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醫學影像專題 專題一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張世亞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608410021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蔡旻勳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608410054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0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採用模型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VGG16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初始給定模型。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層隱藏層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(13 convolution layers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fully-connected layers)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相較於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VGG16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有更深的網路架構。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通過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Building Block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Bottle Block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解決深度過深導致梯度消失問題。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ResNet101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比起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多了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 block(conv4_x)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ResNet152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相較於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及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ResNet101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有更深的網路架構。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414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5745"/>
            <a:ext cx="10515600" cy="2911098"/>
          </a:xfrm>
        </p:spPr>
      </p:pic>
    </p:spTree>
    <p:extLst>
      <p:ext uri="{BB962C8B-B14F-4D97-AF65-F5344CB8AC3E}">
        <p14:creationId xmlns:p14="http://schemas.microsoft.com/office/powerpoint/2010/main" val="86099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99" y="1690688"/>
            <a:ext cx="6415601" cy="4921144"/>
          </a:xfrm>
        </p:spPr>
      </p:pic>
    </p:spTree>
    <p:extLst>
      <p:ext uri="{BB962C8B-B14F-4D97-AF65-F5344CB8AC3E}">
        <p14:creationId xmlns:p14="http://schemas.microsoft.com/office/powerpoint/2010/main" val="23755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ResNet101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3" y="1389806"/>
            <a:ext cx="2229394" cy="5045133"/>
          </a:xfrm>
        </p:spPr>
      </p:pic>
      <p:sp>
        <p:nvSpPr>
          <p:cNvPr id="5" name="矩形 4"/>
          <p:cNvSpPr/>
          <p:nvPr/>
        </p:nvSpPr>
        <p:spPr>
          <a:xfrm>
            <a:off x="5556069" y="469392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 layers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1897" y="1497874"/>
            <a:ext cx="1341120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ResNet-101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1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ResNet152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3" y="1389806"/>
            <a:ext cx="2229394" cy="5045133"/>
          </a:xfrm>
        </p:spPr>
      </p:pic>
    </p:spTree>
    <p:extLst>
      <p:ext uri="{BB962C8B-B14F-4D97-AF65-F5344CB8AC3E}">
        <p14:creationId xmlns:p14="http://schemas.microsoft.com/office/powerpoint/2010/main" val="374781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訓練及測試資料集介紹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模型比較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實驗分析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42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7E072-4751-4F02-975E-7CBBE8F0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F0AFC-0906-48D0-9544-4BED38ED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CUDA=10.2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=1.1.0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Torchvision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=0.2.1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Pillow=6.2.1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=1.18.1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7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 setting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07594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en-US" altLang="zh-TW" sz="3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epoch: 20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已收斂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init_lr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0.01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Model=VGG16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cross entropy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SGD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資料切分方式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61221" y="1825625"/>
            <a:ext cx="5101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train_accuracy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74.87%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test_accuracy_cnv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57.8125%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test_accuracy_pcv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76.2500%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test_accuracy_all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68.0556%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06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 setting - Gradient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ckeck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67BDB3-CB0A-4CA8-B61F-74A2D1FAF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670609" cy="200295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75D5D9-7636-4764-8ED9-E4415927C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07" y="1692045"/>
            <a:ext cx="2668800" cy="2001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685B52-F690-4020-A3E8-D80E4713D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14" y="1692045"/>
            <a:ext cx="2668800" cy="20016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3F771C-B207-44FD-A7DC-C60AE99F84A2}"/>
              </a:ext>
            </a:extLst>
          </p:cNvPr>
          <p:cNvSpPr txBox="1"/>
          <p:nvPr/>
        </p:nvSpPr>
        <p:spPr>
          <a:xfrm>
            <a:off x="4529149" y="3843987"/>
            <a:ext cx="628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86D44E-754A-44E9-89B9-96B0FD87CB8A}"/>
              </a:ext>
            </a:extLst>
          </p:cNvPr>
          <p:cNvSpPr txBox="1"/>
          <p:nvPr/>
        </p:nvSpPr>
        <p:spPr>
          <a:xfrm>
            <a:off x="1858542" y="3843988"/>
            <a:ext cx="628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C0A709-1132-40A8-B519-1F95C9CF800A}"/>
              </a:ext>
            </a:extLst>
          </p:cNvPr>
          <p:cNvSpPr txBox="1"/>
          <p:nvPr/>
        </p:nvSpPr>
        <p:spPr>
          <a:xfrm>
            <a:off x="7199756" y="3846044"/>
            <a:ext cx="628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epoch3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980D81B-B95F-4F0B-A2DF-2CB6C58BA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93" y="1690688"/>
            <a:ext cx="2668800" cy="20016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3E688AF-9E6B-4E3E-8285-9E8AB638CB6F}"/>
              </a:ext>
            </a:extLst>
          </p:cNvPr>
          <p:cNvSpPr txBox="1"/>
          <p:nvPr/>
        </p:nvSpPr>
        <p:spPr>
          <a:xfrm>
            <a:off x="9703535" y="3843986"/>
            <a:ext cx="628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DEE79F7-7DB6-492F-8FD6-7BE6E25125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7" y="4271330"/>
            <a:ext cx="2668800" cy="20016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D25482-7968-41F4-BC7E-8D2A9BA001BE}"/>
              </a:ext>
            </a:extLst>
          </p:cNvPr>
          <p:cNvSpPr txBox="1"/>
          <p:nvPr/>
        </p:nvSpPr>
        <p:spPr>
          <a:xfrm>
            <a:off x="1858542" y="6423273"/>
            <a:ext cx="628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epoch5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1682C45-69DF-4384-A5B8-785A04644D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07" y="4271328"/>
            <a:ext cx="2668800" cy="200160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A46B588A-482F-45A4-B76F-8F21441938E8}"/>
              </a:ext>
            </a:extLst>
          </p:cNvPr>
          <p:cNvSpPr txBox="1"/>
          <p:nvPr/>
        </p:nvSpPr>
        <p:spPr>
          <a:xfrm>
            <a:off x="4529149" y="6423270"/>
            <a:ext cx="628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9327D7-7A3F-4F48-8218-7C26C110179D}"/>
              </a:ext>
            </a:extLst>
          </p:cNvPr>
          <p:cNvSpPr/>
          <p:nvPr/>
        </p:nvSpPr>
        <p:spPr>
          <a:xfrm>
            <a:off x="7036759" y="4500860"/>
            <a:ext cx="95410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0" cap="none" spc="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6000" b="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4C976D6C-F0E3-4A84-AA2D-7D74650D73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93" y="4271328"/>
            <a:ext cx="2668800" cy="200160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14D7EC5-0A74-4A6B-B39F-807C4B69DF51}"/>
              </a:ext>
            </a:extLst>
          </p:cNvPr>
          <p:cNvSpPr txBox="1"/>
          <p:nvPr/>
        </p:nvSpPr>
        <p:spPr>
          <a:xfrm>
            <a:off x="9659184" y="6423269"/>
            <a:ext cx="716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epoch20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11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調整方向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47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0.6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0.001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ResNet50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ResNet152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ResNet101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Adam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4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訓練及測試資料集介紹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模型比較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實驗分析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08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-optimizer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0759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en-US" altLang="zh-TW" sz="3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epoch: 20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init_lr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0.01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0.6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0.01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Model=VGG16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cross entropy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Adam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61221" y="1825625"/>
            <a:ext cx="5101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train_accuracy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55.23%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test_accuracy_cnv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0.0000%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test_accuracy_pcv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100.0000%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test_accuracy_all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55.5556% 	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53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-model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0652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init_lr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Model=ResNet50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cross entropy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SGD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288505" y="1825625"/>
            <a:ext cx="50652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train_accuracy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76.76%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test_accuracy_cnv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73.4375%	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test_accuracy_pcv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83.7500%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test_accuracy_all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79.1667%	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49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-transfer learning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519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epoch:50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init_lr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Model=ResNet50(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)+ 1 fully-connected layer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cross entropy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SGD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673514" y="1825625"/>
            <a:ext cx="46802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train_accuracy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90.02%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test_accuracy_cnv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87.5000%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test_accuracy_pcv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87.5000%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test_accuracy_all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87.5000%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-data augmentation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5626768" cy="4853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en-US" altLang="zh-TW" sz="3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epoch:50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augmentation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翻轉，調整對比度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init_lr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=0.01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Model=ResNet50(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)+ 1 fully-connected layer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cross entropy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SGD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464968" y="1825623"/>
            <a:ext cx="5626768" cy="485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sz="3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train_accuracy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72.12%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test_accuracy_cnv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84.3750%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test_accuracy_pcv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68.7500%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test_accuracy_all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75.6944%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7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-ResNet152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5803232" cy="4853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epoch:50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init_lr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Model=ResNet152(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)+ 1 fully-connected layer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cross entropy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SGD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388768" y="1825623"/>
            <a:ext cx="5803232" cy="485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train_accuracy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1.0000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test_accuracy_cnv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95.3215%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test_accuracy_pcv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96.2500%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test_accuracy_all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95.8333%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6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-ResNet152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84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check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229034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59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-ResNet101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1" y="1825624"/>
            <a:ext cx="5181600" cy="485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:100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init_lr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Model=ResNet101(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)+ 1 fully-connected layer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cross entropy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SGD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388768" y="1825623"/>
            <a:ext cx="5803232" cy="485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sz="3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train_accuracy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1.0000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test_accuracy_cnv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98.4375%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test_accuracy_pcv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98.7500%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test_accuracy_all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98.6111%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62" y="4546567"/>
            <a:ext cx="4529888" cy="13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53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-ResNet101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1" y="1825624"/>
            <a:ext cx="5181600" cy="485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9812" y="1690688"/>
            <a:ext cx="3144252" cy="73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65" y="2058836"/>
            <a:ext cx="5033336" cy="37671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65" y="2058836"/>
            <a:ext cx="5033335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79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比較總表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801488"/>
              </p:ext>
            </p:extLst>
          </p:nvPr>
        </p:nvGraphicFramePr>
        <p:xfrm>
          <a:off x="974033" y="1844675"/>
          <a:ext cx="10243934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975">
                  <a:extLst>
                    <a:ext uri="{9D8B030D-6E8A-4147-A177-3AD203B41FA5}">
                      <a16:colId xmlns:a16="http://schemas.microsoft.com/office/drawing/2014/main" val="313805949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734258569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986192098"/>
                    </a:ext>
                  </a:extLst>
                </a:gridCol>
                <a:gridCol w="771584">
                  <a:extLst>
                    <a:ext uri="{9D8B030D-6E8A-4147-A177-3AD203B41FA5}">
                      <a16:colId xmlns:a16="http://schemas.microsoft.com/office/drawing/2014/main" val="2855144790"/>
                    </a:ext>
                  </a:extLst>
                </a:gridCol>
                <a:gridCol w="1251901">
                  <a:extLst>
                    <a:ext uri="{9D8B030D-6E8A-4147-A177-3AD203B41FA5}">
                      <a16:colId xmlns:a16="http://schemas.microsoft.com/office/drawing/2014/main" val="2776606790"/>
                    </a:ext>
                  </a:extLst>
                </a:gridCol>
                <a:gridCol w="1716331">
                  <a:extLst>
                    <a:ext uri="{9D8B030D-6E8A-4147-A177-3AD203B41FA5}">
                      <a16:colId xmlns:a16="http://schemas.microsoft.com/office/drawing/2014/main" val="1089597756"/>
                    </a:ext>
                  </a:extLst>
                </a:gridCol>
                <a:gridCol w="1716505">
                  <a:extLst>
                    <a:ext uri="{9D8B030D-6E8A-4147-A177-3AD203B41FA5}">
                      <a16:colId xmlns:a16="http://schemas.microsoft.com/office/drawing/2014/main" val="1557820083"/>
                    </a:ext>
                  </a:extLst>
                </a:gridCol>
                <a:gridCol w="1168113">
                  <a:extLst>
                    <a:ext uri="{9D8B030D-6E8A-4147-A177-3AD203B41FA5}">
                      <a16:colId xmlns:a16="http://schemas.microsoft.com/office/drawing/2014/main" val="981251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pretrained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90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VGG16</a:t>
                      </a:r>
                    </a:p>
                    <a:p>
                      <a:pPr algn="ctr"/>
                      <a:r>
                        <a:rPr lang="en-US" altLang="zh-TW" dirty="0"/>
                        <a:t>(default)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SGD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74.87%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68.0556%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430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Adam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55.23%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55.556%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079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resNet50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SGD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76.76%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79.1667%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59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SGD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90.02%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87.5000%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526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SGD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72.12%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75.6944%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資料擴增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67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resNet152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SGD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97.76%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91.6667%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534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SGD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95.8333%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9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resNet101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SGD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100.0%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98.6111%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4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381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訓練及測試資料集介紹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模型比較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實驗分析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73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訓練及測試資料集介紹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模型比較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模型調整細節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3807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我們的貢獻如下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提供不同劃分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準確率提高到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98.61%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針對不同模型進行嘗試，並找出表現相當不錯的模型設定。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期望更改方向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的調整</a:t>
            </a:r>
          </a:p>
        </p:txBody>
      </p:sp>
    </p:spTree>
    <p:extLst>
      <p:ext uri="{BB962C8B-B14F-4D97-AF65-F5344CB8AC3E}">
        <p14:creationId xmlns:p14="http://schemas.microsoft.com/office/powerpoint/2010/main" val="251239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資料集切分方式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資料切分比例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(80%)Training data 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(20%)Testing data 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嘗試兩種資料切分方式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80%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training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testing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每五張取一張當作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testing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，其餘四張為</a:t>
            </a:r>
            <a:r>
              <a:rPr lang="en-US" altLang="zh-TW" dirty="0" err="1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traing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5363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052" y="124493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資料集的圖片分布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94021" y="1179210"/>
            <a:ext cx="7491663" cy="5730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91789" y="5727032"/>
            <a:ext cx="5293895" cy="1130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75747" y="2342147"/>
            <a:ext cx="3144253" cy="1138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78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80%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training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VGG16(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原模型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accuracy : 74.87%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accuracy : 68.06%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ResNet50(without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accuracy : 76.76%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accuracy : 70.83%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VGG16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ResNet50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在此切分方式下，差異不大。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1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每五張取一張當作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，四張為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train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VGG16(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原模型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accuracy : 55.23%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accuracy : 55.56%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ResNet50(without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accuracy : 75.39%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accuracy : 81.25%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ResNet50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在此切分方式下，表現較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VGG16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0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當作訓練模型，並採每五張取一張當作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，四張為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，能有最佳的效果。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每五張取一張當作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的方式，能避免前半部圖片特徵和後半部不一樣，導致模型只學到資料集中部分特徵的情況。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VGG16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參數量大，約有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1.38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億，當單一特徵的訓練資料不足時，難以有效學習，所以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第一種資料切分對於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VGG16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反而是較易學習的。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9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訓練及測試資料集介紹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模型比較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實驗分析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4000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4000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010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1257</Words>
  <Application>Microsoft Office PowerPoint</Application>
  <PresentationFormat>寬螢幕</PresentationFormat>
  <Paragraphs>323</Paragraphs>
  <Slides>30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醫學影像專題 專題一</vt:lpstr>
      <vt:lpstr>Outline</vt:lpstr>
      <vt:lpstr>PowerPoint 簡報</vt:lpstr>
      <vt:lpstr>資料集切分方式</vt:lpstr>
      <vt:lpstr>資料集的圖片分布</vt:lpstr>
      <vt:lpstr>前80%當作training，後20%當作testing</vt:lpstr>
      <vt:lpstr>每五張取一張當作test，四張為train</vt:lpstr>
      <vt:lpstr>比較</vt:lpstr>
      <vt:lpstr>PowerPoint 簡報</vt:lpstr>
      <vt:lpstr>採用模型</vt:lpstr>
      <vt:lpstr>VGG16</vt:lpstr>
      <vt:lpstr>ResNet50</vt:lpstr>
      <vt:lpstr>ResNet101</vt:lpstr>
      <vt:lpstr>ResNet152</vt:lpstr>
      <vt:lpstr>PowerPoint 簡報</vt:lpstr>
      <vt:lpstr>環境配置</vt:lpstr>
      <vt:lpstr>Default setting</vt:lpstr>
      <vt:lpstr>Default setting - Gradient ckeck</vt:lpstr>
      <vt:lpstr>調整方向</vt:lpstr>
      <vt:lpstr>調整方案-optimizer</vt:lpstr>
      <vt:lpstr>調整方案-model</vt:lpstr>
      <vt:lpstr>調整方案-transfer learning</vt:lpstr>
      <vt:lpstr>調整方案-data augmentation</vt:lpstr>
      <vt:lpstr>調整方案-ResNet152</vt:lpstr>
      <vt:lpstr>調整方案-ResNet152</vt:lpstr>
      <vt:lpstr>調整方案-ResNet101</vt:lpstr>
      <vt:lpstr>調整方案-ResNet101</vt:lpstr>
      <vt:lpstr>比較總表</vt:lpstr>
      <vt:lpstr>PowerPoint 簡報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醫學影像專題 專題一</dc:title>
  <dc:creator>otischang</dc:creator>
  <cp:lastModifiedBy>世亞 張</cp:lastModifiedBy>
  <cp:revision>101</cp:revision>
  <dcterms:created xsi:type="dcterms:W3CDTF">2020-04-10T09:32:06Z</dcterms:created>
  <dcterms:modified xsi:type="dcterms:W3CDTF">2020-04-20T06:26:45Z</dcterms:modified>
</cp:coreProperties>
</file>