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9" r:id="rId4"/>
    <p:sldId id="258" r:id="rId5"/>
    <p:sldId id="267" r:id="rId6"/>
    <p:sldId id="268" r:id="rId7"/>
    <p:sldId id="289" r:id="rId8"/>
    <p:sldId id="301" r:id="rId9"/>
    <p:sldId id="297" r:id="rId10"/>
    <p:sldId id="292" r:id="rId11"/>
    <p:sldId id="294" r:id="rId12"/>
    <p:sldId id="272" r:id="rId13"/>
    <p:sldId id="288" r:id="rId14"/>
    <p:sldId id="302" r:id="rId15"/>
    <p:sldId id="290" r:id="rId16"/>
    <p:sldId id="298" r:id="rId17"/>
    <p:sldId id="296" r:id="rId18"/>
    <p:sldId id="299" r:id="rId19"/>
    <p:sldId id="300" r:id="rId20"/>
    <p:sldId id="303" r:id="rId21"/>
    <p:sldId id="281" r:id="rId22"/>
    <p:sldId id="282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09" autoAdjust="0"/>
  </p:normalViewPr>
  <p:slideViewPr>
    <p:cSldViewPr snapToGrid="0">
      <p:cViewPr varScale="1">
        <p:scale>
          <a:sx n="101" d="100"/>
          <a:sy n="101" d="100"/>
        </p:scale>
        <p:origin x="95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DC458-2520-441B-8432-E8C09DCF9602}" type="datetimeFigureOut">
              <a:rPr lang="zh-TW" altLang="en-US" smtClean="0"/>
              <a:pPr/>
              <a:t>2020/5/27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DF902E-2826-4EF6-9501-0ECF9722E00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7293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2.</a:t>
            </a:r>
            <a:r>
              <a:rPr lang="zh-TW" altLang="en-US" dirty="0"/>
              <a:t> 每個模型都會先以此劃分方式測試結果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F902E-2826-4EF6-9501-0ECF9722E00A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09324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Epoch</a:t>
            </a:r>
            <a:r>
              <a:rPr lang="zh-TW" altLang="en-US" dirty="0"/>
              <a:t>從</a:t>
            </a:r>
            <a:r>
              <a:rPr lang="en-US" altLang="zh-TW" dirty="0"/>
              <a:t>loss</a:t>
            </a:r>
            <a:r>
              <a:rPr lang="zh-TW" altLang="en-US" dirty="0"/>
              <a:t>來看沒有太多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F902E-2826-4EF6-9501-0ECF9722E00A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2737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體系結構由三部分組成：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contraction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bottleneck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expansion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部分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DF902E-2826-4EF6-9501-0ECF9722E00A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5446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虛線上半部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convolution</a:t>
            </a:r>
            <a:r>
              <a:rPr lang="zh-TW" altLang="en-US" dirty="0"/>
              <a:t>和</a:t>
            </a:r>
            <a:r>
              <a:rPr lang="en-US" altLang="zh-TW" dirty="0"/>
              <a:t>pooling</a:t>
            </a:r>
            <a:r>
              <a:rPr lang="zh-TW" altLang="en-US" dirty="0"/>
              <a:t>所組成的全卷積層。</a:t>
            </a:r>
            <a:endParaRPr lang="en-US" altLang="zh-TW" dirty="0"/>
          </a:p>
          <a:p>
            <a:r>
              <a:rPr lang="zh-TW" altLang="en-US" dirty="0"/>
              <a:t>虛線下半部 </a:t>
            </a:r>
            <a:r>
              <a:rPr lang="en-US" altLang="zh-TW" dirty="0"/>
              <a:t>:</a:t>
            </a:r>
            <a:r>
              <a:rPr lang="zh-TW" altLang="en-US" dirty="0"/>
              <a:t> 針對某些</a:t>
            </a:r>
            <a:r>
              <a:rPr lang="en-US" altLang="zh-TW" dirty="0"/>
              <a:t>convolution</a:t>
            </a:r>
            <a:r>
              <a:rPr lang="zh-TW" altLang="en-US" dirty="0"/>
              <a:t>階段進行預測及</a:t>
            </a:r>
            <a:r>
              <a:rPr lang="en-US" altLang="zh-TW" dirty="0" err="1"/>
              <a:t>Upsampling</a:t>
            </a:r>
            <a:r>
              <a:rPr lang="zh-TW" altLang="en-US" dirty="0"/>
              <a:t>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DF902E-2826-4EF6-9501-0ECF9722E00A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5131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DF902E-2826-4EF6-9501-0ECF9722E00A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0498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Module</a:t>
            </a:r>
            <a:r>
              <a:rPr lang="en-US" altLang="zh-TW" baseline="0" dirty="0"/>
              <a:t> : </a:t>
            </a:r>
            <a:r>
              <a:rPr lang="en-US" altLang="zh-TW" baseline="0" dirty="0" err="1"/>
              <a:t>DenseCRF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F902E-2826-4EF6-9501-0ECF9722E00A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59295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Epoch</a:t>
            </a:r>
            <a:r>
              <a:rPr lang="zh-TW" altLang="en-US" dirty="0"/>
              <a:t>從</a:t>
            </a:r>
            <a:r>
              <a:rPr lang="en-US" altLang="zh-TW" dirty="0"/>
              <a:t>loss</a:t>
            </a:r>
            <a:r>
              <a:rPr lang="zh-TW" altLang="en-US" dirty="0"/>
              <a:t>來看沒有太多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F902E-2826-4EF6-9501-0ECF9722E00A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2548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Epoch</a:t>
            </a:r>
            <a:r>
              <a:rPr lang="zh-TW" altLang="en-US" dirty="0"/>
              <a:t>從</a:t>
            </a:r>
            <a:r>
              <a:rPr lang="en-US" altLang="zh-TW" dirty="0"/>
              <a:t>loss</a:t>
            </a:r>
            <a:r>
              <a:rPr lang="zh-TW" altLang="en-US" dirty="0"/>
              <a:t>來看沒有太多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F902E-2826-4EF6-9501-0ECF9722E00A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2548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Epoch</a:t>
            </a:r>
            <a:r>
              <a:rPr lang="zh-TW" altLang="en-US" dirty="0"/>
              <a:t>從</a:t>
            </a:r>
            <a:r>
              <a:rPr lang="en-US" altLang="zh-TW" dirty="0"/>
              <a:t>loss</a:t>
            </a:r>
            <a:r>
              <a:rPr lang="zh-TW" altLang="en-US" dirty="0"/>
              <a:t>來看沒有太多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F902E-2826-4EF6-9501-0ECF9722E00A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38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Epoch</a:t>
            </a:r>
            <a:r>
              <a:rPr lang="zh-TW" altLang="en-US" dirty="0"/>
              <a:t>從</a:t>
            </a:r>
            <a:r>
              <a:rPr lang="en-US" altLang="zh-TW" dirty="0"/>
              <a:t>loss</a:t>
            </a:r>
            <a:r>
              <a:rPr lang="zh-TW" altLang="en-US" dirty="0"/>
              <a:t>來看沒有太多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F902E-2826-4EF6-9501-0ECF9722E00A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345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144E-25C5-441C-928F-3D0F661447AA}" type="datetimeFigureOut">
              <a:rPr lang="zh-TW" altLang="en-US" smtClean="0"/>
              <a:pPr/>
              <a:t>2020/5/27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E32F-5744-428C-92C7-0566C7F6495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0867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144E-25C5-441C-928F-3D0F661447AA}" type="datetimeFigureOut">
              <a:rPr lang="zh-TW" altLang="en-US" smtClean="0"/>
              <a:pPr/>
              <a:t>2020/5/27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E32F-5744-428C-92C7-0566C7F6495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9355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144E-25C5-441C-928F-3D0F661447AA}" type="datetimeFigureOut">
              <a:rPr lang="zh-TW" altLang="en-US" smtClean="0"/>
              <a:pPr/>
              <a:t>2020/5/27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E32F-5744-428C-92C7-0566C7F6495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8793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144E-25C5-441C-928F-3D0F661447AA}" type="datetimeFigureOut">
              <a:rPr lang="zh-TW" altLang="en-US" smtClean="0"/>
              <a:pPr/>
              <a:t>2020/5/27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E32F-5744-428C-92C7-0566C7F6495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6162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144E-25C5-441C-928F-3D0F661447AA}" type="datetimeFigureOut">
              <a:rPr lang="zh-TW" altLang="en-US" smtClean="0"/>
              <a:pPr/>
              <a:t>2020/5/27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E32F-5744-428C-92C7-0566C7F6495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1427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144E-25C5-441C-928F-3D0F661447AA}" type="datetimeFigureOut">
              <a:rPr lang="zh-TW" altLang="en-US" smtClean="0"/>
              <a:pPr/>
              <a:t>2020/5/27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E32F-5744-428C-92C7-0566C7F6495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7545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144E-25C5-441C-928F-3D0F661447AA}" type="datetimeFigureOut">
              <a:rPr lang="zh-TW" altLang="en-US" smtClean="0"/>
              <a:pPr/>
              <a:t>2020/5/27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E32F-5744-428C-92C7-0566C7F6495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1138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144E-25C5-441C-928F-3D0F661447AA}" type="datetimeFigureOut">
              <a:rPr lang="zh-TW" altLang="en-US" smtClean="0"/>
              <a:pPr/>
              <a:t>2020/5/27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E32F-5744-428C-92C7-0566C7F6495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6199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144E-25C5-441C-928F-3D0F661447AA}" type="datetimeFigureOut">
              <a:rPr lang="zh-TW" altLang="en-US" smtClean="0"/>
              <a:pPr/>
              <a:t>2020/5/27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E32F-5744-428C-92C7-0566C7F6495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8167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144E-25C5-441C-928F-3D0F661447AA}" type="datetimeFigureOut">
              <a:rPr lang="zh-TW" altLang="en-US" smtClean="0"/>
              <a:pPr/>
              <a:t>2020/5/27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E32F-5744-428C-92C7-0566C7F6495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1836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144E-25C5-441C-928F-3D0F661447AA}" type="datetimeFigureOut">
              <a:rPr lang="zh-TW" altLang="en-US" smtClean="0"/>
              <a:pPr/>
              <a:t>2020/5/27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E32F-5744-428C-92C7-0566C7F6495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673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F144E-25C5-441C-928F-3D0F661447AA}" type="datetimeFigureOut">
              <a:rPr lang="zh-TW" altLang="en-US" smtClean="0"/>
              <a:pPr/>
              <a:t>2020/5/27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6E32F-5744-428C-92C7-0566C7F6495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8370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26" Type="http://schemas.openxmlformats.org/officeDocument/2006/relationships/image" Target="../media/image35.png"/><Relationship Id="rId39" Type="http://schemas.openxmlformats.org/officeDocument/2006/relationships/image" Target="../media/image48.png"/><Relationship Id="rId21" Type="http://schemas.openxmlformats.org/officeDocument/2006/relationships/image" Target="../media/image30.png"/><Relationship Id="rId34" Type="http://schemas.openxmlformats.org/officeDocument/2006/relationships/image" Target="../media/image43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29" Type="http://schemas.openxmlformats.org/officeDocument/2006/relationships/image" Target="../media/image38.png"/><Relationship Id="rId41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33.png"/><Relationship Id="rId32" Type="http://schemas.openxmlformats.org/officeDocument/2006/relationships/image" Target="../media/image41.png"/><Relationship Id="rId37" Type="http://schemas.openxmlformats.org/officeDocument/2006/relationships/image" Target="../media/image46.png"/><Relationship Id="rId40" Type="http://schemas.openxmlformats.org/officeDocument/2006/relationships/image" Target="../media/image49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28" Type="http://schemas.openxmlformats.org/officeDocument/2006/relationships/image" Target="../media/image37.png"/><Relationship Id="rId36" Type="http://schemas.openxmlformats.org/officeDocument/2006/relationships/image" Target="../media/image45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31" Type="http://schemas.openxmlformats.org/officeDocument/2006/relationships/image" Target="../media/image40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Relationship Id="rId27" Type="http://schemas.openxmlformats.org/officeDocument/2006/relationships/image" Target="../media/image36.png"/><Relationship Id="rId30" Type="http://schemas.openxmlformats.org/officeDocument/2006/relationships/image" Target="../media/image39.png"/><Relationship Id="rId35" Type="http://schemas.openxmlformats.org/officeDocument/2006/relationships/image" Target="../media/image44.png"/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33" Type="http://schemas.openxmlformats.org/officeDocument/2006/relationships/image" Target="../media/image42.png"/><Relationship Id="rId38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醫學影像專題 專題二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第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組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張世亞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608410021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蔡旻勳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608410054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702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384A0B-C78F-46A0-934E-8A8BE7EA5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DeepLabv3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100" y="1250030"/>
            <a:ext cx="4838700" cy="5018302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042736" y="2117558"/>
            <a:ext cx="4729413" cy="3339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5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Spatial Pyramid Pooling :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  <a:p>
            <a:r>
              <a:rPr lang="zh-TW" altLang="en-US" sz="2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金字塔式的</a:t>
            </a:r>
            <a:r>
              <a:rPr lang="en-US" altLang="zh-TW" sz="2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pooling</a:t>
            </a:r>
            <a:r>
              <a:rPr lang="zh-TW" altLang="en-US" sz="2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可以得到不同</a:t>
            </a:r>
            <a:r>
              <a:rPr lang="en-US" altLang="zh-TW" sz="2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scale</a:t>
            </a:r>
            <a:r>
              <a:rPr lang="zh-TW" altLang="en-US" sz="2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en-US" altLang="zh-TW" sz="2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feature</a:t>
            </a:r>
            <a:r>
              <a:rPr lang="zh-TW" altLang="en-US" sz="2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25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5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Deeper with </a:t>
            </a:r>
            <a:r>
              <a:rPr lang="en-US" altLang="zh-TW" sz="2500" b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Atrous</a:t>
            </a:r>
            <a:r>
              <a:rPr lang="en-US" altLang="zh-TW" sz="25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Convolution</a:t>
            </a:r>
            <a:r>
              <a:rPr lang="zh-TW" altLang="en-US" sz="25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5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r>
              <a:rPr lang="zh-TW" altLang="en-US" sz="2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在模型頂端加入額外</a:t>
            </a:r>
            <a:r>
              <a:rPr lang="en-US" altLang="zh-TW" sz="2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module</a:t>
            </a:r>
            <a:r>
              <a:rPr lang="zh-TW" altLang="en-US" sz="2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，捕捉長距離像素間的資訊。</a:t>
            </a:r>
            <a:endParaRPr lang="en-US" altLang="zh-TW" sz="25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7580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384A0B-C78F-46A0-934E-8A8BE7EA5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DeepLabv3+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0844C6D-AA14-44B5-9A0C-0572CAF3AC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266" y="405550"/>
            <a:ext cx="5439534" cy="608732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0DBF509A-3200-48C4-ABE9-A2ACB7A03C0B}"/>
              </a:ext>
            </a:extLst>
          </p:cNvPr>
          <p:cNvSpPr txBox="1"/>
          <p:nvPr/>
        </p:nvSpPr>
        <p:spPr>
          <a:xfrm>
            <a:off x="1042736" y="2117558"/>
            <a:ext cx="4729413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 </a:t>
            </a:r>
            <a:r>
              <a:rPr lang="en-US" altLang="zh-TW" sz="2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DeepLabv3</a:t>
            </a:r>
            <a:r>
              <a:rPr lang="zh-TW" altLang="en-US" sz="2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作為編碼器模塊，並添加了一個簡單卻有效的解碼器模塊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 </a:t>
            </a:r>
            <a:r>
              <a:rPr lang="en-US" altLang="zh-TW" sz="25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Xception</a:t>
            </a:r>
            <a:r>
              <a:rPr lang="zh-TW" altLang="en-US" sz="2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結構應用於分割任務中，在 </a:t>
            </a:r>
            <a:r>
              <a:rPr lang="en-US" altLang="zh-TW" sz="2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ASPP</a:t>
            </a:r>
            <a:r>
              <a:rPr lang="zh-TW" altLang="en-US" sz="2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和解碼器模塊中加入深度分離卷積，獲得到強大又快速的模型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301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zh-TW" altLang="en-US" sz="4000" dirty="0">
                <a:solidFill>
                  <a:schemeClr val="bg1">
                    <a:lumMod val="8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訓練及測試資料集介紹</a:t>
            </a:r>
            <a:endParaRPr lang="en-US" altLang="zh-TW" sz="4000" dirty="0">
              <a:solidFill>
                <a:schemeClr val="bg1">
                  <a:lumMod val="8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None/>
            </a:pPr>
            <a:endParaRPr lang="en-US" altLang="zh-TW" sz="4000" dirty="0">
              <a:solidFill>
                <a:schemeClr val="bg1">
                  <a:lumMod val="8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None/>
            </a:pPr>
            <a:r>
              <a:rPr lang="zh-TW" altLang="en-US" sz="4000" dirty="0">
                <a:solidFill>
                  <a:schemeClr val="bg1">
                    <a:lumMod val="8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模型比較</a:t>
            </a:r>
            <a:endParaRPr lang="en-US" altLang="zh-TW" sz="4000" dirty="0">
              <a:solidFill>
                <a:schemeClr val="bg1">
                  <a:lumMod val="8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None/>
            </a:pPr>
            <a:endParaRPr lang="en-US" altLang="zh-TW" sz="4000" dirty="0">
              <a:solidFill>
                <a:schemeClr val="bg1">
                  <a:lumMod val="8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None/>
            </a:pP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實驗結果</a:t>
            </a:r>
            <a:endParaRPr lang="en-US" altLang="zh-TW" sz="4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altLang="zh-TW" sz="4000" dirty="0">
              <a:solidFill>
                <a:schemeClr val="bg1">
                  <a:lumMod val="8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None/>
            </a:pPr>
            <a:r>
              <a:rPr lang="zh-TW" altLang="en-US" sz="4000" dirty="0">
                <a:solidFill>
                  <a:schemeClr val="bg1">
                    <a:lumMod val="8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結論</a:t>
            </a:r>
            <a:endParaRPr lang="en-US" altLang="zh-TW" sz="4000" dirty="0">
              <a:solidFill>
                <a:schemeClr val="bg1">
                  <a:lumMod val="8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0424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87E072-4751-4F02-975E-7CBBE8F02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環境配置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CF0AFC-0906-48D0-9544-4BED38ED6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CUDA=10.2</a:t>
            </a:r>
          </a:p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Pytorch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=1.1.0</a:t>
            </a:r>
          </a:p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Torchvision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=0.2.1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Pillow=6.2.1</a:t>
            </a:r>
          </a:p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Numpy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=1.18.1 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276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Unet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572302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5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參數</a:t>
            </a:r>
            <a:endParaRPr lang="en-US" altLang="zh-TW" sz="35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Epoch : 10 </a:t>
            </a:r>
            <a:r>
              <a:rPr lang="zh-TW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 </a:t>
            </a:r>
            <a:r>
              <a:rPr lang="zh-TW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init_lr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0.001</a:t>
            </a:r>
          </a:p>
          <a:p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loss function: </a:t>
            </a:r>
            <a:r>
              <a:rPr lang="en-US" altLang="zh-TW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nn.BCEWithLogitsLoss</a:t>
            </a: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Batch size : 1</a:t>
            </a:r>
          </a:p>
          <a:p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Optimizer : </a:t>
            </a:r>
            <a:r>
              <a:rPr lang="en-US" altLang="zh-TW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RMSprop</a:t>
            </a: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(default)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資料切分比例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(train : validation) :</a:t>
            </a:r>
          </a:p>
          <a:p>
            <a:pPr marL="0" indent="0">
              <a:buNone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(0.9 : 0.1) </a:t>
            </a:r>
            <a:r>
              <a:rPr lang="zh-TW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(0.7 : 0.3)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7229475" y="1825625"/>
            <a:ext cx="44331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35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結果</a:t>
            </a:r>
            <a:endParaRPr lang="en-US" altLang="zh-TW" sz="3500" b="1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30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AUC_ROC : </a:t>
            </a:r>
          </a:p>
          <a:p>
            <a:pPr marL="0" indent="0">
              <a:buNone/>
            </a:pPr>
            <a:endParaRPr lang="en-US" altLang="zh-TW" sz="3500" b="1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8C9AD10-6A38-4753-8D75-159AD5C8E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6254" y="2971981"/>
            <a:ext cx="4219575" cy="336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371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FCN-ResNet101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5723021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TW" altLang="en-US" sz="3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參數</a:t>
            </a:r>
            <a:endParaRPr lang="en-US" altLang="zh-TW" sz="38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Epoch : 100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120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150(mask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視覺上最佳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init_lr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0.001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loss function: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pixel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取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softmax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loss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Batch size : 1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Optimizer : SGD(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pytorch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default)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資料切分比例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(train : validation) :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(0.9 : 0.1)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(0.7 : 0.3)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(0.6 : 0.4)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(0.55 : 0.45)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7229475" y="1825625"/>
            <a:ext cx="44331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35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結果</a:t>
            </a:r>
            <a:endParaRPr lang="en-US" altLang="zh-TW" sz="3500" b="1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30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AUC_ROC : </a:t>
            </a:r>
          </a:p>
          <a:p>
            <a:pPr marL="0" indent="0">
              <a:buNone/>
            </a:pPr>
            <a:endParaRPr lang="en-US" altLang="zh-TW" sz="3500" b="1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9C90E04-C3C9-456C-B046-30527D898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3497" y="2987675"/>
            <a:ext cx="4225090" cy="331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017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SegNet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5723021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altLang="en-US" sz="3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參數</a:t>
            </a:r>
            <a:endParaRPr lang="en-US" altLang="zh-TW" sz="38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Epoch : 100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init_lr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0.0002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0.001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loss function: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各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pixel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取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softmax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loss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Batch size : 5	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Optimizer : SGD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pytorch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default)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資料切分比例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(train : validation) : </a:t>
            </a:r>
          </a:p>
          <a:p>
            <a:pPr marL="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Train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validation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 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個時間點驗證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7229475" y="1825625"/>
            <a:ext cx="44331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35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結果</a:t>
            </a:r>
            <a:endParaRPr lang="en-US" altLang="zh-TW" sz="3500" b="1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30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AUC_ROC : </a:t>
            </a:r>
          </a:p>
          <a:p>
            <a:pPr marL="0" indent="0">
              <a:buNone/>
            </a:pPr>
            <a:endParaRPr lang="en-US" altLang="zh-TW" sz="3500" b="1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58E4B385-6B9C-432C-9ACB-4D2FF3AE9CBC}"/>
              </a:ext>
            </a:extLst>
          </p:cNvPr>
          <p:cNvGrpSpPr/>
          <p:nvPr/>
        </p:nvGrpSpPr>
        <p:grpSpPr>
          <a:xfrm>
            <a:off x="7403642" y="2872735"/>
            <a:ext cx="4084800" cy="3432932"/>
            <a:chOff x="7403642" y="2872735"/>
            <a:chExt cx="4084800" cy="3432932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B173A770-2BD4-4C5D-982A-E429D94BF7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3642" y="2872735"/>
              <a:ext cx="4084800" cy="3063600"/>
            </a:xfrm>
            <a:prstGeom prst="rect">
              <a:avLst/>
            </a:prstGeom>
          </p:spPr>
        </p:pic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80223712-2B1C-4080-8591-2EBAE2CDFFE9}"/>
                </a:ext>
              </a:extLst>
            </p:cNvPr>
            <p:cNvSpPr txBox="1"/>
            <p:nvPr/>
          </p:nvSpPr>
          <p:spPr>
            <a:xfrm>
              <a:off x="8828725" y="5936335"/>
              <a:ext cx="12346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0111_02_4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02887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DeepLabv3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5723021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TW" altLang="en-US" sz="3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參數</a:t>
            </a:r>
            <a:endParaRPr lang="en-US" altLang="zh-TW" sz="38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Epoch : 50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(50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個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epoch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mask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視覺上最佳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init_lr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0.001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loss function: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pixel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取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softmax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loss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Batch size : 1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Optimizer : SGD(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pytorch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default)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資料切分比例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(train : validation) :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(0.9 : 0.1)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(0.7 : 0.3)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(0.6 : 0.4)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(0.55 : 0.45)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7229475" y="1825625"/>
            <a:ext cx="44331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35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結果</a:t>
            </a:r>
            <a:endParaRPr lang="en-US" altLang="zh-TW" sz="3500" b="1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30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AUC_ROC :  </a:t>
            </a:r>
          </a:p>
          <a:p>
            <a:pPr marL="0" indent="0">
              <a:buNone/>
            </a:pPr>
            <a:endParaRPr lang="en-US" altLang="zh-TW" sz="3500" b="1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B020C30-3CA5-4853-AEEC-F2D5C5D12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1597" y="2987469"/>
            <a:ext cx="4148890" cy="332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609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DeepLabv3+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5723021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altLang="en-US" sz="3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參數</a:t>
            </a:r>
            <a:endParaRPr lang="en-US" altLang="zh-TW" sz="38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Epoch : 100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init_lr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0.0002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0.001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loss function: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各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pixel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取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softmax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loss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Batch size : 5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Optimizer : SGD(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pytorch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default)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資料切分比例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(train : validation) :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Train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validation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 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個時間點驗證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7229475" y="1825625"/>
            <a:ext cx="44331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35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結果</a:t>
            </a:r>
            <a:endParaRPr lang="en-US" altLang="zh-TW" sz="3500" b="1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30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AUC_ROC :  </a:t>
            </a:r>
          </a:p>
          <a:p>
            <a:pPr marL="0" indent="0">
              <a:buNone/>
            </a:pPr>
            <a:endParaRPr lang="en-US" altLang="zh-TW" sz="3500" b="1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182BA50C-83EC-4593-8939-FBA19FCEDEF8}"/>
              </a:ext>
            </a:extLst>
          </p:cNvPr>
          <p:cNvGrpSpPr/>
          <p:nvPr/>
        </p:nvGrpSpPr>
        <p:grpSpPr>
          <a:xfrm>
            <a:off x="7403562" y="2878848"/>
            <a:ext cx="4084960" cy="3433052"/>
            <a:chOff x="7403562" y="2902745"/>
            <a:chExt cx="4084960" cy="3433052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16B343A9-D2CC-4C69-B00F-A3448024A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3562" y="2902745"/>
              <a:ext cx="4084960" cy="3063720"/>
            </a:xfrm>
            <a:prstGeom prst="rect">
              <a:avLst/>
            </a:prstGeom>
          </p:spPr>
        </p:pic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63D48D80-4C7E-4F5F-86EB-322911D693AA}"/>
                </a:ext>
              </a:extLst>
            </p:cNvPr>
            <p:cNvSpPr txBox="1"/>
            <p:nvPr/>
          </p:nvSpPr>
          <p:spPr>
            <a:xfrm>
              <a:off x="8828725" y="5966465"/>
              <a:ext cx="12346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0111_02_4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05522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66EAF9-6E5E-4882-B655-7469E50AF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DeepLabv3+ (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4B6DF659-71C4-4870-91D4-5196A19AAFFD}"/>
              </a:ext>
            </a:extLst>
          </p:cNvPr>
          <p:cNvGrpSpPr/>
          <p:nvPr/>
        </p:nvGrpSpPr>
        <p:grpSpPr>
          <a:xfrm>
            <a:off x="657225" y="1524000"/>
            <a:ext cx="10877550" cy="5334000"/>
            <a:chOff x="0" y="0"/>
            <a:chExt cx="11823935" cy="5896111"/>
          </a:xfrm>
        </p:grpSpPr>
        <p:pic>
          <p:nvPicPr>
            <p:cNvPr id="46" name="圖片 45">
              <a:extLst>
                <a:ext uri="{FF2B5EF4-FFF2-40B4-BE49-F238E27FC236}">
                  <a16:creationId xmlns:a16="http://schemas.microsoft.com/office/drawing/2014/main" id="{39A895F5-6AA7-4204-98D9-B845982EB0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3676" y="1178298"/>
              <a:ext cx="1440000" cy="1080000"/>
            </a:xfrm>
            <a:prstGeom prst="rect">
              <a:avLst/>
            </a:prstGeom>
          </p:spPr>
        </p:pic>
        <p:pic>
          <p:nvPicPr>
            <p:cNvPr id="47" name="圖片 46">
              <a:extLst>
                <a:ext uri="{FF2B5EF4-FFF2-40B4-BE49-F238E27FC236}">
                  <a16:creationId xmlns:a16="http://schemas.microsoft.com/office/drawing/2014/main" id="{12907382-A2DD-4357-AD09-D1617A73D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83935" y="4816111"/>
              <a:ext cx="1440000" cy="1080000"/>
            </a:xfrm>
            <a:prstGeom prst="rect">
              <a:avLst/>
            </a:prstGeom>
          </p:spPr>
        </p:pic>
        <p:pic>
          <p:nvPicPr>
            <p:cNvPr id="48" name="圖片 47">
              <a:extLst>
                <a:ext uri="{FF2B5EF4-FFF2-40B4-BE49-F238E27FC236}">
                  <a16:creationId xmlns:a16="http://schemas.microsoft.com/office/drawing/2014/main" id="{4E130A99-0321-4AAA-A3CB-EF5B6390F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05927" y="4816111"/>
              <a:ext cx="1440000" cy="1080000"/>
            </a:xfrm>
            <a:prstGeom prst="rect">
              <a:avLst/>
            </a:prstGeom>
          </p:spPr>
        </p:pic>
        <p:pic>
          <p:nvPicPr>
            <p:cNvPr id="49" name="圖片 48">
              <a:extLst>
                <a:ext uri="{FF2B5EF4-FFF2-40B4-BE49-F238E27FC236}">
                  <a16:creationId xmlns:a16="http://schemas.microsoft.com/office/drawing/2014/main" id="{EEDCC81B-0E16-42B6-A314-21C4A6438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7920" y="4816111"/>
              <a:ext cx="1440000" cy="1080000"/>
            </a:xfrm>
            <a:prstGeom prst="rect">
              <a:avLst/>
            </a:prstGeom>
          </p:spPr>
        </p:pic>
        <p:pic>
          <p:nvPicPr>
            <p:cNvPr id="50" name="圖片 49">
              <a:extLst>
                <a:ext uri="{FF2B5EF4-FFF2-40B4-BE49-F238E27FC236}">
                  <a16:creationId xmlns:a16="http://schemas.microsoft.com/office/drawing/2014/main" id="{ED0D39AE-5452-47F9-98F7-0500D10B29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9913" y="4816111"/>
              <a:ext cx="1440000" cy="1080000"/>
            </a:xfrm>
            <a:prstGeom prst="rect">
              <a:avLst/>
            </a:prstGeom>
          </p:spPr>
        </p:pic>
        <p:pic>
          <p:nvPicPr>
            <p:cNvPr id="51" name="圖片 50">
              <a:extLst>
                <a:ext uri="{FF2B5EF4-FFF2-40B4-BE49-F238E27FC236}">
                  <a16:creationId xmlns:a16="http://schemas.microsoft.com/office/drawing/2014/main" id="{5ACA48B7-0595-4CEF-AAA3-F94828B42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1906" y="4816111"/>
              <a:ext cx="1440000" cy="1080000"/>
            </a:xfrm>
            <a:prstGeom prst="rect">
              <a:avLst/>
            </a:prstGeom>
          </p:spPr>
        </p:pic>
        <p:pic>
          <p:nvPicPr>
            <p:cNvPr id="52" name="圖片 51">
              <a:extLst>
                <a:ext uri="{FF2B5EF4-FFF2-40B4-BE49-F238E27FC236}">
                  <a16:creationId xmlns:a16="http://schemas.microsoft.com/office/drawing/2014/main" id="{BDACAA9D-0125-4B7C-BE02-61B1DF471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3899" y="4816111"/>
              <a:ext cx="1440000" cy="1080000"/>
            </a:xfrm>
            <a:prstGeom prst="rect">
              <a:avLst/>
            </a:prstGeom>
          </p:spPr>
        </p:pic>
        <p:pic>
          <p:nvPicPr>
            <p:cNvPr id="53" name="圖片 52">
              <a:extLst>
                <a:ext uri="{FF2B5EF4-FFF2-40B4-BE49-F238E27FC236}">
                  <a16:creationId xmlns:a16="http://schemas.microsoft.com/office/drawing/2014/main" id="{771A7E8A-4CE5-4CF4-9F67-09FBB3F746B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5892" y="4816111"/>
              <a:ext cx="1440000" cy="1080000"/>
            </a:xfrm>
            <a:prstGeom prst="rect">
              <a:avLst/>
            </a:prstGeom>
          </p:spPr>
        </p:pic>
        <p:pic>
          <p:nvPicPr>
            <p:cNvPr id="54" name="圖片 53">
              <a:extLst>
                <a:ext uri="{FF2B5EF4-FFF2-40B4-BE49-F238E27FC236}">
                  <a16:creationId xmlns:a16="http://schemas.microsoft.com/office/drawing/2014/main" id="{4469A89C-CDBF-4807-8482-C6D9EFD05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85" y="4816111"/>
              <a:ext cx="1440000" cy="1080000"/>
            </a:xfrm>
            <a:prstGeom prst="rect">
              <a:avLst/>
            </a:prstGeom>
          </p:spPr>
        </p:pic>
        <p:pic>
          <p:nvPicPr>
            <p:cNvPr id="55" name="圖片 54">
              <a:extLst>
                <a:ext uri="{FF2B5EF4-FFF2-40B4-BE49-F238E27FC236}">
                  <a16:creationId xmlns:a16="http://schemas.microsoft.com/office/drawing/2014/main" id="{10A473C1-9CC0-44C3-AADE-64621DDB15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83935" y="3534746"/>
              <a:ext cx="1440000" cy="1080000"/>
            </a:xfrm>
            <a:prstGeom prst="rect">
              <a:avLst/>
            </a:prstGeom>
          </p:spPr>
        </p:pic>
        <p:pic>
          <p:nvPicPr>
            <p:cNvPr id="56" name="圖片 55">
              <a:extLst>
                <a:ext uri="{FF2B5EF4-FFF2-40B4-BE49-F238E27FC236}">
                  <a16:creationId xmlns:a16="http://schemas.microsoft.com/office/drawing/2014/main" id="{B6CDDA3B-D7B8-402B-8143-8BD0BB513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00514" y="3534746"/>
              <a:ext cx="1440000" cy="1080000"/>
            </a:xfrm>
            <a:prstGeom prst="rect">
              <a:avLst/>
            </a:prstGeom>
          </p:spPr>
        </p:pic>
        <p:pic>
          <p:nvPicPr>
            <p:cNvPr id="57" name="圖片 56">
              <a:extLst>
                <a:ext uri="{FF2B5EF4-FFF2-40B4-BE49-F238E27FC236}">
                  <a16:creationId xmlns:a16="http://schemas.microsoft.com/office/drawing/2014/main" id="{F62BBB63-D06F-488B-976C-170957EC2B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7095" y="3534746"/>
              <a:ext cx="1440000" cy="1080000"/>
            </a:xfrm>
            <a:prstGeom prst="rect">
              <a:avLst/>
            </a:prstGeom>
          </p:spPr>
        </p:pic>
        <p:pic>
          <p:nvPicPr>
            <p:cNvPr id="58" name="圖片 57">
              <a:extLst>
                <a:ext uri="{FF2B5EF4-FFF2-40B4-BE49-F238E27FC236}">
                  <a16:creationId xmlns:a16="http://schemas.microsoft.com/office/drawing/2014/main" id="{57B15D41-9B74-4C63-8011-287B925CAD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3676" y="3534746"/>
              <a:ext cx="1440000" cy="1080000"/>
            </a:xfrm>
            <a:prstGeom prst="rect">
              <a:avLst/>
            </a:prstGeom>
          </p:spPr>
        </p:pic>
        <p:pic>
          <p:nvPicPr>
            <p:cNvPr id="59" name="圖片 58">
              <a:extLst>
                <a:ext uri="{FF2B5EF4-FFF2-40B4-BE49-F238E27FC236}">
                  <a16:creationId xmlns:a16="http://schemas.microsoft.com/office/drawing/2014/main" id="{D33F6CBB-C472-4287-95FF-635956A61E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0257" y="3534746"/>
              <a:ext cx="1440000" cy="1080000"/>
            </a:xfrm>
            <a:prstGeom prst="rect">
              <a:avLst/>
            </a:prstGeom>
          </p:spPr>
        </p:pic>
        <p:pic>
          <p:nvPicPr>
            <p:cNvPr id="60" name="圖片 59">
              <a:extLst>
                <a:ext uri="{FF2B5EF4-FFF2-40B4-BE49-F238E27FC236}">
                  <a16:creationId xmlns:a16="http://schemas.microsoft.com/office/drawing/2014/main" id="{684AD06D-2EB5-4FB2-94FD-6D3BFD1D8E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6838" y="3534746"/>
              <a:ext cx="1440000" cy="1080000"/>
            </a:xfrm>
            <a:prstGeom prst="rect">
              <a:avLst/>
            </a:prstGeom>
          </p:spPr>
        </p:pic>
        <p:pic>
          <p:nvPicPr>
            <p:cNvPr id="61" name="圖片 60">
              <a:extLst>
                <a:ext uri="{FF2B5EF4-FFF2-40B4-BE49-F238E27FC236}">
                  <a16:creationId xmlns:a16="http://schemas.microsoft.com/office/drawing/2014/main" id="{216486F4-9DF6-4703-805D-7C494754C2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3419" y="3534746"/>
              <a:ext cx="1440000" cy="1080000"/>
            </a:xfrm>
            <a:prstGeom prst="rect">
              <a:avLst/>
            </a:prstGeom>
          </p:spPr>
        </p:pic>
        <p:pic>
          <p:nvPicPr>
            <p:cNvPr id="62" name="圖片 61">
              <a:extLst>
                <a:ext uri="{FF2B5EF4-FFF2-40B4-BE49-F238E27FC236}">
                  <a16:creationId xmlns:a16="http://schemas.microsoft.com/office/drawing/2014/main" id="{25D748A5-C8CE-4691-999B-906EEE4C22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534746"/>
              <a:ext cx="1440000" cy="1080000"/>
            </a:xfrm>
            <a:prstGeom prst="rect">
              <a:avLst/>
            </a:prstGeom>
          </p:spPr>
        </p:pic>
        <p:pic>
          <p:nvPicPr>
            <p:cNvPr id="63" name="圖片 62">
              <a:extLst>
                <a:ext uri="{FF2B5EF4-FFF2-40B4-BE49-F238E27FC236}">
                  <a16:creationId xmlns:a16="http://schemas.microsoft.com/office/drawing/2014/main" id="{374E2BAD-F73E-4103-BC24-167E75D739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83935" y="2301613"/>
              <a:ext cx="1440000" cy="1080000"/>
            </a:xfrm>
            <a:prstGeom prst="rect">
              <a:avLst/>
            </a:prstGeom>
          </p:spPr>
        </p:pic>
        <p:pic>
          <p:nvPicPr>
            <p:cNvPr id="64" name="圖片 63">
              <a:extLst>
                <a:ext uri="{FF2B5EF4-FFF2-40B4-BE49-F238E27FC236}">
                  <a16:creationId xmlns:a16="http://schemas.microsoft.com/office/drawing/2014/main" id="{AEBDDF98-C629-4703-BB0C-E8807FE8E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00514" y="2301613"/>
              <a:ext cx="1440000" cy="1080000"/>
            </a:xfrm>
            <a:prstGeom prst="rect">
              <a:avLst/>
            </a:prstGeom>
          </p:spPr>
        </p:pic>
        <p:pic>
          <p:nvPicPr>
            <p:cNvPr id="65" name="圖片 64">
              <a:extLst>
                <a:ext uri="{FF2B5EF4-FFF2-40B4-BE49-F238E27FC236}">
                  <a16:creationId xmlns:a16="http://schemas.microsoft.com/office/drawing/2014/main" id="{C998586B-B9CE-4627-A43E-20E589290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7095" y="2301613"/>
              <a:ext cx="1440000" cy="1080000"/>
            </a:xfrm>
            <a:prstGeom prst="rect">
              <a:avLst/>
            </a:prstGeom>
          </p:spPr>
        </p:pic>
        <p:pic>
          <p:nvPicPr>
            <p:cNvPr id="66" name="圖片 65">
              <a:extLst>
                <a:ext uri="{FF2B5EF4-FFF2-40B4-BE49-F238E27FC236}">
                  <a16:creationId xmlns:a16="http://schemas.microsoft.com/office/drawing/2014/main" id="{FFE96630-A2BF-4085-9ED5-1B23C8C5E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3676" y="2301613"/>
              <a:ext cx="1440000" cy="1080000"/>
            </a:xfrm>
            <a:prstGeom prst="rect">
              <a:avLst/>
            </a:prstGeom>
          </p:spPr>
        </p:pic>
        <p:pic>
          <p:nvPicPr>
            <p:cNvPr id="67" name="圖片 66">
              <a:extLst>
                <a:ext uri="{FF2B5EF4-FFF2-40B4-BE49-F238E27FC236}">
                  <a16:creationId xmlns:a16="http://schemas.microsoft.com/office/drawing/2014/main" id="{CAFB2D61-E4B7-4AAF-B78E-533EE5EEE3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0257" y="2301613"/>
              <a:ext cx="1440000" cy="1080000"/>
            </a:xfrm>
            <a:prstGeom prst="rect">
              <a:avLst/>
            </a:prstGeom>
          </p:spPr>
        </p:pic>
        <p:pic>
          <p:nvPicPr>
            <p:cNvPr id="68" name="圖片 67">
              <a:extLst>
                <a:ext uri="{FF2B5EF4-FFF2-40B4-BE49-F238E27FC236}">
                  <a16:creationId xmlns:a16="http://schemas.microsoft.com/office/drawing/2014/main" id="{C3243247-4B22-4132-9831-96FF97737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6838" y="2301613"/>
              <a:ext cx="1440000" cy="1080000"/>
            </a:xfrm>
            <a:prstGeom prst="rect">
              <a:avLst/>
            </a:prstGeom>
          </p:spPr>
        </p:pic>
        <p:pic>
          <p:nvPicPr>
            <p:cNvPr id="69" name="圖片 68">
              <a:extLst>
                <a:ext uri="{FF2B5EF4-FFF2-40B4-BE49-F238E27FC236}">
                  <a16:creationId xmlns:a16="http://schemas.microsoft.com/office/drawing/2014/main" id="{867847D3-5153-40A1-8EE1-D1EFD33706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83935" y="1178298"/>
              <a:ext cx="1440000" cy="1080000"/>
            </a:xfrm>
            <a:prstGeom prst="rect">
              <a:avLst/>
            </a:prstGeom>
          </p:spPr>
        </p:pic>
        <p:pic>
          <p:nvPicPr>
            <p:cNvPr id="70" name="圖片 69">
              <a:extLst>
                <a:ext uri="{FF2B5EF4-FFF2-40B4-BE49-F238E27FC236}">
                  <a16:creationId xmlns:a16="http://schemas.microsoft.com/office/drawing/2014/main" id="{264E3C7D-C036-4029-BB72-63E524CEA4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7095" y="1178298"/>
              <a:ext cx="1440000" cy="1080000"/>
            </a:xfrm>
            <a:prstGeom prst="rect">
              <a:avLst/>
            </a:prstGeom>
          </p:spPr>
        </p:pic>
        <p:pic>
          <p:nvPicPr>
            <p:cNvPr id="71" name="圖片 70">
              <a:extLst>
                <a:ext uri="{FF2B5EF4-FFF2-40B4-BE49-F238E27FC236}">
                  <a16:creationId xmlns:a16="http://schemas.microsoft.com/office/drawing/2014/main" id="{702F6B86-E67D-4C24-8136-C26A3A667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3419" y="2301613"/>
              <a:ext cx="1440000" cy="1080000"/>
            </a:xfrm>
            <a:prstGeom prst="rect">
              <a:avLst/>
            </a:prstGeom>
          </p:spPr>
        </p:pic>
        <p:pic>
          <p:nvPicPr>
            <p:cNvPr id="72" name="圖片 71">
              <a:extLst>
                <a:ext uri="{FF2B5EF4-FFF2-40B4-BE49-F238E27FC236}">
                  <a16:creationId xmlns:a16="http://schemas.microsoft.com/office/drawing/2014/main" id="{B64B949D-6812-45AD-A924-45371474D1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01613"/>
              <a:ext cx="1440000" cy="1080000"/>
            </a:xfrm>
            <a:prstGeom prst="rect">
              <a:avLst/>
            </a:prstGeom>
          </p:spPr>
        </p:pic>
        <p:pic>
          <p:nvPicPr>
            <p:cNvPr id="73" name="圖片 72">
              <a:extLst>
                <a:ext uri="{FF2B5EF4-FFF2-40B4-BE49-F238E27FC236}">
                  <a16:creationId xmlns:a16="http://schemas.microsoft.com/office/drawing/2014/main" id="{848E9C48-37BC-4096-8399-3558E61E88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00514" y="1178298"/>
              <a:ext cx="1440000" cy="1080000"/>
            </a:xfrm>
            <a:prstGeom prst="rect">
              <a:avLst/>
            </a:prstGeom>
          </p:spPr>
        </p:pic>
        <p:pic>
          <p:nvPicPr>
            <p:cNvPr id="74" name="圖片 73">
              <a:extLst>
                <a:ext uri="{FF2B5EF4-FFF2-40B4-BE49-F238E27FC236}">
                  <a16:creationId xmlns:a16="http://schemas.microsoft.com/office/drawing/2014/main" id="{D164CC54-AC74-43D0-ADAC-AF1F2861B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0257" y="1178298"/>
              <a:ext cx="1440000" cy="1080000"/>
            </a:xfrm>
            <a:prstGeom prst="rect">
              <a:avLst/>
            </a:prstGeom>
          </p:spPr>
        </p:pic>
        <p:pic>
          <p:nvPicPr>
            <p:cNvPr id="75" name="圖片 74">
              <a:extLst>
                <a:ext uri="{FF2B5EF4-FFF2-40B4-BE49-F238E27FC236}">
                  <a16:creationId xmlns:a16="http://schemas.microsoft.com/office/drawing/2014/main" id="{4FBC2917-8D60-4A4C-AAFC-AFFB1B65F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6838" y="1178298"/>
              <a:ext cx="1440000" cy="1080000"/>
            </a:xfrm>
            <a:prstGeom prst="rect">
              <a:avLst/>
            </a:prstGeom>
          </p:spPr>
        </p:pic>
        <p:pic>
          <p:nvPicPr>
            <p:cNvPr id="76" name="圖片 75">
              <a:extLst>
                <a:ext uri="{FF2B5EF4-FFF2-40B4-BE49-F238E27FC236}">
                  <a16:creationId xmlns:a16="http://schemas.microsoft.com/office/drawing/2014/main" id="{AC350C2F-62E1-45FE-9597-383A481F3E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3419" y="1178298"/>
              <a:ext cx="1440000" cy="1080000"/>
            </a:xfrm>
            <a:prstGeom prst="rect">
              <a:avLst/>
            </a:prstGeom>
          </p:spPr>
        </p:pic>
        <p:pic>
          <p:nvPicPr>
            <p:cNvPr id="77" name="圖片 76">
              <a:extLst>
                <a:ext uri="{FF2B5EF4-FFF2-40B4-BE49-F238E27FC236}">
                  <a16:creationId xmlns:a16="http://schemas.microsoft.com/office/drawing/2014/main" id="{07552DDB-0894-4464-9B6E-9A055355B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78298"/>
              <a:ext cx="1440000" cy="1080000"/>
            </a:xfrm>
            <a:prstGeom prst="rect">
              <a:avLst/>
            </a:prstGeom>
          </p:spPr>
        </p:pic>
        <p:pic>
          <p:nvPicPr>
            <p:cNvPr id="78" name="圖片 77">
              <a:extLst>
                <a:ext uri="{FF2B5EF4-FFF2-40B4-BE49-F238E27FC236}">
                  <a16:creationId xmlns:a16="http://schemas.microsoft.com/office/drawing/2014/main" id="{001AB7BA-01BB-4840-8DCC-CEEEE3800F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83935" y="0"/>
              <a:ext cx="1440000" cy="1080000"/>
            </a:xfrm>
            <a:prstGeom prst="rect">
              <a:avLst/>
            </a:prstGeom>
          </p:spPr>
        </p:pic>
        <p:pic>
          <p:nvPicPr>
            <p:cNvPr id="79" name="圖片 78">
              <a:extLst>
                <a:ext uri="{FF2B5EF4-FFF2-40B4-BE49-F238E27FC236}">
                  <a16:creationId xmlns:a16="http://schemas.microsoft.com/office/drawing/2014/main" id="{AD4B7CEA-3529-4441-9F3A-2AFCC717C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00514" y="0"/>
              <a:ext cx="1440000" cy="1080000"/>
            </a:xfrm>
            <a:prstGeom prst="rect">
              <a:avLst/>
            </a:prstGeom>
          </p:spPr>
        </p:pic>
        <p:pic>
          <p:nvPicPr>
            <p:cNvPr id="80" name="圖片 79">
              <a:extLst>
                <a:ext uri="{FF2B5EF4-FFF2-40B4-BE49-F238E27FC236}">
                  <a16:creationId xmlns:a16="http://schemas.microsoft.com/office/drawing/2014/main" id="{4D20D94C-B24C-4A0C-BCC3-D8DD0FBE2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7095" y="0"/>
              <a:ext cx="1440000" cy="1080000"/>
            </a:xfrm>
            <a:prstGeom prst="rect">
              <a:avLst/>
            </a:prstGeom>
          </p:spPr>
        </p:pic>
        <p:pic>
          <p:nvPicPr>
            <p:cNvPr id="81" name="圖片 80">
              <a:extLst>
                <a:ext uri="{FF2B5EF4-FFF2-40B4-BE49-F238E27FC236}">
                  <a16:creationId xmlns:a16="http://schemas.microsoft.com/office/drawing/2014/main" id="{880837FD-3E91-40F7-AA01-3E00646DFD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3676" y="0"/>
              <a:ext cx="1440000" cy="1080000"/>
            </a:xfrm>
            <a:prstGeom prst="rect">
              <a:avLst/>
            </a:prstGeom>
          </p:spPr>
        </p:pic>
        <p:pic>
          <p:nvPicPr>
            <p:cNvPr id="82" name="圖片 81">
              <a:extLst>
                <a:ext uri="{FF2B5EF4-FFF2-40B4-BE49-F238E27FC236}">
                  <a16:creationId xmlns:a16="http://schemas.microsoft.com/office/drawing/2014/main" id="{4C74AE89-A98D-4438-A637-F7A9A5BD93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0257" y="0"/>
              <a:ext cx="1440000" cy="1080000"/>
            </a:xfrm>
            <a:prstGeom prst="rect">
              <a:avLst/>
            </a:prstGeom>
          </p:spPr>
        </p:pic>
        <p:pic>
          <p:nvPicPr>
            <p:cNvPr id="83" name="圖片 82">
              <a:extLst>
                <a:ext uri="{FF2B5EF4-FFF2-40B4-BE49-F238E27FC236}">
                  <a16:creationId xmlns:a16="http://schemas.microsoft.com/office/drawing/2014/main" id="{FAD47396-957E-4CE9-9A4C-0B3141D02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6838" y="0"/>
              <a:ext cx="1440000" cy="1080000"/>
            </a:xfrm>
            <a:prstGeom prst="rect">
              <a:avLst/>
            </a:prstGeom>
          </p:spPr>
        </p:pic>
        <p:pic>
          <p:nvPicPr>
            <p:cNvPr id="84" name="圖片 83">
              <a:extLst>
                <a:ext uri="{FF2B5EF4-FFF2-40B4-BE49-F238E27FC236}">
                  <a16:creationId xmlns:a16="http://schemas.microsoft.com/office/drawing/2014/main" id="{888B8A61-D9A5-41C4-AB67-49CAF4F8B2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3419" y="0"/>
              <a:ext cx="1440000" cy="1080000"/>
            </a:xfrm>
            <a:prstGeom prst="rect">
              <a:avLst/>
            </a:prstGeom>
          </p:spPr>
        </p:pic>
        <p:pic>
          <p:nvPicPr>
            <p:cNvPr id="85" name="圖片 84">
              <a:extLst>
                <a:ext uri="{FF2B5EF4-FFF2-40B4-BE49-F238E27FC236}">
                  <a16:creationId xmlns:a16="http://schemas.microsoft.com/office/drawing/2014/main" id="{0D7F9576-C0E8-4AEA-82C9-5CB2FCE51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440000" cy="10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5909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資料集劃分介紹</a:t>
            </a:r>
            <a:endParaRPr lang="en-US" altLang="zh-TW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None/>
            </a:pPr>
            <a:endParaRPr lang="en-US" altLang="zh-TW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None/>
            </a:pP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模型比較</a:t>
            </a:r>
            <a:endParaRPr lang="en-US" altLang="zh-TW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None/>
            </a:pPr>
            <a:endParaRPr lang="en-US" altLang="zh-TW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None/>
            </a:pP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實驗結果</a:t>
            </a:r>
            <a:endParaRPr lang="en-US" altLang="zh-TW" sz="4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altLang="zh-TW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None/>
            </a:pP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結論</a:t>
            </a:r>
            <a:endParaRPr lang="en-US" altLang="zh-TW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00865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66EAF9-6E5E-4882-B655-7469E50AF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比較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8D08144-75F9-4140-96DD-83EEA7EE96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302257"/>
              </p:ext>
            </p:extLst>
          </p:nvPr>
        </p:nvGraphicFramePr>
        <p:xfrm>
          <a:off x="1438274" y="1690688"/>
          <a:ext cx="9315451" cy="4181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8196">
                  <a:extLst>
                    <a:ext uri="{9D8B030D-6E8A-4147-A177-3AD203B41FA5}">
                      <a16:colId xmlns:a16="http://schemas.microsoft.com/office/drawing/2014/main" val="1526731921"/>
                    </a:ext>
                  </a:extLst>
                </a:gridCol>
                <a:gridCol w="2130751">
                  <a:extLst>
                    <a:ext uri="{9D8B030D-6E8A-4147-A177-3AD203B41FA5}">
                      <a16:colId xmlns:a16="http://schemas.microsoft.com/office/drawing/2014/main" val="2692951738"/>
                    </a:ext>
                  </a:extLst>
                </a:gridCol>
                <a:gridCol w="3219940">
                  <a:extLst>
                    <a:ext uri="{9D8B030D-6E8A-4147-A177-3AD203B41FA5}">
                      <a16:colId xmlns:a16="http://schemas.microsoft.com/office/drawing/2014/main" val="602053084"/>
                    </a:ext>
                  </a:extLst>
                </a:gridCol>
                <a:gridCol w="1866564">
                  <a:extLst>
                    <a:ext uri="{9D8B030D-6E8A-4147-A177-3AD203B41FA5}">
                      <a16:colId xmlns:a16="http://schemas.microsoft.com/office/drawing/2014/main" val="739513123"/>
                    </a:ext>
                  </a:extLst>
                </a:gridCol>
              </a:tblGrid>
              <a:tr h="69691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模型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最佳</a:t>
                      </a:r>
                      <a:r>
                        <a:rPr lang="en-US" altLang="zh-TW" sz="2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ROC</a:t>
                      </a:r>
                      <a:endParaRPr lang="zh-TW" altLang="en-US" sz="2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評估結果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排名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907341"/>
                  </a:ext>
                </a:extLst>
              </a:tr>
              <a:tr h="69691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Unet</a:t>
                      </a:r>
                      <a:endParaRPr lang="zh-TW" alt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0.6051</a:t>
                      </a:r>
                      <a:endParaRPr lang="zh-TW" alt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baseline</a:t>
                      </a:r>
                      <a:endParaRPr lang="zh-TW" alt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563004"/>
                  </a:ext>
                </a:extLst>
              </a:tr>
              <a:tr h="69691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FCN-ResNet101</a:t>
                      </a:r>
                      <a:endParaRPr lang="zh-TW" alt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0.9681</a:t>
                      </a:r>
                      <a:endParaRPr lang="zh-TW" alt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200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最佳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05759"/>
                  </a:ext>
                </a:extLst>
              </a:tr>
              <a:tr h="69691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SegNet</a:t>
                      </a:r>
                      <a:endParaRPr lang="zh-TW" alt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</a:t>
                      </a:r>
                      <a:endParaRPr lang="zh-TW" alt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200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表現穩定，但效果有限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324293"/>
                  </a:ext>
                </a:extLst>
              </a:tr>
              <a:tr h="69691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DeepLabv3</a:t>
                      </a:r>
                      <a:endParaRPr lang="zh-TW" alt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0.9398</a:t>
                      </a:r>
                      <a:endParaRPr lang="zh-TW" alt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200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表現不穩定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068399"/>
                  </a:ext>
                </a:extLst>
              </a:tr>
              <a:tr h="69691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DeepLabv3+</a:t>
                      </a:r>
                      <a:endParaRPr lang="zh-TW" alt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</a:t>
                      </a:r>
                      <a:endParaRPr lang="zh-TW" alt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200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表現不穩定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837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1031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zh-TW" altLang="en-US" sz="4000" dirty="0">
                <a:solidFill>
                  <a:schemeClr val="bg1">
                    <a:lumMod val="8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訓練及測試資料集介紹</a:t>
            </a:r>
            <a:endParaRPr lang="en-US" altLang="zh-TW" sz="4000" dirty="0">
              <a:solidFill>
                <a:schemeClr val="bg1">
                  <a:lumMod val="8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None/>
            </a:pPr>
            <a:endParaRPr lang="en-US" altLang="zh-TW" sz="4000" dirty="0">
              <a:solidFill>
                <a:schemeClr val="bg1">
                  <a:lumMod val="8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None/>
            </a:pPr>
            <a:r>
              <a:rPr lang="zh-TW" altLang="en-US" sz="4000" dirty="0">
                <a:solidFill>
                  <a:schemeClr val="bg1">
                    <a:lumMod val="8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模型比較</a:t>
            </a:r>
            <a:endParaRPr lang="en-US" altLang="zh-TW" sz="4000" dirty="0">
              <a:solidFill>
                <a:schemeClr val="bg1">
                  <a:lumMod val="8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None/>
            </a:pPr>
            <a:endParaRPr lang="en-US" altLang="zh-TW" sz="4000" dirty="0">
              <a:solidFill>
                <a:schemeClr val="bg1">
                  <a:lumMod val="8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None/>
            </a:pPr>
            <a:r>
              <a:rPr lang="zh-TW" altLang="en-US" sz="4000" dirty="0">
                <a:solidFill>
                  <a:schemeClr val="bg1">
                    <a:lumMod val="8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實驗結果</a:t>
            </a:r>
            <a:endParaRPr lang="en-US" altLang="zh-TW" sz="4000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altLang="zh-TW" sz="4000" dirty="0">
              <a:solidFill>
                <a:schemeClr val="bg1">
                  <a:lumMod val="8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None/>
            </a:pP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結論</a:t>
            </a:r>
            <a:endParaRPr lang="en-US" altLang="zh-TW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4737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結論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我們的貢獻如下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提供不同模型比較結果。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嘗試當今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state-of-the-art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在此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dataset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的比較結果。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期望更改方向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針對 不同模型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Loss function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的調整。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針對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Hyper parameter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做調整，並以實驗驗證。</a:t>
            </a:r>
          </a:p>
        </p:txBody>
      </p:sp>
    </p:spTree>
    <p:extLst>
      <p:ext uri="{BB962C8B-B14F-4D97-AF65-F5344CB8AC3E}">
        <p14:creationId xmlns:p14="http://schemas.microsoft.com/office/powerpoint/2010/main" val="2512390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資料集劃分介紹</a:t>
            </a:r>
            <a:endParaRPr lang="en-US" altLang="zh-TW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None/>
            </a:pPr>
            <a:endParaRPr lang="en-US" altLang="zh-TW" sz="4000" dirty="0">
              <a:solidFill>
                <a:schemeClr val="bg1">
                  <a:lumMod val="8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None/>
            </a:pPr>
            <a:r>
              <a:rPr lang="zh-TW" altLang="en-US" sz="4000" dirty="0">
                <a:solidFill>
                  <a:schemeClr val="bg1">
                    <a:lumMod val="8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模型比較</a:t>
            </a:r>
            <a:endParaRPr lang="en-US" altLang="zh-TW" sz="4000" dirty="0">
              <a:solidFill>
                <a:schemeClr val="bg1">
                  <a:lumMod val="8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None/>
            </a:pPr>
            <a:endParaRPr lang="en-US" altLang="zh-TW" sz="4000" dirty="0">
              <a:solidFill>
                <a:schemeClr val="bg1">
                  <a:lumMod val="8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None/>
            </a:pPr>
            <a:r>
              <a:rPr lang="zh-TW" altLang="en-US" sz="4000" dirty="0">
                <a:solidFill>
                  <a:schemeClr val="bg1">
                    <a:lumMod val="8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實驗結果</a:t>
            </a:r>
            <a:endParaRPr lang="en-US" altLang="zh-TW" sz="4000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altLang="zh-TW" sz="4000" dirty="0">
              <a:solidFill>
                <a:schemeClr val="bg1">
                  <a:lumMod val="8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None/>
            </a:pPr>
            <a:r>
              <a:rPr lang="zh-TW" altLang="en-US" sz="4000" dirty="0">
                <a:solidFill>
                  <a:schemeClr val="bg1">
                    <a:lumMod val="8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結論</a:t>
            </a:r>
            <a:endParaRPr lang="en-US" altLang="zh-TW" sz="4000" dirty="0">
              <a:solidFill>
                <a:schemeClr val="bg1">
                  <a:lumMod val="8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03807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36788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資料集切分方式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模型測試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利用所有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進行模型訓練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Baseline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是將訓練集與驗證集以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10:1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的方式隨機劃分。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後續有些模型嘗試以不同比例切割資料並進行訓練。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交叉驗證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分時間點進行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次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交叉驗證。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總共產生五個模型，取最佳模型得到最後結果。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638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zh-TW" altLang="en-US" sz="4000" dirty="0">
                <a:solidFill>
                  <a:schemeClr val="bg1">
                    <a:lumMod val="8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訓練及測試資料集介紹</a:t>
            </a:r>
            <a:endParaRPr lang="en-US" altLang="zh-TW" sz="4000" dirty="0">
              <a:solidFill>
                <a:schemeClr val="bg1">
                  <a:lumMod val="8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None/>
            </a:pPr>
            <a:endParaRPr lang="en-US" altLang="zh-TW" sz="4000" dirty="0">
              <a:solidFill>
                <a:schemeClr val="bg1">
                  <a:lumMod val="8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None/>
            </a:pP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模型比較</a:t>
            </a:r>
            <a:endParaRPr lang="en-US" altLang="zh-TW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None/>
            </a:pPr>
            <a:endParaRPr lang="en-US" altLang="zh-TW" sz="4000" dirty="0">
              <a:solidFill>
                <a:schemeClr val="bg1">
                  <a:lumMod val="8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None/>
            </a:pPr>
            <a:r>
              <a:rPr lang="zh-TW" altLang="en-US" sz="4000" dirty="0">
                <a:solidFill>
                  <a:schemeClr val="bg1">
                    <a:lumMod val="8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實驗結果</a:t>
            </a:r>
            <a:endParaRPr lang="en-US" altLang="zh-TW" sz="4000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altLang="zh-TW" sz="4000" dirty="0">
              <a:solidFill>
                <a:schemeClr val="bg1">
                  <a:lumMod val="8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None/>
            </a:pPr>
            <a:r>
              <a:rPr lang="zh-TW" altLang="en-US" sz="4000" dirty="0">
                <a:solidFill>
                  <a:schemeClr val="bg1">
                    <a:lumMod val="8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結論</a:t>
            </a:r>
            <a:endParaRPr lang="en-US" altLang="zh-TW" sz="4000" dirty="0">
              <a:solidFill>
                <a:schemeClr val="bg1">
                  <a:lumMod val="8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60107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採用模型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56175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2200" b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Unet</a:t>
            </a:r>
            <a:endParaRPr lang="en-US" altLang="zh-TW" sz="22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初始給定的模型。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 down sampling, 4 up sampling,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backbone 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採 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Resnet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結構。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FCN-ResNet101</a:t>
            </a:r>
          </a:p>
          <a:p>
            <a:pPr lvl="1"/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採用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Fully Convolutional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架構，維持像素與像素之間的空間意義。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backbone 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採 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ResNet101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200" b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SegNet</a:t>
            </a:r>
            <a:endParaRPr lang="en-US" altLang="zh-TW" sz="22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採用編碼器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解碼器的結構，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backbone 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採 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VGG16 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結構。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編碼器的 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pooling layer 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會保存 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indices 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並傳遞到後面的解碼器。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DeepLabv3</a:t>
            </a:r>
          </a:p>
          <a:p>
            <a:pPr lvl="1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具有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Spatial Pyramid Pooling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能處理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Segmentation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目標的多尺度問題。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DeepLabv3+ (</a:t>
            </a:r>
            <a:r>
              <a:rPr lang="en-US" altLang="zh-TW" sz="2200" b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Xception</a:t>
            </a:r>
            <a:r>
              <a:rPr lang="en-US" altLang="zh-TW" sz="2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sz="2200" b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ResNet</a:t>
            </a:r>
            <a:r>
              <a:rPr lang="en-US" altLang="zh-TW" sz="2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sz="2200" b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Drn</a:t>
            </a:r>
            <a:r>
              <a:rPr lang="en-US" altLang="zh-TW" sz="2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)</a:t>
            </a:r>
          </a:p>
          <a:p>
            <a:pPr lvl="1"/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DeepLabv3 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為編碼器，解碼器採簡單架構。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增添了 </a:t>
            </a:r>
            <a:r>
              <a:rPr lang="en-US" altLang="zh-TW" sz="2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Xception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sz="2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145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384A0B-C78F-46A0-934E-8A8BE7EA5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UNet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C4E9EF3-9393-410D-953E-C7BCFB81E8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142" y="1249362"/>
            <a:ext cx="9507715" cy="5348288"/>
          </a:xfrm>
        </p:spPr>
      </p:pic>
    </p:spTree>
    <p:extLst>
      <p:ext uri="{BB962C8B-B14F-4D97-AF65-F5344CB8AC3E}">
        <p14:creationId xmlns:p14="http://schemas.microsoft.com/office/powerpoint/2010/main" val="531564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384A0B-C78F-46A0-934E-8A8BE7EA5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FCN-ResNet101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5E5B72D-2377-4680-845C-36B2427FE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539" y="1814682"/>
            <a:ext cx="10332921" cy="395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033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384A0B-C78F-46A0-934E-8A8BE7EA5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SegNet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C4F0E0F-8AE5-4555-8BC0-320A707CFB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87869"/>
            <a:ext cx="10515600" cy="3082261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68140FDF-0245-4CB8-8DC7-AFADBC29BFE0}"/>
              </a:ext>
            </a:extLst>
          </p:cNvPr>
          <p:cNvSpPr txBox="1"/>
          <p:nvPr/>
        </p:nvSpPr>
        <p:spPr>
          <a:xfrm>
            <a:off x="1171576" y="5167311"/>
            <a:ext cx="9915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圖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 </a:t>
            </a:r>
            <a:r>
              <a:rPr lang="en-US" altLang="zh-TW" sz="1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SegNet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架構的示意圖。 沒有完全連接的層，因此只是卷積。 解碼器使用來自其編碼器的傳輸池索引對輸入進行上採樣，以生成稀疏特徵圖。</a:t>
            </a:r>
            <a:endPara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然後，它與可訓練的濾鏡庫進行卷積以濃縮特徵圖。 最終的解碼器輸出特徵圖被饋送到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soft-max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分類器，以進行像素分類。</a:t>
            </a:r>
          </a:p>
        </p:txBody>
      </p:sp>
    </p:spTree>
    <p:extLst>
      <p:ext uri="{BB962C8B-B14F-4D97-AF65-F5344CB8AC3E}">
        <p14:creationId xmlns:p14="http://schemas.microsoft.com/office/powerpoint/2010/main" val="2649456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4177</TotalTime>
  <Words>927</Words>
  <Application>Microsoft Office PowerPoint</Application>
  <PresentationFormat>寬螢幕</PresentationFormat>
  <Paragraphs>207</Paragraphs>
  <Slides>22</Slides>
  <Notes>10</Notes>
  <HiddenSlides>1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9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醫學影像專題 專題二</vt:lpstr>
      <vt:lpstr>Outline</vt:lpstr>
      <vt:lpstr>PowerPoint 簡報</vt:lpstr>
      <vt:lpstr>資料集切分方式</vt:lpstr>
      <vt:lpstr>PowerPoint 簡報</vt:lpstr>
      <vt:lpstr>採用模型</vt:lpstr>
      <vt:lpstr>UNet</vt:lpstr>
      <vt:lpstr>FCN-ResNet101</vt:lpstr>
      <vt:lpstr>SegNet</vt:lpstr>
      <vt:lpstr>DeepLabv3</vt:lpstr>
      <vt:lpstr>DeepLabv3+</vt:lpstr>
      <vt:lpstr>PowerPoint 簡報</vt:lpstr>
      <vt:lpstr>環境配置</vt:lpstr>
      <vt:lpstr>Unet</vt:lpstr>
      <vt:lpstr>FCN-ResNet101</vt:lpstr>
      <vt:lpstr>SegNet</vt:lpstr>
      <vt:lpstr>DeepLabv3</vt:lpstr>
      <vt:lpstr>DeepLabv3+</vt:lpstr>
      <vt:lpstr>DeepLabv3+ (resnet)</vt:lpstr>
      <vt:lpstr>比較</vt:lpstr>
      <vt:lpstr>PowerPoint 簡報</vt:lpstr>
      <vt:lpstr>結論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醫學影像專題 專題一</dc:title>
  <dc:creator>otischang</dc:creator>
  <cp:lastModifiedBy>世亞 張</cp:lastModifiedBy>
  <cp:revision>196</cp:revision>
  <dcterms:created xsi:type="dcterms:W3CDTF">2020-04-10T09:32:06Z</dcterms:created>
  <dcterms:modified xsi:type="dcterms:W3CDTF">2020-05-27T12:53:30Z</dcterms:modified>
</cp:coreProperties>
</file>