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4"/>
    <p:restoredTop sz="94650"/>
  </p:normalViewPr>
  <p:slideViewPr>
    <p:cSldViewPr snapToGrid="0">
      <p:cViewPr>
        <p:scale>
          <a:sx n="107" d="100"/>
          <a:sy n="107" d="100"/>
        </p:scale>
        <p:origin x="12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1FD-564B-328A-465B-45F46E82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429A-D4A5-1F70-E244-A7B1196D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94C5-086A-77AF-4FE0-869A2FD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9D2D-3953-3C9E-EB19-97421D82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9A-B32D-CF06-5605-47CBB69D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33F6-7B3F-94CF-816E-BEA023A4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6305C-DCE0-65F8-2523-7712DCBB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6AEC-7BE5-ED40-1C07-7D44FB47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82A0-A644-2492-78B9-30176242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D933-8E73-0D8E-1DBA-CF81827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C2FBC-ECCD-F782-CCA5-42725CE10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B2A4D-A124-2728-6DAD-061C1FDA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79AD-E6F0-0CD9-0131-B8395A29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33F5-08D8-6A4F-D5F2-A43C7202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7FA4-DDC2-4612-A4EF-6C053B2D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F88D-9D8B-5A67-A30B-BE65A8A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8C37-A560-CD2C-74CD-50081E86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45F-0B73-EDC6-58EF-7C6EEBCC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F90E-01B2-5D4E-25A1-8AEFF339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8A91-CF57-15E2-E3E1-EB3B9566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E2BD-16E9-AF84-9CBB-258F8B4A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E3AF-3B5C-D243-2E62-0FBF050C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CB1B-95ED-F977-3E58-848CC043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C2899-58A4-A38D-6B09-5A9C4E84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0621-B330-FD8C-CF8E-3EBA3F3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8D07-B10D-1F74-C9B9-57F39D09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D686-33A5-FFA5-015D-2E02D72D1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1E37A-5E65-AAFE-9AF7-2225871B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F187E-4D0D-0FBC-A761-D826761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785DD-837D-FD07-B21F-1B40E3A0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760BE-2CE3-1353-B59B-4CC2084F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0705-8F83-65CB-1FBD-863E1AF4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82DC7-C90E-A4DE-F7AA-7C27F52C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4B76E-5F1E-4E2D-1E76-2D40A8B9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4E5B9-4913-7C87-7CC1-D9124DD4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0617C-AFC4-91F3-2BC0-94ED0CF9C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36CD-E689-0E43-BA00-6E7F52BA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29281-D30B-3176-78FC-361B524C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9B294-A51F-3C81-784C-AD2BFC64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9790-F380-0E86-07EA-F26D813A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56B84-96CD-B9C0-FAC9-9CD4A35F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624D5-5CCF-BFDC-10A6-2886560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1E1C-4BF8-59F2-9C90-462DEA86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3A31-068C-C8E9-2912-5B3F6035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14363-99DB-16BD-4E2E-6F52511F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5F54-02BB-DD25-04D8-335998C4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BC2-0BF2-9B1F-4CCB-57F32E7B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F417-0AA9-7089-610D-7156820C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8297-62BB-B577-8A66-E1920BC4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509A6-C48B-B414-B13F-2DE1CFE7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B10F-E6C4-319C-F0F6-95C30126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4AF8-FCE8-6FA6-63C4-CD432AE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441B-9067-375C-DDA0-16691DA6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14E20-B9B2-D114-907B-12EC7DD71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3DC26-2C9F-EEDF-0080-09C3AC31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B0674-0F74-5800-EF18-B7330E14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74877-4E58-912D-2757-B0FEDC4B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54D0-E61B-641F-629F-D6FB565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07008-559B-6603-46B5-5C50EEED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BF2A9-B6EA-F6CF-1063-6D80497A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35DE-E35A-37E2-8653-F191257A4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B736-9E63-3840-83BE-46A74B6A029E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80F2-8901-40F5-A49E-566AC782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BE76-A1DA-B1E4-9BE4-82CC91064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FD2C-5060-004A-8029-256BD9625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E40B6C9-BB4C-9682-6379-C01C0984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0285"/>
            <a:ext cx="7772400" cy="407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63C81-D6E8-B9BB-9C4B-CF07F7293257}"/>
              </a:ext>
            </a:extLst>
          </p:cNvPr>
          <p:cNvSpPr txBox="1"/>
          <p:nvPr/>
        </p:nvSpPr>
        <p:spPr>
          <a:xfrm>
            <a:off x="357188" y="300038"/>
            <a:ext cx="255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Key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B891-1423-3FCD-30D0-BC2D2AD9C622}"/>
              </a:ext>
            </a:extLst>
          </p:cNvPr>
          <p:cNvSpPr txBox="1"/>
          <p:nvPr/>
        </p:nvSpPr>
        <p:spPr>
          <a:xfrm>
            <a:off x="10511281" y="2766609"/>
            <a:ext cx="16807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On average OT%, IF%, and OTIF% are much lower than their targets.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7B1A4-EE6B-F400-B925-67423701298B}"/>
              </a:ext>
            </a:extLst>
          </p:cNvPr>
          <p:cNvSpPr/>
          <p:nvPr/>
        </p:nvSpPr>
        <p:spPr>
          <a:xfrm>
            <a:off x="10087252" y="2871669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131FA-6CF5-F74A-11F1-11964BAFF85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236108" y="3169381"/>
            <a:ext cx="8929" cy="25403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1C614C-8CF6-9FC0-0299-89F01844D5F6}"/>
              </a:ext>
            </a:extLst>
          </p:cNvPr>
          <p:cNvCxnSpPr>
            <a:cxnSpLocks/>
          </p:cNvCxnSpPr>
          <p:nvPr/>
        </p:nvCxnSpPr>
        <p:spPr>
          <a:xfrm flipH="1">
            <a:off x="6698512" y="5709684"/>
            <a:ext cx="35495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3DD5E6-D2D4-C9BD-4932-11D496F2BF14}"/>
              </a:ext>
            </a:extLst>
          </p:cNvPr>
          <p:cNvCxnSpPr/>
          <p:nvPr/>
        </p:nvCxnSpPr>
        <p:spPr>
          <a:xfrm flipV="1">
            <a:off x="6698512" y="5571460"/>
            <a:ext cx="0" cy="138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142632C-0239-4CBF-6EB2-6EA41EF2001E}"/>
              </a:ext>
            </a:extLst>
          </p:cNvPr>
          <p:cNvSpPr/>
          <p:nvPr/>
        </p:nvSpPr>
        <p:spPr>
          <a:xfrm>
            <a:off x="10087252" y="1598429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5A867D-71E5-4A3F-A533-2E83F060F438}"/>
              </a:ext>
            </a:extLst>
          </p:cNvPr>
          <p:cNvCxnSpPr>
            <a:stCxn id="39" idx="2"/>
          </p:cNvCxnSpPr>
          <p:nvPr/>
        </p:nvCxnSpPr>
        <p:spPr>
          <a:xfrm flipH="1">
            <a:off x="9982200" y="1747285"/>
            <a:ext cx="1050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A762F7-86E6-0EB8-F367-FA41EAEA3B5D}"/>
              </a:ext>
            </a:extLst>
          </p:cNvPr>
          <p:cNvCxnSpPr>
            <a:cxnSpLocks/>
          </p:cNvCxnSpPr>
          <p:nvPr/>
        </p:nvCxnSpPr>
        <p:spPr>
          <a:xfrm>
            <a:off x="9976247" y="1747286"/>
            <a:ext cx="0" cy="38586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3D7C92-6B3C-E663-D3A5-86BF44D2BBCA}"/>
              </a:ext>
            </a:extLst>
          </p:cNvPr>
          <p:cNvCxnSpPr>
            <a:cxnSpLocks/>
          </p:cNvCxnSpPr>
          <p:nvPr/>
        </p:nvCxnSpPr>
        <p:spPr>
          <a:xfrm flipH="1">
            <a:off x="9070041" y="5605939"/>
            <a:ext cx="9062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D4EC90-84D1-E210-444F-AD158F0CF37F}"/>
              </a:ext>
            </a:extLst>
          </p:cNvPr>
          <p:cNvCxnSpPr/>
          <p:nvPr/>
        </p:nvCxnSpPr>
        <p:spPr>
          <a:xfrm flipV="1">
            <a:off x="9070041" y="5467715"/>
            <a:ext cx="0" cy="1382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8DBE37B-628A-ACC9-862C-122ECF90899E}"/>
              </a:ext>
            </a:extLst>
          </p:cNvPr>
          <p:cNvSpPr txBox="1"/>
          <p:nvPr/>
        </p:nvSpPr>
        <p:spPr>
          <a:xfrm>
            <a:off x="10511281" y="1493369"/>
            <a:ext cx="1680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 though LIFR% is low (~65%), VOFR remains high (~97%). Thus, even though only 65% of </a:t>
            </a:r>
            <a:r>
              <a:rPr lang="en-US" sz="900" b="1" dirty="0"/>
              <a:t>order lines </a:t>
            </a:r>
            <a:r>
              <a:rPr lang="en-US" sz="900" dirty="0"/>
              <a:t>were </a:t>
            </a:r>
            <a:r>
              <a:rPr lang="en-US" sz="900" b="1" dirty="0"/>
              <a:t>fully shipped</a:t>
            </a:r>
            <a:r>
              <a:rPr lang="en-US" sz="900" dirty="0"/>
              <a:t>, around 97% of the </a:t>
            </a:r>
            <a:r>
              <a:rPr lang="en-US" sz="900" b="1" dirty="0"/>
              <a:t>total qty of items ordered</a:t>
            </a:r>
            <a:r>
              <a:rPr lang="en-US" sz="900" dirty="0"/>
              <a:t> were </a:t>
            </a:r>
            <a:r>
              <a:rPr lang="en-US" sz="900" b="1" dirty="0"/>
              <a:t>shipped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table with numbers and a number of points&#10;&#10;Description automatically generated">
            <a:extLst>
              <a:ext uri="{FF2B5EF4-FFF2-40B4-BE49-F238E27FC236}">
                <a16:creationId xmlns:a16="http://schemas.microsoft.com/office/drawing/2014/main" id="{A35E1F87-7E06-7FCE-D608-F377D744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3368"/>
            <a:ext cx="7772400" cy="4928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63C81-D6E8-B9BB-9C4B-CF07F7293257}"/>
              </a:ext>
            </a:extLst>
          </p:cNvPr>
          <p:cNvSpPr txBox="1"/>
          <p:nvPr/>
        </p:nvSpPr>
        <p:spPr>
          <a:xfrm>
            <a:off x="357188" y="300038"/>
            <a:ext cx="255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Key Findings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20FDA0-AD7E-CEE2-20DD-BA54148942CD}"/>
              </a:ext>
            </a:extLst>
          </p:cNvPr>
          <p:cNvSpPr/>
          <p:nvPr/>
        </p:nvSpPr>
        <p:spPr>
          <a:xfrm>
            <a:off x="10087252" y="2564527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D03DE-321C-FC9D-BD1F-2B5F49B84E9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0236108" y="2862239"/>
            <a:ext cx="0" cy="12823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5A1BF-7BEE-C5C2-42F8-4B8BF6172F0D}"/>
              </a:ext>
            </a:extLst>
          </p:cNvPr>
          <p:cNvCxnSpPr>
            <a:cxnSpLocks/>
          </p:cNvCxnSpPr>
          <p:nvPr/>
        </p:nvCxnSpPr>
        <p:spPr>
          <a:xfrm flipH="1">
            <a:off x="9054548" y="4144617"/>
            <a:ext cx="1181560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4BAAFD-D87F-5885-8A9A-1B799BB23BB5}"/>
              </a:ext>
            </a:extLst>
          </p:cNvPr>
          <p:cNvSpPr txBox="1"/>
          <p:nvPr/>
        </p:nvSpPr>
        <p:spPr>
          <a:xfrm>
            <a:off x="10490015" y="2251718"/>
            <a:ext cx="168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Logic Stores and Propel Mart have the closest OTIF% with respect to their target. Meanwhile, Acclaimed Stores has the furthest OTIF% with respect to their target.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B8747A-9AF0-7330-9B51-9E01A5641F44}"/>
              </a:ext>
            </a:extLst>
          </p:cNvPr>
          <p:cNvCxnSpPr>
            <a:cxnSpLocks/>
          </p:cNvCxnSpPr>
          <p:nvPr/>
        </p:nvCxnSpPr>
        <p:spPr>
          <a:xfrm>
            <a:off x="10236108" y="4144616"/>
            <a:ext cx="0" cy="1789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E3D642-71B6-BE5B-67A8-3892B2E57CBD}"/>
              </a:ext>
            </a:extLst>
          </p:cNvPr>
          <p:cNvCxnSpPr>
            <a:cxnSpLocks/>
          </p:cNvCxnSpPr>
          <p:nvPr/>
        </p:nvCxnSpPr>
        <p:spPr>
          <a:xfrm>
            <a:off x="9124122" y="5933661"/>
            <a:ext cx="1111986" cy="0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415902-F2AD-7360-2CD7-9A81C8F5C795}"/>
              </a:ext>
            </a:extLst>
          </p:cNvPr>
          <p:cNvSpPr/>
          <p:nvPr/>
        </p:nvSpPr>
        <p:spPr>
          <a:xfrm>
            <a:off x="10087252" y="1449574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94675-99A0-644F-26EB-480FA20CBD81}"/>
              </a:ext>
            </a:extLst>
          </p:cNvPr>
          <p:cNvSpPr txBox="1"/>
          <p:nvPr/>
        </p:nvSpPr>
        <p:spPr>
          <a:xfrm>
            <a:off x="10490015" y="1206015"/>
            <a:ext cx="168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Coolblue</a:t>
            </a:r>
            <a:r>
              <a:rPr lang="en-US" sz="900" dirty="0"/>
              <a:t>, Acclaimed Stores, and Lotus Mart have the worst OTIF%. Additionally, they have an OT% less than 30%, thus, more than 60% of their orders come late!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E20E5C-BF86-C24D-F4EB-41877AEB1DFF}"/>
              </a:ext>
            </a:extLst>
          </p:cNvPr>
          <p:cNvCxnSpPr>
            <a:cxnSpLocks/>
          </p:cNvCxnSpPr>
          <p:nvPr/>
        </p:nvCxnSpPr>
        <p:spPr>
          <a:xfrm>
            <a:off x="9982200" y="1604285"/>
            <a:ext cx="0" cy="22181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7051AE-E583-266A-A149-26844DFDA591}"/>
              </a:ext>
            </a:extLst>
          </p:cNvPr>
          <p:cNvCxnSpPr>
            <a:cxnSpLocks/>
          </p:cNvCxnSpPr>
          <p:nvPr/>
        </p:nvCxnSpPr>
        <p:spPr>
          <a:xfrm flipH="1">
            <a:off x="5705061" y="3816626"/>
            <a:ext cx="4277139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18761A-1367-38BA-B948-6977F75DA1D4}"/>
              </a:ext>
            </a:extLst>
          </p:cNvPr>
          <p:cNvCxnSpPr>
            <a:cxnSpLocks/>
          </p:cNvCxnSpPr>
          <p:nvPr/>
        </p:nvCxnSpPr>
        <p:spPr>
          <a:xfrm flipV="1">
            <a:off x="5705061" y="3597965"/>
            <a:ext cx="0" cy="21866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804A11-3EF5-ECC2-A7C4-A49B5CA7CD09}"/>
              </a:ext>
            </a:extLst>
          </p:cNvPr>
          <p:cNvCxnSpPr>
            <a:cxnSpLocks/>
          </p:cNvCxnSpPr>
          <p:nvPr/>
        </p:nvCxnSpPr>
        <p:spPr>
          <a:xfrm flipV="1">
            <a:off x="7537174" y="3591471"/>
            <a:ext cx="0" cy="21866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CDAFF-FE35-DF6E-53C1-1A17E662C47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982200" y="1598430"/>
            <a:ext cx="1050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3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63C81-D6E8-B9BB-9C4B-CF07F7293257}"/>
              </a:ext>
            </a:extLst>
          </p:cNvPr>
          <p:cNvSpPr txBox="1"/>
          <p:nvPr/>
        </p:nvSpPr>
        <p:spPr>
          <a:xfrm>
            <a:off x="357188" y="300038"/>
            <a:ext cx="255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Key Findings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E8A65D0-D8F8-7810-8FBD-234E42DB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3368"/>
            <a:ext cx="7772400" cy="48504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ECA9838-7852-20F6-0FE6-6F978D859278}"/>
              </a:ext>
            </a:extLst>
          </p:cNvPr>
          <p:cNvSpPr/>
          <p:nvPr/>
        </p:nvSpPr>
        <p:spPr>
          <a:xfrm>
            <a:off x="10087252" y="1449574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07D40-6554-2FF9-048E-831720E701D0}"/>
              </a:ext>
            </a:extLst>
          </p:cNvPr>
          <p:cNvCxnSpPr>
            <a:cxnSpLocks/>
          </p:cNvCxnSpPr>
          <p:nvPr/>
        </p:nvCxnSpPr>
        <p:spPr>
          <a:xfrm>
            <a:off x="9982200" y="1604285"/>
            <a:ext cx="0" cy="14967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BC8958-CC67-7062-18F6-6DC83D2C9EA8}"/>
              </a:ext>
            </a:extLst>
          </p:cNvPr>
          <p:cNvCxnSpPr>
            <a:cxnSpLocks/>
          </p:cNvCxnSpPr>
          <p:nvPr/>
        </p:nvCxnSpPr>
        <p:spPr>
          <a:xfrm>
            <a:off x="9982200" y="1598430"/>
            <a:ext cx="1050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A05DEF-E0BA-484F-ED5F-B0493FFFE613}"/>
              </a:ext>
            </a:extLst>
          </p:cNvPr>
          <p:cNvCxnSpPr>
            <a:cxnSpLocks/>
          </p:cNvCxnSpPr>
          <p:nvPr/>
        </p:nvCxnSpPr>
        <p:spPr>
          <a:xfrm flipH="1">
            <a:off x="9680713" y="3101009"/>
            <a:ext cx="301487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B28180-7B25-DA2D-8F7C-E942218F7EA9}"/>
              </a:ext>
            </a:extLst>
          </p:cNvPr>
          <p:cNvSpPr txBox="1"/>
          <p:nvPr/>
        </p:nvSpPr>
        <p:spPr>
          <a:xfrm>
            <a:off x="10490015" y="1206015"/>
            <a:ext cx="16807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average OTIF% never reached the average OTIF% target on any day.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C4A298-464E-F565-F23B-528C08359948}"/>
              </a:ext>
            </a:extLst>
          </p:cNvPr>
          <p:cNvSpPr/>
          <p:nvPr/>
        </p:nvSpPr>
        <p:spPr>
          <a:xfrm>
            <a:off x="10087252" y="2564527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554490-E7AB-E5F8-6299-014122C7B29A}"/>
              </a:ext>
            </a:extLst>
          </p:cNvPr>
          <p:cNvCxnSpPr>
            <a:cxnSpLocks/>
          </p:cNvCxnSpPr>
          <p:nvPr/>
        </p:nvCxnSpPr>
        <p:spPr>
          <a:xfrm>
            <a:off x="10236108" y="2862239"/>
            <a:ext cx="11135" cy="22484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0B1D49-1CB9-53EA-AD32-C6BBED93BDBE}"/>
              </a:ext>
            </a:extLst>
          </p:cNvPr>
          <p:cNvCxnSpPr>
            <a:cxnSpLocks/>
          </p:cNvCxnSpPr>
          <p:nvPr/>
        </p:nvCxnSpPr>
        <p:spPr>
          <a:xfrm flipH="1">
            <a:off x="9982200" y="5110715"/>
            <a:ext cx="265043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510003-5409-A4DE-F149-CBAF5B94E604}"/>
              </a:ext>
            </a:extLst>
          </p:cNvPr>
          <p:cNvSpPr txBox="1"/>
          <p:nvPr/>
        </p:nvSpPr>
        <p:spPr>
          <a:xfrm>
            <a:off x="10490015" y="2459467"/>
            <a:ext cx="1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Vijay Stores, Rel Fresh, Lotus Market, Propel Mart, Acclaimed Stores, and </a:t>
            </a:r>
            <a:r>
              <a:rPr lang="en-US" sz="900" dirty="0" err="1"/>
              <a:t>Coolblue</a:t>
            </a:r>
            <a:r>
              <a:rPr lang="en-US" sz="900" dirty="0"/>
              <a:t> seem to be the key customers.</a:t>
            </a:r>
          </a:p>
        </p:txBody>
      </p:sp>
    </p:spTree>
    <p:extLst>
      <p:ext uri="{BB962C8B-B14F-4D97-AF65-F5344CB8AC3E}">
        <p14:creationId xmlns:p14="http://schemas.microsoft.com/office/powerpoint/2010/main" val="6751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63C81-D6E8-B9BB-9C4B-CF07F7293257}"/>
              </a:ext>
            </a:extLst>
          </p:cNvPr>
          <p:cNvSpPr txBox="1"/>
          <p:nvPr/>
        </p:nvSpPr>
        <p:spPr>
          <a:xfrm>
            <a:off x="357188" y="300038"/>
            <a:ext cx="255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Key Findings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17D796-1A34-99F3-383E-835AFB40C6A7}"/>
              </a:ext>
            </a:extLst>
          </p:cNvPr>
          <p:cNvGrpSpPr/>
          <p:nvPr/>
        </p:nvGrpSpPr>
        <p:grpSpPr>
          <a:xfrm>
            <a:off x="6818966" y="669718"/>
            <a:ext cx="4916767" cy="2441230"/>
            <a:chOff x="2209800" y="1206015"/>
            <a:chExt cx="9960934" cy="4945716"/>
          </a:xfrm>
        </p:grpSpPr>
        <p:pic>
          <p:nvPicPr>
            <p:cNvPr id="30" name="Picture 29" descr="A table with numbers and a number of points&#10;&#10;Description automatically generated">
              <a:extLst>
                <a:ext uri="{FF2B5EF4-FFF2-40B4-BE49-F238E27FC236}">
                  <a16:creationId xmlns:a16="http://schemas.microsoft.com/office/drawing/2014/main" id="{FDD6A470-D629-C041-2884-FE67E8EC8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223368"/>
              <a:ext cx="7772400" cy="492836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2BAB2F-A185-38D8-0C32-1CF76107DF6E}"/>
                </a:ext>
              </a:extLst>
            </p:cNvPr>
            <p:cNvSpPr/>
            <p:nvPr/>
          </p:nvSpPr>
          <p:spPr>
            <a:xfrm>
              <a:off x="10087264" y="1402909"/>
              <a:ext cx="402749" cy="4027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64AE56-09C2-512F-1753-9886CC269374}"/>
                </a:ext>
              </a:extLst>
            </p:cNvPr>
            <p:cNvSpPr txBox="1"/>
            <p:nvPr/>
          </p:nvSpPr>
          <p:spPr>
            <a:xfrm>
              <a:off x="10490016" y="1206015"/>
              <a:ext cx="1680718" cy="4115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Coolblue</a:t>
              </a:r>
              <a:r>
                <a:rPr lang="en-US" sz="900" dirty="0"/>
                <a:t>, Acclaimed Stores, and Lotus Mart have the worst OTIF%. Additionally, they have an OT% less than 30%, thus, more than 60% of their orders come late! 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AB5C6E-DC3A-59E7-28DA-52DE057EFED6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1604285"/>
              <a:ext cx="0" cy="22181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F21088-BE94-47AA-D04C-00A63B5D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061" y="3816626"/>
              <a:ext cx="4277139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6DF7017-B3BA-D856-F8F1-78A0EA8C3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060" y="3591471"/>
              <a:ext cx="0" cy="225154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7A8EC4-452E-C0DC-78E2-F8C0FC386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7174" y="3591471"/>
              <a:ext cx="0" cy="218661"/>
            </a:xfrm>
            <a:prstGeom prst="line">
              <a:avLst/>
            </a:prstGeom>
            <a:ln w="31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04A3A0-FE82-1AC4-1529-6205ECE618D6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9982199" y="1604285"/>
              <a:ext cx="1050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D33DA5-EDBA-4898-69B5-1B6D25DF4EC3}"/>
              </a:ext>
            </a:extLst>
          </p:cNvPr>
          <p:cNvGrpSpPr/>
          <p:nvPr/>
        </p:nvGrpSpPr>
        <p:grpSpPr>
          <a:xfrm>
            <a:off x="260051" y="1223368"/>
            <a:ext cx="4031631" cy="5406438"/>
            <a:chOff x="7316749" y="426836"/>
            <a:chExt cx="4315014" cy="5786456"/>
          </a:xfrm>
        </p:grpSpPr>
        <p:pic>
          <p:nvPicPr>
            <p:cNvPr id="52" name="Picture 51" descr="A graph showing a line of orange lines&#10;&#10;Description automatically generated">
              <a:extLst>
                <a:ext uri="{FF2B5EF4-FFF2-40B4-BE49-F238E27FC236}">
                  <a16:creationId xmlns:a16="http://schemas.microsoft.com/office/drawing/2014/main" id="{70788EBA-9B2D-E477-6BBE-3D26128B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6749" y="426836"/>
              <a:ext cx="4315014" cy="1593064"/>
            </a:xfrm>
            <a:prstGeom prst="rect">
              <a:avLst/>
            </a:prstGeom>
          </p:spPr>
        </p:pic>
        <p:pic>
          <p:nvPicPr>
            <p:cNvPr id="54" name="Picture 53" descr="A graph with orange lines&#10;&#10;Description automatically generated">
              <a:extLst>
                <a:ext uri="{FF2B5EF4-FFF2-40B4-BE49-F238E27FC236}">
                  <a16:creationId xmlns:a16="http://schemas.microsoft.com/office/drawing/2014/main" id="{25D997F2-1938-7D6E-DD89-7F4297EA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6749" y="2016573"/>
              <a:ext cx="4315014" cy="1349139"/>
            </a:xfrm>
            <a:prstGeom prst="rect">
              <a:avLst/>
            </a:prstGeom>
          </p:spPr>
        </p:pic>
        <p:pic>
          <p:nvPicPr>
            <p:cNvPr id="58" name="Picture 57" descr="A graph with orange lines&#10;&#10;Description automatically generated">
              <a:extLst>
                <a:ext uri="{FF2B5EF4-FFF2-40B4-BE49-F238E27FC236}">
                  <a16:creationId xmlns:a16="http://schemas.microsoft.com/office/drawing/2014/main" id="{B5F0244F-F470-6707-0278-A38A3D07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749" y="3362385"/>
              <a:ext cx="4315014" cy="1429651"/>
            </a:xfrm>
            <a:prstGeom prst="rect">
              <a:avLst/>
            </a:prstGeom>
          </p:spPr>
        </p:pic>
        <p:pic>
          <p:nvPicPr>
            <p:cNvPr id="60" name="Picture 59" descr="A graph with orange lines&#10;&#10;Description automatically generated">
              <a:extLst>
                <a:ext uri="{FF2B5EF4-FFF2-40B4-BE49-F238E27FC236}">
                  <a16:creationId xmlns:a16="http://schemas.microsoft.com/office/drawing/2014/main" id="{38D54885-949C-E32D-9892-92F447385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16749" y="4787335"/>
              <a:ext cx="4315005" cy="1425957"/>
            </a:xfrm>
            <a:prstGeom prst="rect">
              <a:avLst/>
            </a:prstGeom>
          </p:spPr>
        </p:pic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51A269-BF23-4A2C-73C1-B83574065A60}"/>
              </a:ext>
            </a:extLst>
          </p:cNvPr>
          <p:cNvCxnSpPr>
            <a:cxnSpLocks/>
          </p:cNvCxnSpPr>
          <p:nvPr/>
        </p:nvCxnSpPr>
        <p:spPr>
          <a:xfrm>
            <a:off x="4612477" y="1223368"/>
            <a:ext cx="0" cy="5406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F9AEA2-D62C-EB94-EC1D-A04BF9D96074}"/>
              </a:ext>
            </a:extLst>
          </p:cNvPr>
          <p:cNvCxnSpPr>
            <a:cxnSpLocks/>
          </p:cNvCxnSpPr>
          <p:nvPr/>
        </p:nvCxnSpPr>
        <p:spPr>
          <a:xfrm flipH="1">
            <a:off x="3960528" y="6629806"/>
            <a:ext cx="6519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EA4FE0-DA4C-7858-9774-927CCAC63EC4}"/>
              </a:ext>
            </a:extLst>
          </p:cNvPr>
          <p:cNvCxnSpPr>
            <a:cxnSpLocks/>
          </p:cNvCxnSpPr>
          <p:nvPr/>
        </p:nvCxnSpPr>
        <p:spPr>
          <a:xfrm flipH="1">
            <a:off x="3960528" y="1227087"/>
            <a:ext cx="6519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39D15A-08A2-C974-6F79-A9A1B88FE70F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4612477" y="3730894"/>
            <a:ext cx="5811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3045A1C-B106-1391-CFB5-FE87D9DE41DF}"/>
              </a:ext>
            </a:extLst>
          </p:cNvPr>
          <p:cNvSpPr/>
          <p:nvPr/>
        </p:nvSpPr>
        <p:spPr>
          <a:xfrm>
            <a:off x="5193586" y="3631678"/>
            <a:ext cx="198431" cy="198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694FB0-7695-2963-4C94-E519EFF94932}"/>
              </a:ext>
            </a:extLst>
          </p:cNvPr>
          <p:cNvSpPr txBox="1"/>
          <p:nvPr/>
        </p:nvSpPr>
        <p:spPr>
          <a:xfrm>
            <a:off x="5535885" y="2992229"/>
            <a:ext cx="1120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Unlike Logic Stores, </a:t>
            </a:r>
            <a:r>
              <a:rPr lang="en-US" sz="900" dirty="0" err="1"/>
              <a:t>Coolblue</a:t>
            </a:r>
            <a:r>
              <a:rPr lang="en-US" sz="900" dirty="0"/>
              <a:t>, Acclaimed Stores, and Lotus Mart have not passed their Target OTIF% a single time.</a:t>
            </a:r>
          </a:p>
          <a:p>
            <a:endParaRPr lang="en-US" sz="900" dirty="0"/>
          </a:p>
          <a:p>
            <a:r>
              <a:rPr lang="en-US" sz="900" dirty="0"/>
              <a:t>Note: Lotus Mart did at the very end</a:t>
            </a:r>
          </a:p>
        </p:txBody>
      </p:sp>
      <p:pic>
        <p:nvPicPr>
          <p:cNvPr id="73" name="Picture 72" descr="A graph of a bar&#10;&#10;Description automatically generated">
            <a:extLst>
              <a:ext uri="{FF2B5EF4-FFF2-40B4-BE49-F238E27FC236}">
                <a16:creationId xmlns:a16="http://schemas.microsoft.com/office/drawing/2014/main" id="{CDEB9B4E-3818-5210-3CEC-5325AD576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810" y="4856587"/>
            <a:ext cx="5240166" cy="147732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25B8188-1771-6348-7399-F5D7E963C1AF}"/>
              </a:ext>
            </a:extLst>
          </p:cNvPr>
          <p:cNvSpPr txBox="1"/>
          <p:nvPr/>
        </p:nvSpPr>
        <p:spPr>
          <a:xfrm>
            <a:off x="10346010" y="5332702"/>
            <a:ext cx="15859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Summary: it is very likely that </a:t>
            </a:r>
            <a:r>
              <a:rPr lang="en-US" sz="900" b="1" dirty="0"/>
              <a:t>Acclaimed Stores</a:t>
            </a:r>
            <a:r>
              <a:rPr lang="en-US" sz="900" dirty="0"/>
              <a:t>, </a:t>
            </a:r>
            <a:r>
              <a:rPr lang="en-US" sz="900" b="1" dirty="0"/>
              <a:t>Lotus Mart</a:t>
            </a:r>
            <a:r>
              <a:rPr lang="en-US" sz="900" dirty="0"/>
              <a:t>, and </a:t>
            </a:r>
            <a:r>
              <a:rPr lang="en-US" sz="900" b="1" dirty="0" err="1"/>
              <a:t>Coolblue</a:t>
            </a:r>
            <a:r>
              <a:rPr lang="en-US" sz="900" dirty="0"/>
              <a:t> are the key customers that wouldn’t renew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3138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63C81-D6E8-B9BB-9C4B-CF07F7293257}"/>
              </a:ext>
            </a:extLst>
          </p:cNvPr>
          <p:cNvSpPr txBox="1"/>
          <p:nvPr/>
        </p:nvSpPr>
        <p:spPr>
          <a:xfrm>
            <a:off x="357188" y="300038"/>
            <a:ext cx="255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Key Findings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196AFCD-C054-38E3-CCA5-369E0ED5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3368"/>
            <a:ext cx="7772400" cy="467119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C757CD-22C0-90F5-E708-92B05E31E399}"/>
              </a:ext>
            </a:extLst>
          </p:cNvPr>
          <p:cNvSpPr/>
          <p:nvPr/>
        </p:nvSpPr>
        <p:spPr>
          <a:xfrm>
            <a:off x="10087252" y="1598429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65219-B216-A903-D141-45543BBD470B}"/>
              </a:ext>
            </a:extLst>
          </p:cNvPr>
          <p:cNvSpPr txBox="1"/>
          <p:nvPr/>
        </p:nvSpPr>
        <p:spPr>
          <a:xfrm>
            <a:off x="10511281" y="1493369"/>
            <a:ext cx="168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Even though LIFR% averaged around ~65%, VOFR remained high on average (~97%). Thus, </a:t>
            </a:r>
          </a:p>
          <a:p>
            <a:r>
              <a:rPr lang="en-US" sz="900" dirty="0"/>
              <a:t>Informing us that many of these products ordered may not have been delivered in full, but on average were only missing a few products.</a:t>
            </a:r>
          </a:p>
        </p:txBody>
      </p:sp>
    </p:spTree>
    <p:extLst>
      <p:ext uri="{BB962C8B-B14F-4D97-AF65-F5344CB8AC3E}">
        <p14:creationId xmlns:p14="http://schemas.microsoft.com/office/powerpoint/2010/main" val="6882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331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Torres</dc:creator>
  <cp:lastModifiedBy>Omar Torres</cp:lastModifiedBy>
  <cp:revision>4</cp:revision>
  <dcterms:created xsi:type="dcterms:W3CDTF">2023-07-24T05:10:42Z</dcterms:created>
  <dcterms:modified xsi:type="dcterms:W3CDTF">2023-07-24T20:07:19Z</dcterms:modified>
</cp:coreProperties>
</file>