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D0F55-FD11-8EEE-DDBE-76E279CBEACD}" v="366" dt="2025-03-12T06:58:28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9800"/>
              <a:t>Scrap Review Data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Otniel Abiezer</a:t>
            </a:r>
            <a:endParaRPr lang="en-GB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5B228BBD-B588-6016-9B06-69FE0B7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C348C455-E788-401A-6DC0-97AD1F7D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 sz="5000" b="1" dirty="0" err="1">
                <a:ea typeface="Calibri Light"/>
                <a:cs typeface="Calibri Light"/>
              </a:rPr>
              <a:t>Scrapping</a:t>
            </a:r>
            <a:r>
              <a:rPr lang="id-ID" sz="5000" b="1" dirty="0">
                <a:ea typeface="Calibri Light"/>
                <a:cs typeface="Calibri Light"/>
              </a:rPr>
              <a:t> </a:t>
            </a:r>
            <a:r>
              <a:rPr lang="id-ID" sz="5000" b="1" dirty="0" err="1">
                <a:ea typeface="Calibri Light"/>
                <a:cs typeface="Calibri Light"/>
              </a:rPr>
              <a:t>the</a:t>
            </a:r>
            <a:r>
              <a:rPr lang="id-ID" sz="5000" b="1" dirty="0">
                <a:ea typeface="Calibri Light"/>
                <a:cs typeface="Calibri Light"/>
              </a:rPr>
              <a:t> Data dan </a:t>
            </a:r>
            <a:r>
              <a:rPr lang="id-ID" sz="5000" b="1" dirty="0" err="1">
                <a:ea typeface="Calibri Light"/>
                <a:cs typeface="Calibri Light"/>
              </a:rPr>
              <a:t>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C97C40-2D1D-AF3E-9E78-3A796AF17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id-ID" sz="3200" err="1">
                <a:ea typeface="Calibri"/>
                <a:cs typeface="Calibri"/>
              </a:rPr>
              <a:t>From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dirty="0">
                <a:ea typeface="Calibri"/>
                <a:cs typeface="Calibri"/>
                <a:hlinkClick r:id="rId2"/>
              </a:rPr>
              <a:t>https://www.airlinequality.com/airline-reviews/british-airways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with</a:t>
            </a:r>
            <a:r>
              <a:rPr lang="id-ID" sz="3200" dirty="0">
                <a:ea typeface="Calibri"/>
                <a:cs typeface="Calibri"/>
              </a:rPr>
              <a:t> 1000 </a:t>
            </a:r>
            <a:r>
              <a:rPr lang="id-ID" sz="3200" err="1">
                <a:ea typeface="Calibri"/>
                <a:cs typeface="Calibri"/>
              </a:rPr>
              <a:t>recent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reviews</a:t>
            </a:r>
            <a:r>
              <a:rPr lang="id-ID" sz="3200" dirty="0">
                <a:ea typeface="Calibri"/>
                <a:cs typeface="Calibri"/>
              </a:rPr>
              <a:t> (as </a:t>
            </a:r>
            <a:r>
              <a:rPr lang="id-ID" sz="3200" err="1">
                <a:ea typeface="Calibri"/>
                <a:cs typeface="Calibri"/>
              </a:rPr>
              <a:t>for</a:t>
            </a:r>
            <a:r>
              <a:rPr lang="id-ID" sz="3200" dirty="0">
                <a:ea typeface="Calibri"/>
                <a:cs typeface="Calibri"/>
              </a:rPr>
              <a:t> 12 March 2025) </a:t>
            </a:r>
            <a:r>
              <a:rPr lang="id-ID" sz="3200" err="1">
                <a:ea typeface="Calibri"/>
                <a:cs typeface="Calibri"/>
              </a:rPr>
              <a:t>with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BeautifulSoup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Python</a:t>
            </a:r>
            <a:r>
              <a:rPr lang="id-ID" sz="3200" dirty="0">
                <a:ea typeface="Calibri"/>
                <a:cs typeface="Calibri"/>
              </a:rPr>
              <a:t>.</a:t>
            </a:r>
          </a:p>
          <a:p>
            <a:pPr marL="457200" indent="-457200"/>
            <a:r>
              <a:rPr lang="id-ID" sz="3200" err="1">
                <a:ea typeface="Calibri"/>
                <a:cs typeface="Calibri"/>
              </a:rPr>
              <a:t>Preprocessing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the</a:t>
            </a:r>
            <a:r>
              <a:rPr lang="id-ID" sz="3200" dirty="0">
                <a:ea typeface="Calibri"/>
                <a:cs typeface="Calibri"/>
              </a:rPr>
              <a:t> data </a:t>
            </a:r>
            <a:r>
              <a:rPr lang="id-ID" sz="3200" err="1">
                <a:ea typeface="Calibri"/>
                <a:cs typeface="Calibri"/>
              </a:rPr>
              <a:t>such</a:t>
            </a:r>
            <a:r>
              <a:rPr lang="id-ID" sz="3200" dirty="0">
                <a:ea typeface="Calibri"/>
                <a:cs typeface="Calibri"/>
              </a:rPr>
              <a:t> as drop '</a:t>
            </a:r>
            <a:r>
              <a:rPr lang="id-ID" sz="3200" dirty="0">
                <a:latin typeface="Roboto"/>
                <a:ea typeface="Roboto"/>
                <a:cs typeface="Roboto"/>
              </a:rPr>
              <a:t>✅</a:t>
            </a:r>
            <a:r>
              <a:rPr lang="id-ID" sz="3200" dirty="0">
                <a:ea typeface="Calibri"/>
                <a:cs typeface="Calibri"/>
              </a:rPr>
              <a:t>Trip </a:t>
            </a:r>
            <a:r>
              <a:rPr lang="id-ID" sz="3200" err="1">
                <a:ea typeface="Calibri"/>
                <a:cs typeface="Calibri"/>
              </a:rPr>
              <a:t>Verified</a:t>
            </a:r>
            <a:r>
              <a:rPr lang="id-ID" sz="3200" dirty="0">
                <a:ea typeface="Calibri"/>
                <a:cs typeface="Calibri"/>
              </a:rPr>
              <a:t>' </a:t>
            </a:r>
            <a:r>
              <a:rPr lang="id-ID" sz="3200" err="1">
                <a:ea typeface="Calibri"/>
                <a:cs typeface="Calibri"/>
              </a:rPr>
              <a:t>and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then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lowercase</a:t>
            </a:r>
            <a:r>
              <a:rPr lang="id-ID" sz="3200" dirty="0">
                <a:ea typeface="Calibri"/>
                <a:cs typeface="Calibri"/>
              </a:rPr>
              <a:t>, </a:t>
            </a:r>
            <a:r>
              <a:rPr lang="id-ID" sz="3200" err="1">
                <a:ea typeface="Calibri"/>
                <a:cs typeface="Calibri"/>
              </a:rPr>
              <a:t>tokenizing</a:t>
            </a:r>
            <a:r>
              <a:rPr lang="id-ID" sz="3200" dirty="0">
                <a:ea typeface="Calibri"/>
                <a:cs typeface="Calibri"/>
              </a:rPr>
              <a:t>, </a:t>
            </a:r>
            <a:r>
              <a:rPr lang="id-ID" sz="3200" err="1">
                <a:ea typeface="Calibri"/>
                <a:cs typeface="Calibri"/>
              </a:rPr>
              <a:t>stemming</a:t>
            </a:r>
            <a:r>
              <a:rPr lang="id-ID" sz="3200" dirty="0">
                <a:ea typeface="Calibri"/>
                <a:cs typeface="Calibri"/>
              </a:rPr>
              <a:t>, </a:t>
            </a:r>
            <a:r>
              <a:rPr lang="id-ID" sz="3200" err="1">
                <a:ea typeface="Calibri"/>
                <a:cs typeface="Calibri"/>
              </a:rPr>
              <a:t>and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stopword</a:t>
            </a:r>
            <a:r>
              <a:rPr lang="id-ID" sz="3200" dirty="0">
                <a:ea typeface="Calibri"/>
                <a:cs typeface="Calibri"/>
              </a:rPr>
              <a:t> </a:t>
            </a:r>
            <a:r>
              <a:rPr lang="id-ID" sz="3200" err="1">
                <a:ea typeface="Calibri"/>
                <a:cs typeface="Calibri"/>
              </a:rPr>
              <a:t>removal</a:t>
            </a:r>
            <a:endParaRPr lang="id-ID" sz="3200">
              <a:ea typeface="Calibri"/>
              <a:cs typeface="Calibri"/>
            </a:endParaRPr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98F9AB5-33F8-DB29-2369-E1E2220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7403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FF22015-A46B-08F0-5A0A-9B4CB2D9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ea typeface="Calibri Light"/>
                <a:cs typeface="Calibri Light"/>
              </a:rPr>
              <a:t>Word </a:t>
            </a:r>
            <a:r>
              <a:rPr lang="id-ID" b="1" err="1">
                <a:ea typeface="Calibri Light"/>
                <a:cs typeface="Calibri Light"/>
              </a:rPr>
              <a:t>Cloud</a:t>
            </a:r>
            <a:endParaRPr lang="id-ID" b="1">
              <a:ea typeface="Calibri Light"/>
              <a:cs typeface="Calibri Light"/>
            </a:endParaRPr>
          </a:p>
        </p:txBody>
      </p:sp>
      <p:pic>
        <p:nvPicPr>
          <p:cNvPr id="4" name="Gambar 3" descr="Sebuah gambar berisi teks, Font, Grafis, desain grafis&#10;&#10;Konten yang dihasilkan AI mungkin salah.">
            <a:extLst>
              <a:ext uri="{FF2B5EF4-FFF2-40B4-BE49-F238E27FC236}">
                <a16:creationId xmlns:a16="http://schemas.microsoft.com/office/drawing/2014/main" id="{956C752D-0289-F41D-B376-188D6D6A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32" y="1546734"/>
            <a:ext cx="9461560" cy="4828457"/>
          </a:xfrm>
          <a:prstGeom prst="rect">
            <a:avLst/>
          </a:prstGeom>
        </p:spPr>
      </p:pic>
      <p:sp>
        <p:nvSpPr>
          <p:cNvPr id="6" name="Tampungan Kaki 5">
            <a:extLst>
              <a:ext uri="{FF2B5EF4-FFF2-40B4-BE49-F238E27FC236}">
                <a16:creationId xmlns:a16="http://schemas.microsoft.com/office/drawing/2014/main" id="{A5F7EE5B-857D-C9D3-32CF-5F6E0589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20318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0F580002-F980-9A03-C330-81D0EDC2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id-ID" sz="4800" b="1">
                <a:ea typeface="Calibri Light"/>
                <a:cs typeface="Calibri Light"/>
              </a:rPr>
              <a:t>Topic Modeling</a:t>
            </a:r>
            <a:endParaRPr lang="id-ID" sz="4800" b="1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F265E7-7A7F-CE31-62FF-26E627A5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1"/>
            <a:ext cx="6894576" cy="1836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id-ID" sz="2000" err="1">
                <a:ea typeface="Calibri" panose="020F0502020204030204"/>
                <a:cs typeface="Calibri" panose="020F0502020204030204"/>
              </a:rPr>
              <a:t>Using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Vectorizer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and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Latent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Dirichlet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Allocation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with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4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components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514350" indent="-514350">
              <a:buAutoNum type="arabicPeriod"/>
            </a:pPr>
            <a:r>
              <a:rPr lang="id-ID" sz="2000" dirty="0">
                <a:ea typeface="Calibri" panose="020F0502020204030204"/>
                <a:cs typeface="Calibri" panose="020F0502020204030204"/>
              </a:rPr>
              <a:t>Service</a:t>
            </a:r>
          </a:p>
          <a:p>
            <a:pPr marL="514350" indent="-514350">
              <a:buAutoNum type="arabicPeriod"/>
            </a:pPr>
            <a:r>
              <a:rPr lang="id-ID" sz="2000" err="1">
                <a:ea typeface="Calibri" panose="020F0502020204030204"/>
                <a:cs typeface="Calibri" panose="020F0502020204030204"/>
              </a:rPr>
              <a:t>Flight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term</a:t>
            </a:r>
          </a:p>
          <a:p>
            <a:pPr marL="514350" indent="-514350">
              <a:buAutoNum type="arabicPeriod"/>
            </a:pPr>
            <a:r>
              <a:rPr lang="id-ID" sz="2000" err="1">
                <a:ea typeface="Calibri" panose="020F0502020204030204"/>
                <a:cs typeface="Calibri" panose="020F0502020204030204"/>
              </a:rPr>
              <a:t>Category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or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class</a:t>
            </a:r>
            <a:endParaRPr lang="id-ID" sz="200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id-ID" sz="2000" err="1">
                <a:ea typeface="Calibri" panose="020F0502020204030204"/>
                <a:cs typeface="Calibri" panose="020F0502020204030204"/>
              </a:rPr>
              <a:t>Time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Place</a:t>
            </a:r>
            <a:r>
              <a:rPr lang="id-ID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id-ID" sz="2000" err="1">
                <a:ea typeface="Calibri" panose="020F0502020204030204"/>
                <a:cs typeface="Calibri" panose="020F0502020204030204"/>
              </a:rPr>
              <a:t>People</a:t>
            </a:r>
            <a:endParaRPr lang="id-ID" sz="20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id-ID" sz="12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Gambar 8" descr="Sebuah gambar berisi teks, cuplikan layar, Font&#10;&#10;Konten yang dihasilkan AI mungkin salah.">
            <a:extLst>
              <a:ext uri="{FF2B5EF4-FFF2-40B4-BE49-F238E27FC236}">
                <a16:creationId xmlns:a16="http://schemas.microsoft.com/office/drawing/2014/main" id="{B0CFD6F6-2785-387F-5837-D120993A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55992"/>
            <a:ext cx="10917936" cy="2429239"/>
          </a:xfrm>
          <a:prstGeom prst="rect">
            <a:avLst/>
          </a:prstGeom>
        </p:spPr>
      </p:pic>
      <p:sp>
        <p:nvSpPr>
          <p:cNvPr id="8" name="Tampungan Kaki 7">
            <a:extLst>
              <a:ext uri="{FF2B5EF4-FFF2-40B4-BE49-F238E27FC236}">
                <a16:creationId xmlns:a16="http://schemas.microsoft.com/office/drawing/2014/main" id="{26E716DC-F733-E037-400E-4BF5BF10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99835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44E57B9-7215-F525-AB44-1C463F0D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D7275FC-9725-AD8D-3268-42FD4FD5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TextBlob Analysis Sentiment Polarity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ambar 4" descr="Sebuah gambar berisi teks, diagram, cuplikan layar, lingkaran&#10;&#10;Konten yang dihasilkan AI mungkin salah.">
            <a:extLst>
              <a:ext uri="{FF2B5EF4-FFF2-40B4-BE49-F238E27FC236}">
                <a16:creationId xmlns:a16="http://schemas.microsoft.com/office/drawing/2014/main" id="{985376CE-5EA0-CAF9-CA21-64F3E73B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6" y="640080"/>
            <a:ext cx="7048135" cy="5550408"/>
          </a:xfrm>
          <a:prstGeom prst="rect">
            <a:avLst/>
          </a:prstGeom>
        </p:spPr>
      </p:pic>
      <p:sp>
        <p:nvSpPr>
          <p:cNvPr id="4" name="Tampungan Kaki 3">
            <a:extLst>
              <a:ext uri="{FF2B5EF4-FFF2-40B4-BE49-F238E27FC236}">
                <a16:creationId xmlns:a16="http://schemas.microsoft.com/office/drawing/2014/main" id="{79310D47-F2E9-BABA-B369-8259C436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1637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Layar Lebar</PresentationFormat>
  <Paragraphs>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Office Theme</vt:lpstr>
      <vt:lpstr>Scrap Review Data and Analysis</vt:lpstr>
      <vt:lpstr>Scrapping the Data dan Preprocessing</vt:lpstr>
      <vt:lpstr>Word Cloud</vt:lpstr>
      <vt:lpstr>Topic Modeling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100</cp:revision>
  <dcterms:created xsi:type="dcterms:W3CDTF">2022-12-06T11:13:27Z</dcterms:created>
  <dcterms:modified xsi:type="dcterms:W3CDTF">2025-03-12T07:00:02Z</dcterms:modified>
</cp:coreProperties>
</file>