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Otniel Abiezer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/>
          </a:fgClr>
          <a:bgClr>
            <a:schemeClr val="accent2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443754"/>
            <a:ext cx="4755777" cy="685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Top 3 variables that effect </a:t>
            </a:r>
            <a:r>
              <a:rPr lang="en-GB" sz="1600" dirty="0" err="1"/>
              <a:t>booking_complete</a:t>
            </a:r>
            <a:r>
              <a:rPr lang="en-GB" sz="1600" dirty="0"/>
              <a:t>:</a:t>
            </a:r>
          </a:p>
          <a:p>
            <a:pPr marL="0" indent="0">
              <a:buNone/>
            </a:pPr>
            <a:r>
              <a:rPr lang="en-GB" sz="1600" dirty="0" err="1"/>
              <a:t>flight_duration</a:t>
            </a:r>
            <a:r>
              <a:rPr lang="en-GB" sz="1600" dirty="0"/>
              <a:t>,  </a:t>
            </a:r>
            <a:r>
              <a:rPr lang="en-GB" sz="1600" dirty="0" err="1"/>
              <a:t>length_of_stay</a:t>
            </a:r>
            <a:r>
              <a:rPr lang="en-GB" sz="1600" dirty="0"/>
              <a:t>, </a:t>
            </a:r>
            <a:r>
              <a:rPr lang="en-GB" sz="1600" dirty="0" err="1"/>
              <a:t>wants_extra_baggage</a:t>
            </a:r>
            <a:endParaRPr lang="en-GB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2023B6-9871-A553-2C45-A7EECD1B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29" y="1278450"/>
            <a:ext cx="4166022" cy="462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F1561D-CE08-9188-E97A-FA1A249E1926}"/>
              </a:ext>
            </a:extLst>
          </p:cNvPr>
          <p:cNvSpPr txBox="1">
            <a:spLocks/>
          </p:cNvSpPr>
          <p:nvPr/>
        </p:nvSpPr>
        <p:spPr>
          <a:xfrm>
            <a:off x="475129" y="6028763"/>
            <a:ext cx="4755777" cy="685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dirty="0"/>
              <a:t>The customer who completes the book tend to want short flight and stay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E8416BC-D56E-C39C-4599-6DDEE568F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770" y="257076"/>
            <a:ext cx="2819399" cy="34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AB5439-D546-EA3E-EF22-710024842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05142"/>
              </p:ext>
            </p:extLst>
          </p:nvPr>
        </p:nvGraphicFramePr>
        <p:xfrm>
          <a:off x="8463008" y="1145250"/>
          <a:ext cx="3650549" cy="1667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297993528"/>
                    </a:ext>
                  </a:extLst>
                </a:gridCol>
                <a:gridCol w="618564">
                  <a:extLst>
                    <a:ext uri="{9D8B030D-6E8A-4147-A177-3AD203B41FA5}">
                      <a16:colId xmlns:a16="http://schemas.microsoft.com/office/drawing/2014/main" val="3550961595"/>
                    </a:ext>
                  </a:extLst>
                </a:gridCol>
                <a:gridCol w="672353">
                  <a:extLst>
                    <a:ext uri="{9D8B030D-6E8A-4147-A177-3AD203B41FA5}">
                      <a16:colId xmlns:a16="http://schemas.microsoft.com/office/drawing/2014/main" val="3257840770"/>
                    </a:ext>
                  </a:extLst>
                </a:gridCol>
                <a:gridCol w="620478">
                  <a:extLst>
                    <a:ext uri="{9D8B030D-6E8A-4147-A177-3AD203B41FA5}">
                      <a16:colId xmlns:a16="http://schemas.microsoft.com/office/drawing/2014/main" val="2795350034"/>
                    </a:ext>
                  </a:extLst>
                </a:gridCol>
                <a:gridCol w="753035">
                  <a:extLst>
                    <a:ext uri="{9D8B030D-6E8A-4147-A177-3AD203B41FA5}">
                      <a16:colId xmlns:a16="http://schemas.microsoft.com/office/drawing/2014/main" val="2543560341"/>
                    </a:ext>
                  </a:extLst>
                </a:gridCol>
              </a:tblGrid>
              <a:tr h="513669">
                <a:tc>
                  <a:txBody>
                    <a:bodyPr/>
                    <a:lstStyle/>
                    <a:p>
                      <a:r>
                        <a:rPr lang="en-US" dirty="0"/>
                        <a:t>Dataset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677927"/>
                  </a:ext>
                </a:extLst>
              </a:tr>
              <a:tr h="513669">
                <a:tc>
                  <a:txBody>
                    <a:bodyPr/>
                    <a:lstStyle/>
                    <a:p>
                      <a:r>
                        <a:rPr lang="en-US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88283"/>
                  </a:ext>
                </a:extLst>
              </a:tr>
              <a:tr h="513669"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673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AC515C-A876-846D-25A7-C7ED4B91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418808"/>
              </p:ext>
            </p:extLst>
          </p:nvPr>
        </p:nvGraphicFramePr>
        <p:xfrm>
          <a:off x="5412770" y="3909587"/>
          <a:ext cx="2857176" cy="24515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4294">
                  <a:extLst>
                    <a:ext uri="{9D8B030D-6E8A-4147-A177-3AD203B41FA5}">
                      <a16:colId xmlns:a16="http://schemas.microsoft.com/office/drawing/2014/main" val="1057206238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2093178939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2948964432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3638423492"/>
                    </a:ext>
                  </a:extLst>
                </a:gridCol>
              </a:tblGrid>
              <a:tr h="61288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28522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59906"/>
                  </a:ext>
                </a:extLst>
              </a:tr>
              <a:tr h="612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29639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65564"/>
                  </a:ext>
                </a:extLst>
              </a:tr>
              <a:tr h="61288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Confusion Matrix Data Train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25210"/>
                  </a:ext>
                </a:extLst>
              </a:tr>
              <a:tr h="61288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393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944ABF-A6FE-AAF4-EF22-7AA6E3C8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648237"/>
              </p:ext>
            </p:extLst>
          </p:nvPr>
        </p:nvGraphicFramePr>
        <p:xfrm>
          <a:off x="8859694" y="3909587"/>
          <a:ext cx="2857176" cy="245152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14294">
                  <a:extLst>
                    <a:ext uri="{9D8B030D-6E8A-4147-A177-3AD203B41FA5}">
                      <a16:colId xmlns:a16="http://schemas.microsoft.com/office/drawing/2014/main" val="1057206238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2093178939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2948964432"/>
                    </a:ext>
                  </a:extLst>
                </a:gridCol>
                <a:gridCol w="714294">
                  <a:extLst>
                    <a:ext uri="{9D8B030D-6E8A-4147-A177-3AD203B41FA5}">
                      <a16:colId xmlns:a16="http://schemas.microsoft.com/office/drawing/2014/main" val="3638423492"/>
                    </a:ext>
                  </a:extLst>
                </a:gridCol>
              </a:tblGrid>
              <a:tr h="612882">
                <a:tc rowSpan="2">
                  <a:txBody>
                    <a:bodyPr/>
                    <a:lstStyle/>
                    <a:p>
                      <a:r>
                        <a:rPr lang="en-US" sz="1600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8794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2598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059906"/>
                  </a:ext>
                </a:extLst>
              </a:tr>
              <a:tr h="61288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565564"/>
                  </a:ext>
                </a:extLst>
              </a:tr>
              <a:tr h="612882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Confusion Matrix Data Test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925210"/>
                  </a:ext>
                </a:extLst>
              </a:tr>
              <a:tr h="61288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Actual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3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Machine Learning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Otniel Abiezer</cp:lastModifiedBy>
  <cp:revision>4</cp:revision>
  <dcterms:created xsi:type="dcterms:W3CDTF">2022-12-06T11:13:27Z</dcterms:created>
  <dcterms:modified xsi:type="dcterms:W3CDTF">2025-03-14T04:42:47Z</dcterms:modified>
</cp:coreProperties>
</file>