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Pelayanan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Buruk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Sheet1!$C$3:$C$13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19-4265-BCD5-15BF8DB82465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Sedang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Sheet1!$D$3:$D$13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19-4265-BCD5-15BF8DB82465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Baik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Sheet1!$E$3:$E$13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19-4265-BCD5-15BF8DB82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6848000"/>
        <c:axId val="1536848832"/>
      </c:lineChart>
      <c:catAx>
        <c:axId val="153684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48832"/>
        <c:crosses val="autoZero"/>
        <c:auto val="1"/>
        <c:lblAlgn val="ctr"/>
        <c:lblOffset val="100"/>
        <c:noMultiLvlLbl val="0"/>
      </c:catAx>
      <c:valAx>
        <c:axId val="15368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4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Makanan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Tidak Enak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Sheet1!$K$3:$K$13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Sheet1!$L$3:$L$13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D5-427F-B1FD-97FD4372C81A}"/>
            </c:ext>
          </c:extLst>
        </c:ser>
        <c:ser>
          <c:idx val="1"/>
          <c:order val="1"/>
          <c:tx>
            <c:strRef>
              <c:f>Sheet1!$M$2</c:f>
              <c:strCache>
                <c:ptCount val="1"/>
                <c:pt idx="0">
                  <c:v>Biasa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Sheet1!$K$3:$K$13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Sheet1!$M$3:$M$13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0.5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D5-427F-B1FD-97FD4372C81A}"/>
            </c:ext>
          </c:extLst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Enak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Sheet1!$K$3:$K$13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Sheet1!$N$3:$N$13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D5-427F-B1FD-97FD4372C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9577824"/>
        <c:axId val="1459578240"/>
      </c:lineChart>
      <c:catAx>
        <c:axId val="14595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578240"/>
        <c:crosses val="autoZero"/>
        <c:auto val="1"/>
        <c:lblAlgn val="ctr"/>
        <c:lblOffset val="100"/>
        <c:noMultiLvlLbl val="0"/>
      </c:catAx>
      <c:valAx>
        <c:axId val="145957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57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Sheet1!$J$34</c:f>
              <c:strCache>
                <c:ptCount val="1"/>
                <c:pt idx="0">
                  <c:v>Mengecewakan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Sheet1!$I$35:$I$44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Sheet1!$J$35:$J$44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1-4CD7-9415-1970FF5CAE96}"/>
            </c:ext>
          </c:extLst>
        </c:ser>
        <c:ser>
          <c:idx val="1"/>
          <c:order val="1"/>
          <c:tx>
            <c:strRef>
              <c:f>Sheet1!$K$34</c:f>
              <c:strCache>
                <c:ptCount val="1"/>
                <c:pt idx="0">
                  <c:v>OK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Sheet1!$I$35:$I$44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Sheet1!$K$35:$K$44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1-4CD7-9415-1970FF5CAE96}"/>
            </c:ext>
          </c:extLst>
        </c:ser>
        <c:ser>
          <c:idx val="2"/>
          <c:order val="2"/>
          <c:tx>
            <c:strRef>
              <c:f>Sheet1!$L$34</c:f>
              <c:strCache>
                <c:ptCount val="1"/>
                <c:pt idx="0">
                  <c:v>Puas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Sheet1!$I$35:$I$44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Sheet1!$L$35:$L$44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1-4CD7-9415-1970FF5CA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1313056"/>
        <c:axId val="1341313472"/>
      </c:barChart>
      <c:catAx>
        <c:axId val="134131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313472"/>
        <c:crosses val="autoZero"/>
        <c:auto val="1"/>
        <c:lblAlgn val="ctr"/>
        <c:lblOffset val="100"/>
        <c:noMultiLvlLbl val="0"/>
      </c:catAx>
      <c:valAx>
        <c:axId val="134131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31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6138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53BC5-1A81-4DA0-AD5A-D214FD83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821B-BE7D-4C66-8F0E-541D4F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/>
              <a:t> 18 :</a:t>
            </a:r>
          </a:p>
          <a:p>
            <a:r>
              <a:rPr lang="en-US" dirty="0"/>
              <a:t>Otniel </a:t>
            </a:r>
            <a:r>
              <a:rPr lang="en-US" dirty="0" err="1"/>
              <a:t>abiezer</a:t>
            </a:r>
            <a:r>
              <a:rPr lang="en-US" dirty="0"/>
              <a:t> (1301180469)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BEB3C6-04EC-4D17-B44A-D53F7DB7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067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8FD3-1E5B-4620-A299-E50D07E5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yang </a:t>
            </a:r>
            <a:r>
              <a:rPr lang="en-US" dirty="0" err="1"/>
              <a:t>Diobservasi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EFA3-38B6-424A-9134-D1C8C210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Jumlah</a:t>
            </a:r>
            <a:r>
              <a:rPr lang="en-US" sz="2800" dirty="0"/>
              <a:t> dan Nama </a:t>
            </a:r>
            <a:r>
              <a:rPr lang="en-US" sz="2800" dirty="0" err="1"/>
              <a:t>Linguistik</a:t>
            </a:r>
            <a:r>
              <a:rPr lang="en-US" sz="2800" dirty="0"/>
              <a:t>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Bentuk</a:t>
            </a:r>
            <a:r>
              <a:rPr lang="en-US" sz="2800" dirty="0"/>
              <a:t> dan Batas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Keanggotaan</a:t>
            </a:r>
            <a:r>
              <a:rPr lang="en-US" sz="2800" dirty="0"/>
              <a:t>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Aturan</a:t>
            </a:r>
            <a:r>
              <a:rPr lang="en-US" sz="2800" dirty="0"/>
              <a:t> </a:t>
            </a:r>
            <a:r>
              <a:rPr lang="en-US" sz="2800" dirty="0" err="1"/>
              <a:t>Inferensi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Defuzzifikasi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Bentuk</a:t>
            </a:r>
            <a:r>
              <a:rPr lang="en-US" sz="2800" dirty="0"/>
              <a:t> dan Batas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Keanggotaan</a:t>
            </a:r>
            <a:r>
              <a:rPr lang="en-US" sz="28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64608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FDB2-3C54-484E-8164-ABF75876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Jumlah</a:t>
            </a:r>
            <a:r>
              <a:rPr lang="en-US" dirty="0"/>
              <a:t> dan Nama </a:t>
            </a:r>
            <a:r>
              <a:rPr lang="en-US" dirty="0" err="1"/>
              <a:t>Linguistik</a:t>
            </a:r>
            <a:r>
              <a:rPr lang="en-US" dirty="0"/>
              <a:t>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94C6-779E-470D-AF40-939C14F6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96" y="2860190"/>
            <a:ext cx="4509078" cy="2679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Pelayanan</a:t>
            </a:r>
            <a:r>
              <a:rPr lang="en-US" sz="3200" dirty="0"/>
              <a:t> :</a:t>
            </a:r>
          </a:p>
          <a:p>
            <a:pPr marL="0" indent="0">
              <a:buNone/>
            </a:pPr>
            <a:r>
              <a:rPr lang="en-US" sz="3200" dirty="0" err="1"/>
              <a:t>Buruk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Sedang</a:t>
            </a:r>
          </a:p>
          <a:p>
            <a:pPr marL="0" indent="0">
              <a:buNone/>
            </a:pPr>
            <a:r>
              <a:rPr lang="en-US" sz="3200" dirty="0" err="1"/>
              <a:t>Baik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0F09DB-B726-41EB-8CF9-03C7A15E139F}"/>
              </a:ext>
            </a:extLst>
          </p:cNvPr>
          <p:cNvSpPr txBox="1">
            <a:spLocks/>
          </p:cNvSpPr>
          <p:nvPr/>
        </p:nvSpPr>
        <p:spPr>
          <a:xfrm>
            <a:off x="5971296" y="2661406"/>
            <a:ext cx="4696703" cy="287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Makanan</a:t>
            </a:r>
            <a:r>
              <a:rPr lang="en-US" sz="3200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Enak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Biasa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Enak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6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F99B-04B9-4F1C-BED3-E86A641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Batas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Input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A77BD6-0B8E-4A9D-A8AD-790430CD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96" y="2860190"/>
            <a:ext cx="5277704" cy="322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Pelayanan</a:t>
            </a:r>
            <a:r>
              <a:rPr lang="en-US" sz="3200" dirty="0"/>
              <a:t> :</a:t>
            </a:r>
          </a:p>
          <a:p>
            <a:pPr marL="0" indent="0">
              <a:buNone/>
            </a:pPr>
            <a:r>
              <a:rPr lang="en-US" sz="3200" dirty="0" err="1"/>
              <a:t>Buruk</a:t>
            </a:r>
            <a:r>
              <a:rPr lang="en-US" sz="3200" dirty="0"/>
              <a:t>	: x </a:t>
            </a:r>
            <a:r>
              <a:rPr lang="en-US" sz="3200" u="sng" dirty="0"/>
              <a:t>&lt;</a:t>
            </a:r>
            <a:r>
              <a:rPr lang="en-US" sz="3200" dirty="0"/>
              <a:t> 40</a:t>
            </a:r>
          </a:p>
          <a:p>
            <a:pPr marL="0" indent="0">
              <a:buNone/>
            </a:pPr>
            <a:r>
              <a:rPr lang="en-US" sz="3200" dirty="0"/>
              <a:t>Sedang	: 40 &lt; x &lt; 70</a:t>
            </a:r>
          </a:p>
          <a:p>
            <a:pPr marL="0" indent="0">
              <a:buNone/>
            </a:pPr>
            <a:r>
              <a:rPr lang="en-US" sz="3200" dirty="0" err="1"/>
              <a:t>Baik</a:t>
            </a:r>
            <a:r>
              <a:rPr lang="en-US" sz="3200" dirty="0"/>
              <a:t>		: x </a:t>
            </a:r>
            <a:r>
              <a:rPr lang="en-US" sz="3200" u="sng" dirty="0"/>
              <a:t>&gt;</a:t>
            </a:r>
            <a:r>
              <a:rPr lang="en-US" sz="3200" dirty="0"/>
              <a:t> 70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06AA9-2955-42E5-AD7C-B94545316FC7}"/>
              </a:ext>
            </a:extLst>
          </p:cNvPr>
          <p:cNvSpPr txBox="1">
            <a:spLocks/>
          </p:cNvSpPr>
          <p:nvPr/>
        </p:nvSpPr>
        <p:spPr>
          <a:xfrm>
            <a:off x="6209835" y="2767423"/>
            <a:ext cx="5431300" cy="33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Makanan</a:t>
            </a:r>
            <a:r>
              <a:rPr lang="en-US" sz="3200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Enak</a:t>
            </a:r>
            <a:r>
              <a:rPr lang="en-US" sz="3200" dirty="0"/>
              <a:t>	: x </a:t>
            </a:r>
            <a:r>
              <a:rPr lang="en-US" sz="3200" u="sng" dirty="0"/>
              <a:t>&lt;</a:t>
            </a:r>
            <a:r>
              <a:rPr lang="en-US" sz="3200" dirty="0"/>
              <a:t>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Biasa</a:t>
            </a:r>
            <a:r>
              <a:rPr lang="en-US" sz="3200" dirty="0"/>
              <a:t>		: 5 </a:t>
            </a:r>
            <a:r>
              <a:rPr lang="en-US" sz="3200" u="sng" dirty="0"/>
              <a:t>&lt;</a:t>
            </a:r>
            <a:r>
              <a:rPr lang="en-US" sz="3200" dirty="0"/>
              <a:t> x </a:t>
            </a:r>
            <a:r>
              <a:rPr lang="en-US" sz="3200" u="sng" dirty="0"/>
              <a:t>&lt;</a:t>
            </a:r>
            <a:r>
              <a:rPr lang="en-US" sz="3200" dirty="0"/>
              <a:t>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Enak</a:t>
            </a:r>
            <a:r>
              <a:rPr lang="en-US" sz="3200" dirty="0"/>
              <a:t>		: x </a:t>
            </a:r>
            <a:r>
              <a:rPr lang="en-US" sz="3200" u="sng" dirty="0"/>
              <a:t>&gt;</a:t>
            </a:r>
            <a:r>
              <a:rPr lang="en-US" sz="32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2036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0752-BAE1-4D4A-BD1B-C538B4D7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Batas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Input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9303FE-1521-4A83-9E3B-0E014A5B5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537226"/>
              </p:ext>
            </p:extLst>
          </p:nvPr>
        </p:nvGraphicFramePr>
        <p:xfrm>
          <a:off x="540000" y="2559257"/>
          <a:ext cx="5251200" cy="3231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917D75-E52D-46E7-97AF-804BA19EE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4155"/>
              </p:ext>
            </p:extLst>
          </p:nvPr>
        </p:nvGraphicFramePr>
        <p:xfrm>
          <a:off x="5996608" y="2559256"/>
          <a:ext cx="5466521" cy="3231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217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A8CE-A74B-4E97-A432-01C91176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Inferensi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23B170-0FFF-4AE3-BB6A-F0F66B100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04544"/>
              </p:ext>
            </p:extLst>
          </p:nvPr>
        </p:nvGraphicFramePr>
        <p:xfrm>
          <a:off x="2792619" y="2057952"/>
          <a:ext cx="60995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920">
                  <a:extLst>
                    <a:ext uri="{9D8B030D-6E8A-4147-A177-3AD203B41FA5}">
                      <a16:colId xmlns:a16="http://schemas.microsoft.com/office/drawing/2014/main" val="1583774941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822729816"/>
                    </a:ext>
                  </a:extLst>
                </a:gridCol>
                <a:gridCol w="2213114">
                  <a:extLst>
                    <a:ext uri="{9D8B030D-6E8A-4147-A177-3AD203B41FA5}">
                      <a16:colId xmlns:a16="http://schemas.microsoft.com/office/drawing/2014/main" val="352260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Pelayanan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Makanan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0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Buruk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Mengecewakan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0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Buruk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Mengecewakan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Buruk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Mengecewakan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3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Mengecewakan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1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6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7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0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51D8-3C23-400B-AA4E-C14AD86D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Deffuzifikasi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E58D-9219-4DD6-81CD-3278E5F7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660" y="2543902"/>
            <a:ext cx="2150191" cy="69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Sugeno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341B38-CCD0-4244-AA02-13202C9D7016}"/>
                  </a:ext>
                </a:extLst>
              </p:cNvPr>
              <p:cNvSpPr txBox="1"/>
              <p:nvPr/>
            </p:nvSpPr>
            <p:spPr>
              <a:xfrm>
                <a:off x="645034" y="3810000"/>
                <a:ext cx="2599056" cy="1198604"/>
              </a:xfrm>
              <a:custGeom>
                <a:avLst/>
                <a:gdLst>
                  <a:gd name="connsiteX0" fmla="*/ 0 w 2599056"/>
                  <a:gd name="connsiteY0" fmla="*/ 0 h 1198604"/>
                  <a:gd name="connsiteX1" fmla="*/ 623773 w 2599056"/>
                  <a:gd name="connsiteY1" fmla="*/ 0 h 1198604"/>
                  <a:gd name="connsiteX2" fmla="*/ 1273537 w 2599056"/>
                  <a:gd name="connsiteY2" fmla="*/ 0 h 1198604"/>
                  <a:gd name="connsiteX3" fmla="*/ 1923301 w 2599056"/>
                  <a:gd name="connsiteY3" fmla="*/ 0 h 1198604"/>
                  <a:gd name="connsiteX4" fmla="*/ 2599056 w 2599056"/>
                  <a:gd name="connsiteY4" fmla="*/ 0 h 1198604"/>
                  <a:gd name="connsiteX5" fmla="*/ 2599056 w 2599056"/>
                  <a:gd name="connsiteY5" fmla="*/ 611288 h 1198604"/>
                  <a:gd name="connsiteX6" fmla="*/ 2599056 w 2599056"/>
                  <a:gd name="connsiteY6" fmla="*/ 1198604 h 1198604"/>
                  <a:gd name="connsiteX7" fmla="*/ 1897311 w 2599056"/>
                  <a:gd name="connsiteY7" fmla="*/ 1198604 h 1198604"/>
                  <a:gd name="connsiteX8" fmla="*/ 1299528 w 2599056"/>
                  <a:gd name="connsiteY8" fmla="*/ 1198604 h 1198604"/>
                  <a:gd name="connsiteX9" fmla="*/ 675755 w 2599056"/>
                  <a:gd name="connsiteY9" fmla="*/ 1198604 h 1198604"/>
                  <a:gd name="connsiteX10" fmla="*/ 0 w 2599056"/>
                  <a:gd name="connsiteY10" fmla="*/ 1198604 h 1198604"/>
                  <a:gd name="connsiteX11" fmla="*/ 0 w 2599056"/>
                  <a:gd name="connsiteY11" fmla="*/ 575330 h 1198604"/>
                  <a:gd name="connsiteX12" fmla="*/ 0 w 2599056"/>
                  <a:gd name="connsiteY12" fmla="*/ 0 h 119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99056" h="1198604" fill="none" extrusionOk="0">
                    <a:moveTo>
                      <a:pt x="0" y="0"/>
                    </a:moveTo>
                    <a:cubicBezTo>
                      <a:pt x="125305" y="19295"/>
                      <a:pt x="464302" y="10079"/>
                      <a:pt x="623773" y="0"/>
                    </a:cubicBezTo>
                    <a:cubicBezTo>
                      <a:pt x="783244" y="-10079"/>
                      <a:pt x="973106" y="23852"/>
                      <a:pt x="1273537" y="0"/>
                    </a:cubicBezTo>
                    <a:cubicBezTo>
                      <a:pt x="1573968" y="-23852"/>
                      <a:pt x="1698843" y="-28229"/>
                      <a:pt x="1923301" y="0"/>
                    </a:cubicBezTo>
                    <a:cubicBezTo>
                      <a:pt x="2147759" y="28229"/>
                      <a:pt x="2434200" y="-18233"/>
                      <a:pt x="2599056" y="0"/>
                    </a:cubicBezTo>
                    <a:cubicBezTo>
                      <a:pt x="2625052" y="270245"/>
                      <a:pt x="2605554" y="324218"/>
                      <a:pt x="2599056" y="611288"/>
                    </a:cubicBezTo>
                    <a:cubicBezTo>
                      <a:pt x="2592558" y="898358"/>
                      <a:pt x="2604513" y="911316"/>
                      <a:pt x="2599056" y="1198604"/>
                    </a:cubicBezTo>
                    <a:cubicBezTo>
                      <a:pt x="2356760" y="1169411"/>
                      <a:pt x="2102778" y="1185566"/>
                      <a:pt x="1897311" y="1198604"/>
                    </a:cubicBezTo>
                    <a:cubicBezTo>
                      <a:pt x="1691844" y="1211642"/>
                      <a:pt x="1456975" y="1183230"/>
                      <a:pt x="1299528" y="1198604"/>
                    </a:cubicBezTo>
                    <a:cubicBezTo>
                      <a:pt x="1142081" y="1213978"/>
                      <a:pt x="976154" y="1198713"/>
                      <a:pt x="675755" y="1198604"/>
                    </a:cubicBezTo>
                    <a:cubicBezTo>
                      <a:pt x="375356" y="1198495"/>
                      <a:pt x="317606" y="1229130"/>
                      <a:pt x="0" y="1198604"/>
                    </a:cubicBezTo>
                    <a:cubicBezTo>
                      <a:pt x="22297" y="1022198"/>
                      <a:pt x="-24692" y="768543"/>
                      <a:pt x="0" y="575330"/>
                    </a:cubicBezTo>
                    <a:cubicBezTo>
                      <a:pt x="24692" y="382117"/>
                      <a:pt x="5478" y="284503"/>
                      <a:pt x="0" y="0"/>
                    </a:cubicBezTo>
                    <a:close/>
                  </a:path>
                  <a:path w="2599056" h="1198604" stroke="0" extrusionOk="0">
                    <a:moveTo>
                      <a:pt x="0" y="0"/>
                    </a:moveTo>
                    <a:cubicBezTo>
                      <a:pt x="161883" y="-22142"/>
                      <a:pt x="392997" y="-13948"/>
                      <a:pt x="675755" y="0"/>
                    </a:cubicBezTo>
                    <a:cubicBezTo>
                      <a:pt x="958514" y="13948"/>
                      <a:pt x="1022483" y="-17387"/>
                      <a:pt x="1299528" y="0"/>
                    </a:cubicBezTo>
                    <a:cubicBezTo>
                      <a:pt x="1576573" y="17387"/>
                      <a:pt x="1655226" y="-21389"/>
                      <a:pt x="1975283" y="0"/>
                    </a:cubicBezTo>
                    <a:cubicBezTo>
                      <a:pt x="2295341" y="21389"/>
                      <a:pt x="2293986" y="-26285"/>
                      <a:pt x="2599056" y="0"/>
                    </a:cubicBezTo>
                    <a:cubicBezTo>
                      <a:pt x="2626936" y="204393"/>
                      <a:pt x="2589014" y="314797"/>
                      <a:pt x="2599056" y="587316"/>
                    </a:cubicBezTo>
                    <a:cubicBezTo>
                      <a:pt x="2609098" y="859835"/>
                      <a:pt x="2575483" y="893562"/>
                      <a:pt x="2599056" y="1198604"/>
                    </a:cubicBezTo>
                    <a:cubicBezTo>
                      <a:pt x="2298763" y="1229457"/>
                      <a:pt x="2233274" y="1210032"/>
                      <a:pt x="1975283" y="1198604"/>
                    </a:cubicBezTo>
                    <a:cubicBezTo>
                      <a:pt x="1717292" y="1187176"/>
                      <a:pt x="1552790" y="1211388"/>
                      <a:pt x="1351509" y="1198604"/>
                    </a:cubicBezTo>
                    <a:cubicBezTo>
                      <a:pt x="1150228" y="1185820"/>
                      <a:pt x="998019" y="1193873"/>
                      <a:pt x="727736" y="1198604"/>
                    </a:cubicBezTo>
                    <a:cubicBezTo>
                      <a:pt x="457453" y="1203335"/>
                      <a:pt x="220397" y="1166151"/>
                      <a:pt x="0" y="1198604"/>
                    </a:cubicBezTo>
                    <a:cubicBezTo>
                      <a:pt x="-7116" y="964770"/>
                      <a:pt x="-9403" y="887507"/>
                      <a:pt x="0" y="635260"/>
                    </a:cubicBezTo>
                    <a:cubicBezTo>
                      <a:pt x="9403" y="383013"/>
                      <a:pt x="-4869" y="154035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8199956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341B38-CCD0-4244-AA02-13202C9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34" y="3810000"/>
                <a:ext cx="2599056" cy="119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819995603">
                      <a:custGeom>
                        <a:avLst/>
                        <a:gdLst>
                          <a:gd name="connsiteX0" fmla="*/ 0 w 2599056"/>
                          <a:gd name="connsiteY0" fmla="*/ 0 h 1198604"/>
                          <a:gd name="connsiteX1" fmla="*/ 623773 w 2599056"/>
                          <a:gd name="connsiteY1" fmla="*/ 0 h 1198604"/>
                          <a:gd name="connsiteX2" fmla="*/ 1273537 w 2599056"/>
                          <a:gd name="connsiteY2" fmla="*/ 0 h 1198604"/>
                          <a:gd name="connsiteX3" fmla="*/ 1923301 w 2599056"/>
                          <a:gd name="connsiteY3" fmla="*/ 0 h 1198604"/>
                          <a:gd name="connsiteX4" fmla="*/ 2599056 w 2599056"/>
                          <a:gd name="connsiteY4" fmla="*/ 0 h 1198604"/>
                          <a:gd name="connsiteX5" fmla="*/ 2599056 w 2599056"/>
                          <a:gd name="connsiteY5" fmla="*/ 611288 h 1198604"/>
                          <a:gd name="connsiteX6" fmla="*/ 2599056 w 2599056"/>
                          <a:gd name="connsiteY6" fmla="*/ 1198604 h 1198604"/>
                          <a:gd name="connsiteX7" fmla="*/ 1897311 w 2599056"/>
                          <a:gd name="connsiteY7" fmla="*/ 1198604 h 1198604"/>
                          <a:gd name="connsiteX8" fmla="*/ 1299528 w 2599056"/>
                          <a:gd name="connsiteY8" fmla="*/ 1198604 h 1198604"/>
                          <a:gd name="connsiteX9" fmla="*/ 675755 w 2599056"/>
                          <a:gd name="connsiteY9" fmla="*/ 1198604 h 1198604"/>
                          <a:gd name="connsiteX10" fmla="*/ 0 w 2599056"/>
                          <a:gd name="connsiteY10" fmla="*/ 1198604 h 1198604"/>
                          <a:gd name="connsiteX11" fmla="*/ 0 w 2599056"/>
                          <a:gd name="connsiteY11" fmla="*/ 575330 h 1198604"/>
                          <a:gd name="connsiteX12" fmla="*/ 0 w 2599056"/>
                          <a:gd name="connsiteY12" fmla="*/ 0 h 11986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99056" h="1198604" fill="none" extrusionOk="0">
                            <a:moveTo>
                              <a:pt x="0" y="0"/>
                            </a:moveTo>
                            <a:cubicBezTo>
                              <a:pt x="125305" y="19295"/>
                              <a:pt x="464302" y="10079"/>
                              <a:pt x="623773" y="0"/>
                            </a:cubicBezTo>
                            <a:cubicBezTo>
                              <a:pt x="783244" y="-10079"/>
                              <a:pt x="973106" y="23852"/>
                              <a:pt x="1273537" y="0"/>
                            </a:cubicBezTo>
                            <a:cubicBezTo>
                              <a:pt x="1573968" y="-23852"/>
                              <a:pt x="1698843" y="-28229"/>
                              <a:pt x="1923301" y="0"/>
                            </a:cubicBezTo>
                            <a:cubicBezTo>
                              <a:pt x="2147759" y="28229"/>
                              <a:pt x="2434200" y="-18233"/>
                              <a:pt x="2599056" y="0"/>
                            </a:cubicBezTo>
                            <a:cubicBezTo>
                              <a:pt x="2625052" y="270245"/>
                              <a:pt x="2605554" y="324218"/>
                              <a:pt x="2599056" y="611288"/>
                            </a:cubicBezTo>
                            <a:cubicBezTo>
                              <a:pt x="2592558" y="898358"/>
                              <a:pt x="2604513" y="911316"/>
                              <a:pt x="2599056" y="1198604"/>
                            </a:cubicBezTo>
                            <a:cubicBezTo>
                              <a:pt x="2356760" y="1169411"/>
                              <a:pt x="2102778" y="1185566"/>
                              <a:pt x="1897311" y="1198604"/>
                            </a:cubicBezTo>
                            <a:cubicBezTo>
                              <a:pt x="1691844" y="1211642"/>
                              <a:pt x="1456975" y="1183230"/>
                              <a:pt x="1299528" y="1198604"/>
                            </a:cubicBezTo>
                            <a:cubicBezTo>
                              <a:pt x="1142081" y="1213978"/>
                              <a:pt x="976154" y="1198713"/>
                              <a:pt x="675755" y="1198604"/>
                            </a:cubicBezTo>
                            <a:cubicBezTo>
                              <a:pt x="375356" y="1198495"/>
                              <a:pt x="317606" y="1229130"/>
                              <a:pt x="0" y="1198604"/>
                            </a:cubicBezTo>
                            <a:cubicBezTo>
                              <a:pt x="22297" y="1022198"/>
                              <a:pt x="-24692" y="768543"/>
                              <a:pt x="0" y="575330"/>
                            </a:cubicBezTo>
                            <a:cubicBezTo>
                              <a:pt x="24692" y="382117"/>
                              <a:pt x="5478" y="284503"/>
                              <a:pt x="0" y="0"/>
                            </a:cubicBezTo>
                            <a:close/>
                          </a:path>
                          <a:path w="2599056" h="1198604" stroke="0" extrusionOk="0">
                            <a:moveTo>
                              <a:pt x="0" y="0"/>
                            </a:moveTo>
                            <a:cubicBezTo>
                              <a:pt x="161883" y="-22142"/>
                              <a:pt x="392997" y="-13948"/>
                              <a:pt x="675755" y="0"/>
                            </a:cubicBezTo>
                            <a:cubicBezTo>
                              <a:pt x="958514" y="13948"/>
                              <a:pt x="1022483" y="-17387"/>
                              <a:pt x="1299528" y="0"/>
                            </a:cubicBezTo>
                            <a:cubicBezTo>
                              <a:pt x="1576573" y="17387"/>
                              <a:pt x="1655226" y="-21389"/>
                              <a:pt x="1975283" y="0"/>
                            </a:cubicBezTo>
                            <a:cubicBezTo>
                              <a:pt x="2295341" y="21389"/>
                              <a:pt x="2293986" y="-26285"/>
                              <a:pt x="2599056" y="0"/>
                            </a:cubicBezTo>
                            <a:cubicBezTo>
                              <a:pt x="2626936" y="204393"/>
                              <a:pt x="2589014" y="314797"/>
                              <a:pt x="2599056" y="587316"/>
                            </a:cubicBezTo>
                            <a:cubicBezTo>
                              <a:pt x="2609098" y="859835"/>
                              <a:pt x="2575483" y="893562"/>
                              <a:pt x="2599056" y="1198604"/>
                            </a:cubicBezTo>
                            <a:cubicBezTo>
                              <a:pt x="2298763" y="1229457"/>
                              <a:pt x="2233274" y="1210032"/>
                              <a:pt x="1975283" y="1198604"/>
                            </a:cubicBezTo>
                            <a:cubicBezTo>
                              <a:pt x="1717292" y="1187176"/>
                              <a:pt x="1552790" y="1211388"/>
                              <a:pt x="1351509" y="1198604"/>
                            </a:cubicBezTo>
                            <a:cubicBezTo>
                              <a:pt x="1150228" y="1185820"/>
                              <a:pt x="998019" y="1193873"/>
                              <a:pt x="727736" y="1198604"/>
                            </a:cubicBezTo>
                            <a:cubicBezTo>
                              <a:pt x="457453" y="1203335"/>
                              <a:pt x="220397" y="1166151"/>
                              <a:pt x="0" y="1198604"/>
                            </a:cubicBezTo>
                            <a:cubicBezTo>
                              <a:pt x="-7116" y="964770"/>
                              <a:pt x="-9403" y="887507"/>
                              <a:pt x="0" y="635260"/>
                            </a:cubicBezTo>
                            <a:cubicBezTo>
                              <a:pt x="9403" y="383013"/>
                              <a:pt x="-4869" y="1540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5C9471F-4CD9-493C-9807-A9CDCE69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31" y="3751985"/>
            <a:ext cx="799259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3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E5C9-BF76-44DE-86D5-1FA88541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Bentuk</a:t>
            </a:r>
            <a:r>
              <a:rPr lang="en-US" dirty="0"/>
              <a:t> dan Batas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Output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4DAAFF-4D96-4B55-821A-A39AEEF2B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893954"/>
              </p:ext>
            </p:extLst>
          </p:nvPr>
        </p:nvGraphicFramePr>
        <p:xfrm>
          <a:off x="3182815" y="2580659"/>
          <a:ext cx="5826369" cy="369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10821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0F3"/>
      </a:lt2>
      <a:accent1>
        <a:srgbClr val="82AF1F"/>
      </a:accent1>
      <a:accent2>
        <a:srgbClr val="B3A213"/>
      </a:accent2>
      <a:accent3>
        <a:srgbClr val="E78429"/>
      </a:accent3>
      <a:accent4>
        <a:srgbClr val="D52317"/>
      </a:accent4>
      <a:accent5>
        <a:srgbClr val="E7296C"/>
      </a:accent5>
      <a:accent6>
        <a:srgbClr val="D517AA"/>
      </a:accent6>
      <a:hlink>
        <a:srgbClr val="7753C5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Bell MT</vt:lpstr>
      <vt:lpstr>Cambria Math</vt:lpstr>
      <vt:lpstr>GlowVTI</vt:lpstr>
      <vt:lpstr>Fuzzy Logic</vt:lpstr>
      <vt:lpstr>Hal yang Diobservasi</vt:lpstr>
      <vt:lpstr>1. Jumlah dan Nama Linguistik Input</vt:lpstr>
      <vt:lpstr>2. Batas dan Fungsi Keanggotaan Input</vt:lpstr>
      <vt:lpstr>2. Batas dan Fungsi Keanggotaan Input</vt:lpstr>
      <vt:lpstr>3. Aturan Inferensi</vt:lpstr>
      <vt:lpstr>4. Metode Deffuzifikasi</vt:lpstr>
      <vt:lpstr>5. Bentuk dan Batas Fungsi Keanggotaan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OTNIEL</dc:creator>
  <cp:lastModifiedBy>OTNIEL</cp:lastModifiedBy>
  <cp:revision>5</cp:revision>
  <dcterms:created xsi:type="dcterms:W3CDTF">2021-05-02T05:28:45Z</dcterms:created>
  <dcterms:modified xsi:type="dcterms:W3CDTF">2021-05-02T06:25:51Z</dcterms:modified>
</cp:coreProperties>
</file>