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A0DA-E58A-40D2-B3D1-6EB38FD4424A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BA89-2BDD-43F3-B529-9E2D202E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3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A0DA-E58A-40D2-B3D1-6EB38FD4424A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BA89-2BDD-43F3-B529-9E2D202E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7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A0DA-E58A-40D2-B3D1-6EB38FD4424A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BA89-2BDD-43F3-B529-9E2D202E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4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A0DA-E58A-40D2-B3D1-6EB38FD4424A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BA89-2BDD-43F3-B529-9E2D202E518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7549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A0DA-E58A-40D2-B3D1-6EB38FD4424A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BA89-2BDD-43F3-B529-9E2D202E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38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A0DA-E58A-40D2-B3D1-6EB38FD4424A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BA89-2BDD-43F3-B529-9E2D202E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43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A0DA-E58A-40D2-B3D1-6EB38FD4424A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BA89-2BDD-43F3-B529-9E2D202E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73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A0DA-E58A-40D2-B3D1-6EB38FD4424A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BA89-2BDD-43F3-B529-9E2D202E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26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A0DA-E58A-40D2-B3D1-6EB38FD4424A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BA89-2BDD-43F3-B529-9E2D202E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9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A0DA-E58A-40D2-B3D1-6EB38FD4424A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BA89-2BDD-43F3-B529-9E2D202E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A0DA-E58A-40D2-B3D1-6EB38FD4424A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BA89-2BDD-43F3-B529-9E2D202E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2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A0DA-E58A-40D2-B3D1-6EB38FD4424A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BA89-2BDD-43F3-B529-9E2D202E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9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A0DA-E58A-40D2-B3D1-6EB38FD4424A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BA89-2BDD-43F3-B529-9E2D202E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6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A0DA-E58A-40D2-B3D1-6EB38FD4424A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BA89-2BDD-43F3-B529-9E2D202E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3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A0DA-E58A-40D2-B3D1-6EB38FD4424A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BA89-2BDD-43F3-B529-9E2D202E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1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A0DA-E58A-40D2-B3D1-6EB38FD4424A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BA89-2BDD-43F3-B529-9E2D202E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A0DA-E58A-40D2-B3D1-6EB38FD4424A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BA89-2BDD-43F3-B529-9E2D202E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0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421A0DA-E58A-40D2-B3D1-6EB38FD4424A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B9EBA89-2BDD-43F3-B529-9E2D202E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06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1F00-3971-406D-8701-655A7817F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9441" y="1233378"/>
            <a:ext cx="5441285" cy="2364964"/>
          </a:xfrm>
        </p:spPr>
        <p:txBody>
          <a:bodyPr>
            <a:normAutofit/>
          </a:bodyPr>
          <a:lstStyle/>
          <a:p>
            <a:r>
              <a:rPr lang="en-US" dirty="0"/>
              <a:t>	GENETIC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30F4B-5D48-4547-BA10-2E9D39C49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9441" y="3598339"/>
            <a:ext cx="5441286" cy="1675335"/>
          </a:xfrm>
        </p:spPr>
        <p:txBody>
          <a:bodyPr>
            <a:normAutofit/>
          </a:bodyPr>
          <a:lstStyle/>
          <a:p>
            <a:r>
              <a:rPr lang="en-US" dirty="0"/>
              <a:t>Otniel </a:t>
            </a:r>
            <a:r>
              <a:rPr lang="en-US" dirty="0" err="1"/>
              <a:t>Abiezer</a:t>
            </a:r>
            <a:r>
              <a:rPr lang="en-US" dirty="0"/>
              <a:t> 1301180469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A32627-6152-45D0-B80D-C3B0D22FE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A87B08F9-975F-439C-ADAB-C18C0DDDA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339" y="1427660"/>
            <a:ext cx="3551912" cy="355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56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E45D85B-57D9-4E36-AF1D-5435244A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dirty="0"/>
              <a:t>Crossover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3F67959B-DDA9-4298-BDDB-35B8664D3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15911"/>
              </p:ext>
            </p:extLst>
          </p:nvPr>
        </p:nvGraphicFramePr>
        <p:xfrm>
          <a:off x="913795" y="2592014"/>
          <a:ext cx="10353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104">
                  <a:extLst>
                    <a:ext uri="{9D8B030D-6E8A-4147-A177-3AD203B41FA5}">
                      <a16:colId xmlns:a16="http://schemas.microsoft.com/office/drawing/2014/main" val="2254646074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411525020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280022663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862841932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2486926788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67005178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59064448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153776437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27551813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62209245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59341531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131397963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1186013833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0922474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2910060106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1115981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89814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E7C9AAA-C4D8-45AE-9AEE-6FAAF291D4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2869066"/>
              </p:ext>
            </p:extLst>
          </p:nvPr>
        </p:nvGraphicFramePr>
        <p:xfrm>
          <a:off x="913795" y="3895147"/>
          <a:ext cx="10353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104">
                  <a:extLst>
                    <a:ext uri="{9D8B030D-6E8A-4147-A177-3AD203B41FA5}">
                      <a16:colId xmlns:a16="http://schemas.microsoft.com/office/drawing/2014/main" val="2254646074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411525020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280022663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862841932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2486926788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67005178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59064448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153776437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27551813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62209245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59341531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131397963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1186013833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0922474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2910060106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1115981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898140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47D42E5-435A-4E8F-9F7F-14A7561A6C5E}"/>
              </a:ext>
            </a:extLst>
          </p:cNvPr>
          <p:cNvSpPr txBox="1">
            <a:spLocks/>
          </p:cNvSpPr>
          <p:nvPr/>
        </p:nvSpPr>
        <p:spPr>
          <a:xfrm>
            <a:off x="1588511" y="5361021"/>
            <a:ext cx="9374147" cy="149697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sz="3200" dirty="0" err="1"/>
              <a:t>Representasi</a:t>
            </a:r>
            <a:r>
              <a:rPr lang="en-US" sz="3200" dirty="0"/>
              <a:t> Biner di 2 </a:t>
            </a:r>
            <a:r>
              <a:rPr lang="en-US" sz="3200" dirty="0" err="1"/>
              <a:t>titik</a:t>
            </a:r>
            <a:r>
              <a:rPr lang="en-US" sz="3200" dirty="0"/>
              <a:t>, </a:t>
            </a:r>
            <a:r>
              <a:rPr lang="en-US" sz="3200" dirty="0" err="1"/>
              <a:t>yaitu</a:t>
            </a:r>
            <a:r>
              <a:rPr lang="en-US" sz="3200" dirty="0"/>
              <a:t> </a:t>
            </a:r>
            <a:r>
              <a:rPr lang="en-US" sz="3200" dirty="0" err="1"/>
              <a:t>titik</a:t>
            </a:r>
            <a:r>
              <a:rPr lang="en-US" sz="3200" dirty="0"/>
              <a:t> 5 dan 11</a:t>
            </a:r>
          </a:p>
          <a:p>
            <a:pPr marL="36900" indent="0">
              <a:buFont typeface="Wingdings 2" charset="2"/>
              <a:buNone/>
            </a:pPr>
            <a:r>
              <a:rPr lang="en-US" sz="3200" dirty="0" err="1"/>
              <a:t>Peluang</a:t>
            </a:r>
            <a:r>
              <a:rPr lang="en-US" sz="3200" dirty="0"/>
              <a:t> 70%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FA9DE8-63C6-4224-BC11-073A81F4C8EC}"/>
              </a:ext>
            </a:extLst>
          </p:cNvPr>
          <p:cNvCxnSpPr>
            <a:cxnSpLocks/>
          </p:cNvCxnSpPr>
          <p:nvPr/>
        </p:nvCxnSpPr>
        <p:spPr>
          <a:xfrm flipH="1">
            <a:off x="4160276" y="2310248"/>
            <a:ext cx="1" cy="25230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0CE4D1-7EF8-46FE-A143-473FB0428D3F}"/>
              </a:ext>
            </a:extLst>
          </p:cNvPr>
          <p:cNvCxnSpPr>
            <a:cxnSpLocks/>
          </p:cNvCxnSpPr>
          <p:nvPr/>
        </p:nvCxnSpPr>
        <p:spPr>
          <a:xfrm flipH="1">
            <a:off x="8652448" y="2107814"/>
            <a:ext cx="1" cy="25230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1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37D42-C531-40AB-B92D-D38016F9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Crossover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4E2F5-6271-434A-A007-439F49DD76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3795" y="1873250"/>
            <a:ext cx="4979005" cy="42227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FB3B0F-F17D-46F3-A571-9EBFE0FB5A7F}"/>
              </a:ext>
            </a:extLst>
          </p:cNvPr>
          <p:cNvSpPr txBox="1">
            <a:spLocks/>
          </p:cNvSpPr>
          <p:nvPr/>
        </p:nvSpPr>
        <p:spPr>
          <a:xfrm>
            <a:off x="6465311" y="2661363"/>
            <a:ext cx="4979005" cy="23315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sz="2800" dirty="0" err="1"/>
              <a:t>Representasi</a:t>
            </a:r>
            <a:r>
              <a:rPr lang="en-US" sz="2800" dirty="0"/>
              <a:t> Biner di 2 </a:t>
            </a:r>
            <a:r>
              <a:rPr lang="en-US" sz="2800" dirty="0" err="1"/>
              <a:t>titik</a:t>
            </a:r>
            <a:r>
              <a:rPr lang="en-US" sz="2800" dirty="0"/>
              <a:t>,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titik</a:t>
            </a:r>
            <a:r>
              <a:rPr lang="en-US" sz="2800" dirty="0"/>
              <a:t> 5 dan 11</a:t>
            </a:r>
          </a:p>
          <a:p>
            <a:pPr marL="36900" indent="0">
              <a:buFont typeface="Wingdings 2" charset="2"/>
              <a:buNone/>
            </a:pPr>
            <a:r>
              <a:rPr lang="en-US" sz="2800" dirty="0" err="1"/>
              <a:t>Peluang</a:t>
            </a:r>
            <a:r>
              <a:rPr lang="en-US" sz="2800" dirty="0"/>
              <a:t> 70%</a:t>
            </a:r>
          </a:p>
        </p:txBody>
      </p:sp>
    </p:spTree>
    <p:extLst>
      <p:ext uri="{BB962C8B-B14F-4D97-AF65-F5344CB8AC3E}">
        <p14:creationId xmlns:p14="http://schemas.microsoft.com/office/powerpoint/2010/main" val="2981001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A7B2-9510-40B2-A03A-CFA19CB5C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Mutasi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CA4A88-1A7B-4D22-9FC5-1307B1C87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9977" y="4558259"/>
            <a:ext cx="7588137" cy="1987684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800" dirty="0" err="1"/>
              <a:t>Mutasi</a:t>
            </a:r>
            <a:r>
              <a:rPr lang="en-US" sz="2800" dirty="0"/>
              <a:t> </a:t>
            </a:r>
            <a:r>
              <a:rPr lang="en-US" sz="2800" dirty="0" err="1"/>
              <a:t>representasi</a:t>
            </a:r>
            <a:r>
              <a:rPr lang="en-US" sz="2800" dirty="0"/>
              <a:t> biner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membalik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endParaRPr lang="en-US" sz="2800" dirty="0"/>
          </a:p>
          <a:p>
            <a:pPr marL="36900" indent="0">
              <a:buNone/>
            </a:pP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Peluang</a:t>
            </a:r>
            <a:r>
              <a:rPr lang="en-US" sz="2800" dirty="0"/>
              <a:t> 2%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BFCF8B6-E402-456C-8631-24E47C14E7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300797"/>
              </p:ext>
            </p:extLst>
          </p:nvPr>
        </p:nvGraphicFramePr>
        <p:xfrm>
          <a:off x="924541" y="2113043"/>
          <a:ext cx="10353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104">
                  <a:extLst>
                    <a:ext uri="{9D8B030D-6E8A-4147-A177-3AD203B41FA5}">
                      <a16:colId xmlns:a16="http://schemas.microsoft.com/office/drawing/2014/main" val="2254646074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411525020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280022663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862841932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2486926788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67005178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59064448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153776437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27551813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62209245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59341531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131397963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1186013833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0922474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2910060106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1115981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898140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EEFE10-87B0-42DF-B540-48F152FDFE96}"/>
              </a:ext>
            </a:extLst>
          </p:cNvPr>
          <p:cNvCxnSpPr/>
          <p:nvPr/>
        </p:nvCxnSpPr>
        <p:spPr>
          <a:xfrm>
            <a:off x="3875313" y="1580050"/>
            <a:ext cx="0" cy="696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550478D-D7E9-40DD-8758-FED5581658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345414"/>
              </p:ext>
            </p:extLst>
          </p:nvPr>
        </p:nvGraphicFramePr>
        <p:xfrm>
          <a:off x="913795" y="3654426"/>
          <a:ext cx="10353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104">
                  <a:extLst>
                    <a:ext uri="{9D8B030D-6E8A-4147-A177-3AD203B41FA5}">
                      <a16:colId xmlns:a16="http://schemas.microsoft.com/office/drawing/2014/main" val="2254646074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411525020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280022663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862841932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2486926788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67005178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59064448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153776437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27551813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62209245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59341531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131397963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1186013833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0922474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2910060106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1115981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898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69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70054-F326-4BFB-AB8E-67381FD9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3F559-BF42-425C-B828-72D0E7A55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2494450"/>
            <a:ext cx="5171556" cy="257103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800" dirty="0" err="1"/>
              <a:t>Mutasi</a:t>
            </a:r>
            <a:r>
              <a:rPr lang="en-US" sz="2800" dirty="0"/>
              <a:t> </a:t>
            </a:r>
            <a:r>
              <a:rPr lang="en-US" sz="2800" dirty="0" err="1"/>
              <a:t>representasi</a:t>
            </a:r>
            <a:r>
              <a:rPr lang="en-US" sz="2800" dirty="0"/>
              <a:t> biner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membalik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endParaRPr lang="en-US" sz="2800" dirty="0"/>
          </a:p>
          <a:p>
            <a:pPr marL="36900" indent="0">
              <a:buNone/>
            </a:pP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Peluang</a:t>
            </a:r>
            <a:r>
              <a:rPr lang="en-US" sz="2800" dirty="0"/>
              <a:t> 2%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00061-A604-4331-8153-E9F9710EAF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7028" y="1580050"/>
            <a:ext cx="4659085" cy="447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6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D44B-5B65-40CE-880B-0B4CB7AC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Survivor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A1483-B568-46DD-BC76-9875CBAA8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4653" y="2813764"/>
            <a:ext cx="4591590" cy="19759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800" dirty="0"/>
              <a:t>Generational Replacement, </a:t>
            </a:r>
            <a:r>
              <a:rPr lang="en-US" sz="2800" dirty="0" err="1"/>
              <a:t>dengan</a:t>
            </a:r>
            <a:r>
              <a:rPr lang="en-US" sz="2800" dirty="0"/>
              <a:t> Elitism 2 </a:t>
            </a:r>
            <a:r>
              <a:rPr lang="en-US" sz="2800" dirty="0" err="1"/>
              <a:t>individu</a:t>
            </a:r>
            <a:r>
              <a:rPr lang="en-US" sz="2800" dirty="0"/>
              <a:t> </a:t>
            </a:r>
            <a:r>
              <a:rPr lang="en-US" sz="2800" dirty="0" err="1"/>
              <a:t>terbaik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73AF4-7FE0-4C4F-AA93-1C4C26B7DE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5391" y="1805949"/>
            <a:ext cx="5559576" cy="413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62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E40D-F084-4EF5-AD48-82C5A94B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Penghentian</a:t>
            </a:r>
            <a:r>
              <a:rPr lang="en-US" dirty="0"/>
              <a:t> </a:t>
            </a:r>
            <a:r>
              <a:rPr lang="en-US" dirty="0" err="1"/>
              <a:t>Evolusi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A2877-8473-493A-9F3C-60B4DCFCE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1623" y="5189671"/>
            <a:ext cx="6028753" cy="9704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800" dirty="0"/>
              <a:t>Max Iteration, </a:t>
            </a:r>
            <a:r>
              <a:rPr lang="en-US" sz="2800" dirty="0" err="1"/>
              <a:t>sampai</a:t>
            </a:r>
            <a:r>
              <a:rPr lang="en-US" sz="2800" dirty="0"/>
              <a:t> </a:t>
            </a:r>
            <a:r>
              <a:rPr lang="en-US" sz="2800" dirty="0" err="1"/>
              <a:t>generasi</a:t>
            </a:r>
            <a:r>
              <a:rPr lang="en-US" sz="2800" dirty="0"/>
              <a:t> ke-100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3F126-4170-4BF0-A25D-94E944F50D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75196" y="2775174"/>
            <a:ext cx="9030960" cy="60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35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471772-E57F-4CD9-9241-D264A2F78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A4C99-3523-4D75-9A13-CC511323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25" y="963507"/>
            <a:ext cx="6849344" cy="4995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/>
              <a:t>Proses yang Harus Dibangun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CC7E9E-3FF6-4189-9B36-995A779F3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064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1BFFE-0637-46C7-8302-163B67CD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 </a:t>
            </a:r>
            <a:r>
              <a:rPr lang="en-US" dirty="0" err="1"/>
              <a:t>Kromosom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F16A2-8B27-455A-911E-A9F4E2943E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8023" y="1685017"/>
            <a:ext cx="5690205" cy="45633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8F951A-3F17-4B17-9DD6-3998C1E34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415" y="2830521"/>
            <a:ext cx="5307758" cy="1196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18096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77DA-93D5-46DC-8C3B-BB7D5BEE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Perhitungan</a:t>
            </a:r>
            <a:r>
              <a:rPr lang="en-US" dirty="0"/>
              <a:t> Fitness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A48E75-33D4-4DC1-A928-0DD9AAC1CC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81974" y="3591053"/>
            <a:ext cx="7881862" cy="1848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53001E-4B2A-4B34-87DF-311E4C32170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641138" y="2044449"/>
            <a:ext cx="1390469" cy="811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FDD3BD-069C-49C7-9480-04FBD5F54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94" y="2153388"/>
            <a:ext cx="6135657" cy="70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81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9A3D-DC91-4184-867E-98FF566B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Pemilihan</a:t>
            </a:r>
            <a:r>
              <a:rPr lang="en-US" dirty="0"/>
              <a:t> Orang </a:t>
            </a:r>
            <a:r>
              <a:rPr lang="en-US" dirty="0" err="1"/>
              <a:t>Tua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8AA1B-32CA-4341-B089-924576B0F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7200" y="2328539"/>
            <a:ext cx="4602237" cy="269440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200" dirty="0" err="1"/>
              <a:t>Dengan</a:t>
            </a:r>
            <a:r>
              <a:rPr lang="en-US" sz="3200" dirty="0"/>
              <a:t> Roulette Wheel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D3FFB-9F25-46A4-9280-FB6656367C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2563" y="2081796"/>
            <a:ext cx="5559576" cy="3752947"/>
          </a:xfrm>
          <a:prstGeom prst="rect">
            <a:avLst/>
          </a:prstGeom>
        </p:spPr>
      </p:pic>
      <p:pic>
        <p:nvPicPr>
          <p:cNvPr id="1026" name="Picture 2" descr="Genetic Algorithm Series - #5 Roulette wheel selection | Codewars">
            <a:extLst>
              <a:ext uri="{FF2B5EF4-FFF2-40B4-BE49-F238E27FC236}">
                <a16:creationId xmlns:a16="http://schemas.microsoft.com/office/drawing/2014/main" id="{7C65EBBB-E4AF-4478-B309-F13AFD7DD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0" y="3138617"/>
            <a:ext cx="3323890" cy="305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10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86D1-85EB-4EE9-A1C7-6FEB01F2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SOAL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584C209-79C0-444D-AE24-F79EFF24A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CCBE4B-7993-4FB9-B5D8-C172C2395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38" y="1410511"/>
            <a:ext cx="10912112" cy="248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74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37D42-C531-40AB-B92D-D38016F9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Crossover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4E2F5-6271-434A-A007-439F49DD76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3795" y="1873250"/>
            <a:ext cx="4979005" cy="42227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FB3B0F-F17D-46F3-A571-9EBFE0FB5A7F}"/>
              </a:ext>
            </a:extLst>
          </p:cNvPr>
          <p:cNvSpPr txBox="1">
            <a:spLocks/>
          </p:cNvSpPr>
          <p:nvPr/>
        </p:nvSpPr>
        <p:spPr>
          <a:xfrm>
            <a:off x="6465311" y="2661363"/>
            <a:ext cx="4979005" cy="23315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sz="2800" dirty="0" err="1"/>
              <a:t>Representasi</a:t>
            </a:r>
            <a:r>
              <a:rPr lang="en-US" sz="2800" dirty="0"/>
              <a:t> Biner di 2 </a:t>
            </a:r>
            <a:r>
              <a:rPr lang="en-US" sz="2800" dirty="0" err="1"/>
              <a:t>titik</a:t>
            </a:r>
            <a:r>
              <a:rPr lang="en-US" sz="2800" dirty="0"/>
              <a:t>,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titik</a:t>
            </a:r>
            <a:r>
              <a:rPr lang="en-US" sz="2800" dirty="0"/>
              <a:t> 5 dan 11</a:t>
            </a:r>
          </a:p>
          <a:p>
            <a:pPr marL="36900" indent="0">
              <a:buFont typeface="Wingdings 2" charset="2"/>
              <a:buNone/>
            </a:pPr>
            <a:r>
              <a:rPr lang="en-US" sz="2800" dirty="0" err="1"/>
              <a:t>Peluang</a:t>
            </a:r>
            <a:r>
              <a:rPr lang="en-US" sz="2800" dirty="0"/>
              <a:t> 70%</a:t>
            </a:r>
          </a:p>
        </p:txBody>
      </p:sp>
    </p:spTree>
    <p:extLst>
      <p:ext uri="{BB962C8B-B14F-4D97-AF65-F5344CB8AC3E}">
        <p14:creationId xmlns:p14="http://schemas.microsoft.com/office/powerpoint/2010/main" val="4240533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70054-F326-4BFB-AB8E-67381FD9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3F559-BF42-425C-B828-72D0E7A55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2494450"/>
            <a:ext cx="5171556" cy="257103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800" dirty="0" err="1"/>
              <a:t>Mutasi</a:t>
            </a:r>
            <a:r>
              <a:rPr lang="en-US" sz="2800" dirty="0"/>
              <a:t> </a:t>
            </a:r>
            <a:r>
              <a:rPr lang="en-US" sz="2800" dirty="0" err="1"/>
              <a:t>representasi</a:t>
            </a:r>
            <a:r>
              <a:rPr lang="en-US" sz="2800" dirty="0"/>
              <a:t> biner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membalik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endParaRPr lang="en-US" sz="2800" dirty="0"/>
          </a:p>
          <a:p>
            <a:pPr marL="36900" indent="0">
              <a:buNone/>
            </a:pP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Peluang</a:t>
            </a:r>
            <a:r>
              <a:rPr lang="en-US" sz="2800" dirty="0"/>
              <a:t> 2%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00061-A604-4331-8153-E9F9710EAF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7028" y="1580050"/>
            <a:ext cx="4659085" cy="447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23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D44B-5B65-40CE-880B-0B4CB7AC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Survivor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A1483-B568-46DD-BC76-9875CBAA8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4653" y="2813764"/>
            <a:ext cx="4591590" cy="19759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800" dirty="0"/>
              <a:t>Generational Replacement, </a:t>
            </a:r>
            <a:r>
              <a:rPr lang="en-US" sz="2800" dirty="0" err="1"/>
              <a:t>dengan</a:t>
            </a:r>
            <a:r>
              <a:rPr lang="en-US" sz="2800" dirty="0"/>
              <a:t> Elitism 2 </a:t>
            </a:r>
            <a:r>
              <a:rPr lang="en-US" sz="2800" dirty="0" err="1"/>
              <a:t>individu</a:t>
            </a:r>
            <a:r>
              <a:rPr lang="en-US" sz="2800" dirty="0"/>
              <a:t> </a:t>
            </a:r>
            <a:r>
              <a:rPr lang="en-US" sz="2800" dirty="0" err="1"/>
              <a:t>terbaik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73AF4-7FE0-4C4F-AA93-1C4C26B7DE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5391" y="1805949"/>
            <a:ext cx="5559576" cy="413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4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E94A-3853-4669-A32A-81F9F0B51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Skema Umum</a:t>
            </a:r>
          </a:p>
        </p:txBody>
      </p:sp>
      <p:pic>
        <p:nvPicPr>
          <p:cNvPr id="30" name="Picture 27">
            <a:extLst>
              <a:ext uri="{FF2B5EF4-FFF2-40B4-BE49-F238E27FC236}">
                <a16:creationId xmlns:a16="http://schemas.microsoft.com/office/drawing/2014/main" id="{3584C209-79C0-444D-AE24-F79EFF24A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B3F6E9-4F5F-42A5-9722-1EDECE357CB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2887" y="643463"/>
            <a:ext cx="5093014" cy="32495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9718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7471772-E57F-4CD9-9241-D264A2F78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76DAA-B541-40DB-A49D-22484AA3F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25" y="963507"/>
            <a:ext cx="6849344" cy="4995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/>
              <a:t>HAL YANG HARUS DIOBSERVASI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CC7E9E-3FF6-4189-9B36-995A779F3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54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58698-F469-4B7B-9EB7-8B6B4842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en-US" dirty="0"/>
              <a:t>Desain </a:t>
            </a:r>
            <a:r>
              <a:rPr lang="en-US" dirty="0" err="1"/>
              <a:t>Kromosom</a:t>
            </a:r>
            <a:r>
              <a:rPr lang="en-US" dirty="0"/>
              <a:t> dan </a:t>
            </a:r>
            <a:r>
              <a:rPr lang="en-US" dirty="0" err="1"/>
              <a:t>Pengkodean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EE6FB1-5453-46E8-AED8-80337AC1AF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739498"/>
              </p:ext>
            </p:extLst>
          </p:nvPr>
        </p:nvGraphicFramePr>
        <p:xfrm>
          <a:off x="924494" y="3828426"/>
          <a:ext cx="10353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104">
                  <a:extLst>
                    <a:ext uri="{9D8B030D-6E8A-4147-A177-3AD203B41FA5}">
                      <a16:colId xmlns:a16="http://schemas.microsoft.com/office/drawing/2014/main" val="2254646074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411525020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280022663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862841932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2486926788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67005178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59064448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153776437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27551813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62209245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59341531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131397963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1186013833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0922474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2910060106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1115981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898140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F68AD2-D8F1-46C7-A92B-22273D5E72E2}"/>
              </a:ext>
            </a:extLst>
          </p:cNvPr>
          <p:cNvCxnSpPr>
            <a:cxnSpLocks/>
          </p:cNvCxnSpPr>
          <p:nvPr/>
        </p:nvCxnSpPr>
        <p:spPr>
          <a:xfrm flipH="1">
            <a:off x="6090627" y="3448032"/>
            <a:ext cx="49" cy="11926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F0F8875-C747-4FE5-93DC-22BAE93248CE}"/>
              </a:ext>
            </a:extLst>
          </p:cNvPr>
          <p:cNvSpPr txBox="1"/>
          <p:nvPr/>
        </p:nvSpPr>
        <p:spPr>
          <a:xfrm>
            <a:off x="3278324" y="3002244"/>
            <a:ext cx="6389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097125-6725-42E5-8D27-7C4EC68C19EE}"/>
              </a:ext>
            </a:extLst>
          </p:cNvPr>
          <p:cNvSpPr txBox="1"/>
          <p:nvPr/>
        </p:nvSpPr>
        <p:spPr>
          <a:xfrm>
            <a:off x="8502348" y="2922914"/>
            <a:ext cx="6389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69663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BF4A0F-1F25-4F68-A1EA-26F37D564DC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73330" y="1894116"/>
            <a:ext cx="10045339" cy="259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8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DF63-90D7-470A-8839-74E5421D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3840"/>
            <a:ext cx="10353762" cy="970450"/>
          </a:xfrm>
        </p:spPr>
        <p:txBody>
          <a:bodyPr/>
          <a:lstStyle/>
          <a:p>
            <a:r>
              <a:rPr lang="en-US" dirty="0" err="1"/>
              <a:t>Populasi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A05814-BD8E-41AD-B7CF-222FF8660E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6286" y="1368142"/>
            <a:ext cx="6147728" cy="47748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84DDAE-7288-4386-BB31-75E5755AB022}"/>
              </a:ext>
            </a:extLst>
          </p:cNvPr>
          <p:cNvSpPr txBox="1"/>
          <p:nvPr/>
        </p:nvSpPr>
        <p:spPr>
          <a:xfrm>
            <a:off x="8200570" y="3105834"/>
            <a:ext cx="2772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Sebanyak</a:t>
            </a:r>
            <a:r>
              <a:rPr lang="en-US" sz="3600" dirty="0"/>
              <a:t> 20</a:t>
            </a:r>
          </a:p>
        </p:txBody>
      </p:sp>
    </p:spTree>
    <p:extLst>
      <p:ext uri="{BB962C8B-B14F-4D97-AF65-F5344CB8AC3E}">
        <p14:creationId xmlns:p14="http://schemas.microsoft.com/office/powerpoint/2010/main" val="1577796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9A3D-DC91-4184-867E-98FF566B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Pemilihan</a:t>
            </a:r>
            <a:r>
              <a:rPr lang="en-US" dirty="0"/>
              <a:t> Orang </a:t>
            </a:r>
            <a:r>
              <a:rPr lang="en-US" dirty="0" err="1"/>
              <a:t>Tua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8AA1B-32CA-4341-B089-924576B0F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7200" y="2328539"/>
            <a:ext cx="4602237" cy="269440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200" dirty="0" err="1"/>
              <a:t>Dengan</a:t>
            </a:r>
            <a:r>
              <a:rPr lang="en-US" sz="3200" dirty="0"/>
              <a:t> Roulette Wheel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D3FFB-9F25-46A4-9280-FB6656367C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2563" y="2081796"/>
            <a:ext cx="5559576" cy="3752947"/>
          </a:xfrm>
          <a:prstGeom prst="rect">
            <a:avLst/>
          </a:prstGeom>
        </p:spPr>
      </p:pic>
      <p:pic>
        <p:nvPicPr>
          <p:cNvPr id="1026" name="Picture 2" descr="Genetic Algorithm Series - #5 Roulette wheel selection | Codewars">
            <a:extLst>
              <a:ext uri="{FF2B5EF4-FFF2-40B4-BE49-F238E27FC236}">
                <a16:creationId xmlns:a16="http://schemas.microsoft.com/office/drawing/2014/main" id="{7C65EBBB-E4AF-4478-B309-F13AFD7DD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0" y="3138617"/>
            <a:ext cx="3323890" cy="305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1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6D42-248E-4AA0-8A18-18875506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Crossover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811D113-2450-4A58-B3EA-6172515AB1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525419"/>
              </p:ext>
            </p:extLst>
          </p:nvPr>
        </p:nvGraphicFramePr>
        <p:xfrm>
          <a:off x="913795" y="2592014"/>
          <a:ext cx="10353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104">
                  <a:extLst>
                    <a:ext uri="{9D8B030D-6E8A-4147-A177-3AD203B41FA5}">
                      <a16:colId xmlns:a16="http://schemas.microsoft.com/office/drawing/2014/main" val="2254646074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411525020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280022663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862841932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2486926788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67005178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59064448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153776437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27551813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62209245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59341531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131397963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1186013833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0922474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2910060106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1115981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8981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6E15CCB-50F8-458D-971B-334BC52B34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7473785"/>
              </p:ext>
            </p:extLst>
          </p:nvPr>
        </p:nvGraphicFramePr>
        <p:xfrm>
          <a:off x="913795" y="3895147"/>
          <a:ext cx="10353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104">
                  <a:extLst>
                    <a:ext uri="{9D8B030D-6E8A-4147-A177-3AD203B41FA5}">
                      <a16:colId xmlns:a16="http://schemas.microsoft.com/office/drawing/2014/main" val="2254646074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411525020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280022663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862841932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2486926788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67005178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59064448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153776437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27551813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62209245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59341531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131397963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1186013833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309224740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2910060106"/>
                    </a:ext>
                  </a:extLst>
                </a:gridCol>
                <a:gridCol w="647104">
                  <a:extLst>
                    <a:ext uri="{9D8B030D-6E8A-4147-A177-3AD203B41FA5}">
                      <a16:colId xmlns:a16="http://schemas.microsoft.com/office/drawing/2014/main" val="1115981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898140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E6EE05-B8BC-496C-9558-90BBAF535294}"/>
              </a:ext>
            </a:extLst>
          </p:cNvPr>
          <p:cNvSpPr txBox="1">
            <a:spLocks/>
          </p:cNvSpPr>
          <p:nvPr/>
        </p:nvSpPr>
        <p:spPr>
          <a:xfrm>
            <a:off x="1588511" y="5361021"/>
            <a:ext cx="9374147" cy="149697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sz="3200" dirty="0" err="1"/>
              <a:t>Representasi</a:t>
            </a:r>
            <a:r>
              <a:rPr lang="en-US" sz="3200" dirty="0"/>
              <a:t> Biner di 2 </a:t>
            </a:r>
            <a:r>
              <a:rPr lang="en-US" sz="3200" dirty="0" err="1"/>
              <a:t>titik</a:t>
            </a:r>
            <a:r>
              <a:rPr lang="en-US" sz="3200" dirty="0"/>
              <a:t>, </a:t>
            </a:r>
            <a:r>
              <a:rPr lang="en-US" sz="3200" dirty="0" err="1"/>
              <a:t>yaitu</a:t>
            </a:r>
            <a:r>
              <a:rPr lang="en-US" sz="3200" dirty="0"/>
              <a:t> </a:t>
            </a:r>
            <a:r>
              <a:rPr lang="en-US" sz="3200" dirty="0" err="1"/>
              <a:t>titik</a:t>
            </a:r>
            <a:r>
              <a:rPr lang="en-US" sz="3200" dirty="0"/>
              <a:t> 5 dan 11</a:t>
            </a:r>
          </a:p>
          <a:p>
            <a:pPr marL="36900" indent="0">
              <a:buFont typeface="Wingdings 2" charset="2"/>
              <a:buNone/>
            </a:pPr>
            <a:r>
              <a:rPr lang="en-US" sz="3200" dirty="0" err="1"/>
              <a:t>Peluang</a:t>
            </a:r>
            <a:r>
              <a:rPr lang="en-US" sz="3200" dirty="0"/>
              <a:t> 70%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BD8196-E93F-4C77-B4E3-8196F14F6449}"/>
              </a:ext>
            </a:extLst>
          </p:cNvPr>
          <p:cNvCxnSpPr>
            <a:cxnSpLocks/>
          </p:cNvCxnSpPr>
          <p:nvPr/>
        </p:nvCxnSpPr>
        <p:spPr>
          <a:xfrm flipH="1">
            <a:off x="4160276" y="2310248"/>
            <a:ext cx="1" cy="25230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34B173-CEE4-44BE-ADE3-4161530D2D38}"/>
              </a:ext>
            </a:extLst>
          </p:cNvPr>
          <p:cNvCxnSpPr>
            <a:cxnSpLocks/>
          </p:cNvCxnSpPr>
          <p:nvPr/>
        </p:nvCxnSpPr>
        <p:spPr>
          <a:xfrm flipH="1">
            <a:off x="8652448" y="2107814"/>
            <a:ext cx="1" cy="25230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702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95</TotalTime>
  <Words>275</Words>
  <Application>Microsoft Office PowerPoint</Application>
  <PresentationFormat>Widescreen</PresentationFormat>
  <Paragraphs>156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Calisto MT</vt:lpstr>
      <vt:lpstr>Wingdings 2</vt:lpstr>
      <vt:lpstr>Slate</vt:lpstr>
      <vt:lpstr> GENETIC ALGORITHM</vt:lpstr>
      <vt:lpstr>SOAL</vt:lpstr>
      <vt:lpstr>Skema Umum</vt:lpstr>
      <vt:lpstr>HAL YANG HARUS DIOBSERVASI</vt:lpstr>
      <vt:lpstr>Desain Kromosom dan Pengkodean</vt:lpstr>
      <vt:lpstr>PowerPoint Presentation</vt:lpstr>
      <vt:lpstr>Populasi</vt:lpstr>
      <vt:lpstr>Pemilihan Orang Tua</vt:lpstr>
      <vt:lpstr>Crossover</vt:lpstr>
      <vt:lpstr>Crossover</vt:lpstr>
      <vt:lpstr>Crossover</vt:lpstr>
      <vt:lpstr>Mutasi</vt:lpstr>
      <vt:lpstr>Mutasi</vt:lpstr>
      <vt:lpstr>Survivor Selection</vt:lpstr>
      <vt:lpstr>Penghentian Evolusi</vt:lpstr>
      <vt:lpstr>Proses yang Harus Dibangun</vt:lpstr>
      <vt:lpstr>Decode Kromosom</vt:lpstr>
      <vt:lpstr>Perhitungan Fitness</vt:lpstr>
      <vt:lpstr>Pemilihan Orang Tua</vt:lpstr>
      <vt:lpstr>Crossover</vt:lpstr>
      <vt:lpstr>Mutasi</vt:lpstr>
      <vt:lpstr>Survivor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GENETIC ALGORITHM</dc:title>
  <dc:creator>OTNIEL</dc:creator>
  <cp:lastModifiedBy>OTNIEL ABIEZER</cp:lastModifiedBy>
  <cp:revision>18</cp:revision>
  <dcterms:created xsi:type="dcterms:W3CDTF">2021-03-26T12:18:23Z</dcterms:created>
  <dcterms:modified xsi:type="dcterms:W3CDTF">2022-01-06T11:43:24Z</dcterms:modified>
</cp:coreProperties>
</file>