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Josefin Slab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labSemiBo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JosefinSlabSemiBold-italic.fntdata"/><Relationship Id="rId10" Type="http://schemas.openxmlformats.org/officeDocument/2006/relationships/slide" Target="slides/slide6.xml"/><Relationship Id="rId32" Type="http://schemas.openxmlformats.org/officeDocument/2006/relationships/font" Target="fonts/JosefinSlabSemiBold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JosefinSlab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0f97e81a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0f97e81a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0f9a5a3e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0f9a5a3e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f9a5a3e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f9a5a3e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0f9a5a3e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0f9a5a3e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0f9a5a3e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0f9a5a3e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f9390e80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f9390e80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0f9a5a3e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0f9a5a3e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0f9a5a3e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0f9a5a3e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0f9a5a3e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0f9a5a3e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0f9a5a3e1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0f9a5a3e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0f9390e8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0f9390e8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f9a5a3e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f9a5a3e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0f9a5a3e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0f9a5a3e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f9a5a3e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f9a5a3e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0f9a5a3e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0f9a5a3e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f9a5a3e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0f9a5a3e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f9a5a3e1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f9a5a3e1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0f9a5a3e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0f9a5a3e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f9390e8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f9390e8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1886a29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1886a29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f97e81a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0f97e81a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0f97e81a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0f97e81a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0f97e81a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0f97e81a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0f9a5a3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0f9a5a3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0f9390e8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0f9390e8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5"/>
            <a:ext cx="57510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IoT dengan Kemampuan Cerdas -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Klasifikasi Kendaraan</a:t>
            </a:r>
            <a:endParaRPr sz="3800"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25" y="3335725"/>
            <a:ext cx="50055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Otniel Abiezer (1301180469)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Vernando (1301180392)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FFT</a:t>
            </a:r>
            <a:endParaRPr/>
          </a:p>
        </p:txBody>
      </p:sp>
      <p:sp>
        <p:nvSpPr>
          <p:cNvPr id="1048" name="Google Shape;1048;p40"/>
          <p:cNvSpPr txBox="1"/>
          <p:nvPr>
            <p:ph idx="1" type="body"/>
          </p:nvPr>
        </p:nvSpPr>
        <p:spPr>
          <a:xfrm>
            <a:off x="720000" y="1187400"/>
            <a:ext cx="68031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FFT dengan menggunakan algoritma dari library </a:t>
            </a:r>
            <a:r>
              <a:rPr b="1" lang="en"/>
              <a:t>from scipy.fft import fft, fft</a:t>
            </a:r>
            <a:endParaRPr b="1"/>
          </a:p>
        </p:txBody>
      </p:sp>
      <p:sp>
        <p:nvSpPr>
          <p:cNvPr id="1049" name="Google Shape;1049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0" name="Google Shape;10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338" y="1676900"/>
            <a:ext cx="5497325" cy="2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FFT</a:t>
            </a:r>
            <a:endParaRPr/>
          </a:p>
        </p:txBody>
      </p:sp>
      <p:sp>
        <p:nvSpPr>
          <p:cNvPr id="1056" name="Google Shape;1056;p41"/>
          <p:cNvSpPr txBox="1"/>
          <p:nvPr>
            <p:ph idx="1" type="body"/>
          </p:nvPr>
        </p:nvSpPr>
        <p:spPr>
          <a:xfrm>
            <a:off x="854400" y="3678600"/>
            <a:ext cx="74352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Range dari 0-35 Hz untuk masing-masing motor, mobil, dan truk</a:t>
            </a:r>
            <a:endParaRPr/>
          </a:p>
        </p:txBody>
      </p:sp>
      <p:sp>
        <p:nvSpPr>
          <p:cNvPr id="1057" name="Google Shape;1057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8" name="Google Shape;10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" y="1170000"/>
            <a:ext cx="7469838" cy="2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064" name="Google Shape;1064;p42"/>
          <p:cNvSpPr txBox="1"/>
          <p:nvPr>
            <p:ph idx="1" type="body"/>
          </p:nvPr>
        </p:nvSpPr>
        <p:spPr>
          <a:xfrm>
            <a:off x="720000" y="1187400"/>
            <a:ext cx="75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Dengan menggunakan Band Pass Filter</a:t>
            </a:r>
            <a:endParaRPr/>
          </a:p>
        </p:txBody>
      </p:sp>
      <p:sp>
        <p:nvSpPr>
          <p:cNvPr id="1065" name="Google Shape;1065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6" name="Google Shape;10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0" y="1665300"/>
            <a:ext cx="62865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setelah Filter</a:t>
            </a:r>
            <a:endParaRPr/>
          </a:p>
        </p:txBody>
      </p:sp>
      <p:sp>
        <p:nvSpPr>
          <p:cNvPr id="1072" name="Google Shape;1072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3" name="Google Shape;10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75" y="1430250"/>
            <a:ext cx="7901251" cy="2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 pada Data setelah Filter</a:t>
            </a:r>
            <a:endParaRPr/>
          </a:p>
        </p:txBody>
      </p:sp>
      <p:sp>
        <p:nvSpPr>
          <p:cNvPr id="1079" name="Google Shape;1079;p44"/>
          <p:cNvSpPr txBox="1"/>
          <p:nvPr>
            <p:ph idx="1" type="body"/>
          </p:nvPr>
        </p:nvSpPr>
        <p:spPr>
          <a:xfrm>
            <a:off x="1891950" y="2849575"/>
            <a:ext cx="549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Atau dapat dilihat secara detail pada range 0-4 Hz</a:t>
            </a:r>
            <a:endParaRPr/>
          </a:p>
        </p:txBody>
      </p:sp>
      <p:sp>
        <p:nvSpPr>
          <p:cNvPr id="1080" name="Google Shape;1080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1" name="Google Shape;10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50" y="1123850"/>
            <a:ext cx="5639100" cy="16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625" y="3183175"/>
            <a:ext cx="5790744" cy="16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5"/>
          <p:cNvSpPr txBox="1"/>
          <p:nvPr>
            <p:ph type="title"/>
          </p:nvPr>
        </p:nvSpPr>
        <p:spPr>
          <a:xfrm>
            <a:off x="2388725" y="646567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088" name="Google Shape;1088;p45"/>
          <p:cNvSpPr txBox="1"/>
          <p:nvPr>
            <p:ph idx="2" type="title"/>
          </p:nvPr>
        </p:nvSpPr>
        <p:spPr>
          <a:xfrm>
            <a:off x="3906737" y="1993063"/>
            <a:ext cx="13305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9" name="Google Shape;1089;p45"/>
          <p:cNvSpPr txBox="1"/>
          <p:nvPr>
            <p:ph idx="1" type="subTitle"/>
          </p:nvPr>
        </p:nvSpPr>
        <p:spPr>
          <a:xfrm>
            <a:off x="2447225" y="3755959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Kemampuan Cerdas Fuzzy Logic</a:t>
            </a:r>
            <a:endParaRPr sz="1800"/>
          </a:p>
        </p:txBody>
      </p:sp>
      <p:cxnSp>
        <p:nvCxnSpPr>
          <p:cNvPr id="1090" name="Google Shape;1090;p45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91" name="Google Shape;1091;p45"/>
          <p:cNvGrpSpPr/>
          <p:nvPr/>
        </p:nvGrpSpPr>
        <p:grpSpPr>
          <a:xfrm>
            <a:off x="3523515" y="2145748"/>
            <a:ext cx="289868" cy="852000"/>
            <a:chOff x="456616" y="2161476"/>
            <a:chExt cx="289868" cy="852000"/>
          </a:xfrm>
        </p:grpSpPr>
        <p:sp>
          <p:nvSpPr>
            <p:cNvPr id="1092" name="Google Shape;1092;p4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45"/>
          <p:cNvGrpSpPr/>
          <p:nvPr/>
        </p:nvGrpSpPr>
        <p:grpSpPr>
          <a:xfrm>
            <a:off x="5330597" y="2145748"/>
            <a:ext cx="289868" cy="852000"/>
            <a:chOff x="456616" y="2161476"/>
            <a:chExt cx="289868" cy="852000"/>
          </a:xfrm>
        </p:grpSpPr>
        <p:sp>
          <p:nvSpPr>
            <p:cNvPr id="1098" name="Google Shape;1098;p4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5"/>
          <p:cNvGrpSpPr/>
          <p:nvPr/>
        </p:nvGrpSpPr>
        <p:grpSpPr>
          <a:xfrm rot="5400000">
            <a:off x="4432091" y="1264317"/>
            <a:ext cx="289868" cy="852000"/>
            <a:chOff x="456616" y="2161476"/>
            <a:chExt cx="289868" cy="852000"/>
          </a:xfrm>
        </p:grpSpPr>
        <p:sp>
          <p:nvSpPr>
            <p:cNvPr id="1104" name="Google Shape;1104;p4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45"/>
          <p:cNvGrpSpPr/>
          <p:nvPr/>
        </p:nvGrpSpPr>
        <p:grpSpPr>
          <a:xfrm rot="5400000">
            <a:off x="4432091" y="3027199"/>
            <a:ext cx="289868" cy="852000"/>
            <a:chOff x="456616" y="2161476"/>
            <a:chExt cx="289868" cy="852000"/>
          </a:xfrm>
        </p:grpSpPr>
        <p:sp>
          <p:nvSpPr>
            <p:cNvPr id="1110" name="Google Shape;1110;p4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Kendaraan terhadap Waktu</a:t>
            </a:r>
            <a:endParaRPr/>
          </a:p>
        </p:txBody>
      </p:sp>
      <p:sp>
        <p:nvSpPr>
          <p:cNvPr id="1120" name="Google Shape;1120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1" name="Google Shape;11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0" y="1581150"/>
            <a:ext cx="79438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Memilih 2 Sumbu Relevan</a:t>
            </a:r>
            <a:endParaRPr/>
          </a:p>
        </p:txBody>
      </p:sp>
      <p:sp>
        <p:nvSpPr>
          <p:cNvPr id="1127" name="Google Shape;1127;p47"/>
          <p:cNvSpPr txBox="1"/>
          <p:nvPr>
            <p:ph idx="1" type="body"/>
          </p:nvPr>
        </p:nvSpPr>
        <p:spPr>
          <a:xfrm>
            <a:off x="720000" y="1187400"/>
            <a:ext cx="738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Hanya memilih 2 sumbu relevan dengan korelasi</a:t>
            </a:r>
            <a:endParaRPr/>
          </a:p>
        </p:txBody>
      </p:sp>
      <p:sp>
        <p:nvSpPr>
          <p:cNvPr id="1128" name="Google Shape;1128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9" name="Google Shape;11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1581000"/>
            <a:ext cx="5425068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Mengubah Nilai</a:t>
            </a:r>
            <a:endParaRPr/>
          </a:p>
        </p:txBody>
      </p:sp>
      <p:sp>
        <p:nvSpPr>
          <p:cNvPr id="1135" name="Google Shape;1135;p48"/>
          <p:cNvSpPr txBox="1"/>
          <p:nvPr>
            <p:ph idx="1" type="body"/>
          </p:nvPr>
        </p:nvSpPr>
        <p:spPr>
          <a:xfrm>
            <a:off x="583375" y="1242500"/>
            <a:ext cx="7756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Untuk mempermudah penghitungan, nilai diubah pengukuran diubah dengan menggunakan absolute (mutlak) dan mengkalikan dengan 10000</a:t>
            </a:r>
            <a:endParaRPr/>
          </a:p>
        </p:txBody>
      </p:sp>
      <p:sp>
        <p:nvSpPr>
          <p:cNvPr id="1136" name="Google Shape;1136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7" name="Google Shape;11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425" y="1832850"/>
            <a:ext cx="3349154" cy="2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9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Function</a:t>
            </a:r>
            <a:endParaRPr/>
          </a:p>
        </p:txBody>
      </p:sp>
      <p:sp>
        <p:nvSpPr>
          <p:cNvPr id="1143" name="Google Shape;1143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4" name="Google Shape;11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1228650"/>
            <a:ext cx="4356550" cy="24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25" y="1228650"/>
            <a:ext cx="4394376" cy="24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9"/>
          <p:cNvSpPr txBox="1"/>
          <p:nvPr>
            <p:ph idx="1" type="body"/>
          </p:nvPr>
        </p:nvSpPr>
        <p:spPr>
          <a:xfrm>
            <a:off x="1197575" y="3854450"/>
            <a:ext cx="4183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Menggunakan Fungsi Linear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898" name="Google Shape;898;p32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9" name="Google Shape;899;p32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Pengukuran dan plot</a:t>
            </a:r>
            <a:endParaRPr/>
          </a:p>
        </p:txBody>
      </p:sp>
      <p:sp>
        <p:nvSpPr>
          <p:cNvPr id="900" name="Google Shape;900;p32"/>
          <p:cNvSpPr txBox="1"/>
          <p:nvPr>
            <p:ph idx="3" type="title"/>
          </p:nvPr>
        </p:nvSpPr>
        <p:spPr>
          <a:xfrm>
            <a:off x="4101325" y="2641773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901" name="Google Shape;901;p32"/>
          <p:cNvSpPr txBox="1"/>
          <p:nvPr>
            <p:ph idx="4" type="title"/>
          </p:nvPr>
        </p:nvSpPr>
        <p:spPr>
          <a:xfrm>
            <a:off x="4101325" y="2108750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2" name="Google Shape;902;p32"/>
          <p:cNvSpPr txBox="1"/>
          <p:nvPr>
            <p:ph idx="5" type="subTitle"/>
          </p:nvPr>
        </p:nvSpPr>
        <p:spPr>
          <a:xfrm>
            <a:off x="4101313" y="3089616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 dan Signal Filtering</a:t>
            </a:r>
            <a:endParaRPr/>
          </a:p>
        </p:txBody>
      </p:sp>
      <p:sp>
        <p:nvSpPr>
          <p:cNvPr id="903" name="Google Shape;903;p32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Pembahasan</a:t>
            </a:r>
            <a:endParaRPr/>
          </a:p>
        </p:txBody>
      </p:sp>
      <p:sp>
        <p:nvSpPr>
          <p:cNvPr id="904" name="Google Shape;904;p32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905" name="Google Shape;905;p32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6" name="Google Shape;906;p32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Kemampuan Cerdas Fuzzy Logic</a:t>
            </a:r>
            <a:endParaRPr/>
          </a:p>
        </p:txBody>
      </p:sp>
      <p:grpSp>
        <p:nvGrpSpPr>
          <p:cNvPr id="907" name="Google Shape;907;p32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08" name="Google Shape;908;p32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2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21" name="Google Shape;921;p32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22" name="Google Shape;922;p32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2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32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25" name="Google Shape;925;p32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32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32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30" name="Google Shape;930;p32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2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32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33" name="Google Shape;933;p32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32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36" name="Google Shape;936;p32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38" name="Google Shape;938;p32"/>
          <p:cNvCxnSpPr>
            <a:stCxn id="898" idx="3"/>
            <a:endCxn id="901" idx="1"/>
          </p:cNvCxnSpPr>
          <p:nvPr/>
        </p:nvCxnSpPr>
        <p:spPr>
          <a:xfrm>
            <a:off x="1621725" y="1688925"/>
            <a:ext cx="2479500" cy="68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39" name="Google Shape;939;p32"/>
          <p:cNvCxnSpPr>
            <a:stCxn id="905" idx="3"/>
            <a:endCxn id="901" idx="1"/>
          </p:cNvCxnSpPr>
          <p:nvPr/>
        </p:nvCxnSpPr>
        <p:spPr>
          <a:xfrm flipH="1" rot="10800000">
            <a:off x="1628400" y="2372474"/>
            <a:ext cx="2472900" cy="981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Rule / Inference</a:t>
            </a:r>
            <a:endParaRPr/>
          </a:p>
        </p:txBody>
      </p:sp>
      <p:sp>
        <p:nvSpPr>
          <p:cNvPr id="1152" name="Google Shape;1152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75" y="1068950"/>
            <a:ext cx="2320282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Defuzzification</a:t>
            </a:r>
            <a:endParaRPr/>
          </a:p>
        </p:txBody>
      </p:sp>
      <p:sp>
        <p:nvSpPr>
          <p:cNvPr id="1159" name="Google Shape;1159;p51"/>
          <p:cNvSpPr txBox="1"/>
          <p:nvPr>
            <p:ph idx="1" type="body"/>
          </p:nvPr>
        </p:nvSpPr>
        <p:spPr>
          <a:xfrm>
            <a:off x="720000" y="1187400"/>
            <a:ext cx="6471000" cy="6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Menggunakan Takagi-Sugeno</a:t>
            </a:r>
            <a:endParaRPr/>
          </a:p>
        </p:txBody>
      </p:sp>
      <p:sp>
        <p:nvSpPr>
          <p:cNvPr id="1160" name="Google Shape;1160;p5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1" name="Google Shape;11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630750"/>
            <a:ext cx="5386756" cy="30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Fuzzification</a:t>
            </a:r>
            <a:endParaRPr/>
          </a:p>
        </p:txBody>
      </p:sp>
      <p:sp>
        <p:nvSpPr>
          <p:cNvPr id="1167" name="Google Shape;1167;p5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8" name="Google Shape;11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00" y="1087350"/>
            <a:ext cx="2990426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826" y="1087350"/>
            <a:ext cx="2721879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Inference</a:t>
            </a:r>
            <a:endParaRPr/>
          </a:p>
        </p:txBody>
      </p:sp>
      <p:sp>
        <p:nvSpPr>
          <p:cNvPr id="1175" name="Google Shape;1175;p5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6" name="Google Shape;11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1913975"/>
            <a:ext cx="78771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Defuzzifcation</a:t>
            </a:r>
            <a:endParaRPr/>
          </a:p>
        </p:txBody>
      </p:sp>
      <p:sp>
        <p:nvSpPr>
          <p:cNvPr id="1182" name="Google Shape;1182;p5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3" name="Google Shape;11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91450"/>
            <a:ext cx="7886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863" y="2786650"/>
            <a:ext cx="3796275" cy="1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54"/>
          <p:cNvSpPr txBox="1"/>
          <p:nvPr>
            <p:ph idx="1" type="body"/>
          </p:nvPr>
        </p:nvSpPr>
        <p:spPr>
          <a:xfrm>
            <a:off x="2529375" y="2423200"/>
            <a:ext cx="4183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Klasifikasi berdasarkan nilai dari defuzzification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191" name="Google Shape;1191;p5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2" name="Google Shape;11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25" y="1335325"/>
            <a:ext cx="2952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975" y="1243475"/>
            <a:ext cx="3247409" cy="33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6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199" name="Google Shape;1199;p56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1200" name="Google Shape;1200;p56"/>
            <p:cNvCxnSpPr/>
            <p:nvPr/>
          </p:nvCxnSpPr>
          <p:spPr>
            <a:xfrm flipH="1" rot="-5400000">
              <a:off x="6118938" y="1658925"/>
              <a:ext cx="831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1" name="Google Shape;1201;p56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202" name="Google Shape;1202;p56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203" name="Google Shape;1203;p56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56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5" name="Google Shape;1205;p56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206" name="Google Shape;1206;p56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7" name="Google Shape;1207;p56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8" name="Google Shape;1208;p56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9" name="Google Shape;1209;p56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0" name="Google Shape;1210;p56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1" name="Google Shape;1211;p56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2" name="Google Shape;1212;p56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3" name="Google Shape;1213;p56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4" name="Google Shape;1214;p56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15" name="Google Shape;1215;p56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216" name="Google Shape;1216;p56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217" name="Google Shape;1217;p56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8" name="Google Shape;1218;p56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9" name="Google Shape;1219;p56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0" name="Google Shape;1220;p56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21" name="Google Shape;1221;p56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3"/>
          <p:cNvSpPr txBox="1"/>
          <p:nvPr>
            <p:ph type="title"/>
          </p:nvPr>
        </p:nvSpPr>
        <p:spPr>
          <a:xfrm>
            <a:off x="2388725" y="646567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945" name="Google Shape;945;p33"/>
          <p:cNvSpPr txBox="1"/>
          <p:nvPr>
            <p:ph idx="2" type="title"/>
          </p:nvPr>
        </p:nvSpPr>
        <p:spPr>
          <a:xfrm>
            <a:off x="4000146" y="199305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6" name="Google Shape;946;p33"/>
          <p:cNvSpPr txBox="1"/>
          <p:nvPr>
            <p:ph idx="1" type="subTitle"/>
          </p:nvPr>
        </p:nvSpPr>
        <p:spPr>
          <a:xfrm>
            <a:off x="2447225" y="3755959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Pengukuran dan Plot</a:t>
            </a:r>
            <a:endParaRPr sz="1800"/>
          </a:p>
        </p:txBody>
      </p:sp>
      <p:cxnSp>
        <p:nvCxnSpPr>
          <p:cNvPr id="947" name="Google Shape;947;p33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48" name="Google Shape;948;p33"/>
          <p:cNvGrpSpPr/>
          <p:nvPr/>
        </p:nvGrpSpPr>
        <p:grpSpPr>
          <a:xfrm>
            <a:off x="3523515" y="2145748"/>
            <a:ext cx="289868" cy="852000"/>
            <a:chOff x="456616" y="2161476"/>
            <a:chExt cx="289868" cy="852000"/>
          </a:xfrm>
        </p:grpSpPr>
        <p:sp>
          <p:nvSpPr>
            <p:cNvPr id="949" name="Google Shape;949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3"/>
          <p:cNvGrpSpPr/>
          <p:nvPr/>
        </p:nvGrpSpPr>
        <p:grpSpPr>
          <a:xfrm>
            <a:off x="5330597" y="2145748"/>
            <a:ext cx="289868" cy="852000"/>
            <a:chOff x="456616" y="2161476"/>
            <a:chExt cx="289868" cy="852000"/>
          </a:xfrm>
        </p:grpSpPr>
        <p:sp>
          <p:nvSpPr>
            <p:cNvPr id="955" name="Google Shape;955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33"/>
          <p:cNvGrpSpPr/>
          <p:nvPr/>
        </p:nvGrpSpPr>
        <p:grpSpPr>
          <a:xfrm rot="5400000">
            <a:off x="4432091" y="1264317"/>
            <a:ext cx="289868" cy="852000"/>
            <a:chOff x="456616" y="2161476"/>
            <a:chExt cx="289868" cy="852000"/>
          </a:xfrm>
        </p:grpSpPr>
        <p:sp>
          <p:nvSpPr>
            <p:cNvPr id="961" name="Google Shape;961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 rot="5400000">
            <a:off x="4432091" y="3027199"/>
            <a:ext cx="289868" cy="852000"/>
            <a:chOff x="456616" y="2161476"/>
            <a:chExt cx="289868" cy="852000"/>
          </a:xfrm>
        </p:grpSpPr>
        <p:sp>
          <p:nvSpPr>
            <p:cNvPr id="967" name="Google Shape;967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PENGAMBILAN DATA KENDARAAN</a:t>
            </a:r>
            <a:endParaRPr/>
          </a:p>
        </p:txBody>
      </p:sp>
      <p:sp>
        <p:nvSpPr>
          <p:cNvPr id="977" name="Google Shape;977;p3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Pengambilan data kendaraan menggunakan aplikasi Phyphox dengan sensor linear accelerometer dengan frekuensi sampling 100 Hz pada maksimum resolusi 16g.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Pengambilan data dilakukan selama 4  menit atau 240 detik.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Visualisasi cara pengambilan data kendaraan: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9" name="Google Shape;9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75" y="2299625"/>
            <a:ext cx="5019575" cy="21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985" name="Google Shape;985;p35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Sebelum data dibuat menjadi plot, data sinyal pada Sumbu Y akan di-nol-kan terlebih dahulu agar semua plot sinyal memiliki starting point Sumbu Y yang sama.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Algoritma untuk me-nol-kan data sinyal pada Sumbu Y: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Az=Az-(sum(Az)./size(Az,1));</a:t>
            </a:r>
            <a:r>
              <a:rPr b="1" lang="en" sz="1800"/>
              <a:t> </a:t>
            </a:r>
            <a:endParaRPr b="1"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Ay=Ay-(sum(Ay)./size(Ay,1));</a:t>
            </a:r>
            <a:endParaRPr b="1"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Ax=Ax-(sum(Ax)./size(Ax,1));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6" name="Google Shape;986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r>
              <a:rPr lang="en"/>
              <a:t> </a:t>
            </a:r>
            <a:endParaRPr/>
          </a:p>
        </p:txBody>
      </p:sp>
      <p:sp>
        <p:nvSpPr>
          <p:cNvPr id="992" name="Google Shape;992;p36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4" name="Google Shape;9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87400"/>
            <a:ext cx="7704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pada Masing-masing Sumbu</a:t>
            </a:r>
            <a:endParaRPr/>
          </a:p>
        </p:txBody>
      </p:sp>
      <p:sp>
        <p:nvSpPr>
          <p:cNvPr id="1000" name="Google Shape;1000;p37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2" name="Google Shape;10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16438"/>
            <a:ext cx="7704001" cy="23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Sumbu Dominan</a:t>
            </a:r>
            <a:endParaRPr/>
          </a:p>
        </p:txBody>
      </p:sp>
      <p:sp>
        <p:nvSpPr>
          <p:cNvPr id="1008" name="Google Shape;1008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9" name="Google Shape;10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62" y="1216450"/>
            <a:ext cx="4124475" cy="25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8"/>
          <p:cNvSpPr txBox="1"/>
          <p:nvPr>
            <p:ph idx="1" type="body"/>
          </p:nvPr>
        </p:nvSpPr>
        <p:spPr>
          <a:xfrm>
            <a:off x="2106150" y="3876900"/>
            <a:ext cx="493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Sumbu Z merupakan sumbu dominan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9"/>
          <p:cNvSpPr txBox="1"/>
          <p:nvPr>
            <p:ph type="title"/>
          </p:nvPr>
        </p:nvSpPr>
        <p:spPr>
          <a:xfrm>
            <a:off x="2388725" y="646567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016" name="Google Shape;1016;p39"/>
          <p:cNvSpPr txBox="1"/>
          <p:nvPr>
            <p:ph idx="2" type="title"/>
          </p:nvPr>
        </p:nvSpPr>
        <p:spPr>
          <a:xfrm>
            <a:off x="3932088" y="1993063"/>
            <a:ext cx="12798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7" name="Google Shape;1017;p39"/>
          <p:cNvSpPr txBox="1"/>
          <p:nvPr>
            <p:ph idx="1" type="subTitle"/>
          </p:nvPr>
        </p:nvSpPr>
        <p:spPr>
          <a:xfrm>
            <a:off x="2447225" y="3755959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FFT dan Signal Filtering</a:t>
            </a:r>
            <a:endParaRPr sz="1800"/>
          </a:p>
        </p:txBody>
      </p:sp>
      <p:cxnSp>
        <p:nvCxnSpPr>
          <p:cNvPr id="1018" name="Google Shape;1018;p39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19" name="Google Shape;1019;p39"/>
          <p:cNvGrpSpPr/>
          <p:nvPr/>
        </p:nvGrpSpPr>
        <p:grpSpPr>
          <a:xfrm>
            <a:off x="3523515" y="2145748"/>
            <a:ext cx="289868" cy="852000"/>
            <a:chOff x="456616" y="2161476"/>
            <a:chExt cx="289868" cy="852000"/>
          </a:xfrm>
        </p:grpSpPr>
        <p:sp>
          <p:nvSpPr>
            <p:cNvPr id="1020" name="Google Shape;1020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5330597" y="2145748"/>
            <a:ext cx="289868" cy="852000"/>
            <a:chOff x="456616" y="2161476"/>
            <a:chExt cx="289868" cy="852000"/>
          </a:xfrm>
        </p:grpSpPr>
        <p:sp>
          <p:nvSpPr>
            <p:cNvPr id="1026" name="Google Shape;1026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 rot="5400000">
            <a:off x="4432091" y="1264317"/>
            <a:ext cx="289868" cy="852000"/>
            <a:chOff x="456616" y="2161476"/>
            <a:chExt cx="289868" cy="852000"/>
          </a:xfrm>
        </p:grpSpPr>
        <p:sp>
          <p:nvSpPr>
            <p:cNvPr id="1032" name="Google Shape;1032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9"/>
          <p:cNvGrpSpPr/>
          <p:nvPr/>
        </p:nvGrpSpPr>
        <p:grpSpPr>
          <a:xfrm rot="5400000">
            <a:off x="4432091" y="3027199"/>
            <a:ext cx="289868" cy="852000"/>
            <a:chOff x="456616" y="2161476"/>
            <a:chExt cx="289868" cy="852000"/>
          </a:xfrm>
        </p:grpSpPr>
        <p:sp>
          <p:nvSpPr>
            <p:cNvPr id="1038" name="Google Shape;1038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