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312" autoAdjust="0"/>
  </p:normalViewPr>
  <p:slideViewPr>
    <p:cSldViewPr snapToGrid="0">
      <p:cViewPr varScale="1">
        <p:scale>
          <a:sx n="63" d="100"/>
          <a:sy n="63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tniel\Downloads\Tabel%20reco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Sheet1!$B$33</c:f>
              <c:strCache>
                <c:ptCount val="1"/>
                <c:pt idx="0">
                  <c:v>BubbleSort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Sheet1!$C$32:$H$32</c:f>
              <c:numCache>
                <c:formatCode>General</c:formatCode>
                <c:ptCount val="6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250000</c:v>
                </c:pt>
              </c:numCache>
            </c:numRef>
          </c:cat>
          <c:val>
            <c:numRef>
              <c:f>Sheet1!$C$33:$H$33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1.4999999999999999E-2</c:v>
                </c:pt>
                <c:pt idx="3">
                  <c:v>0.52700000000000002</c:v>
                </c:pt>
                <c:pt idx="4">
                  <c:v>54.457000000000001</c:v>
                </c:pt>
                <c:pt idx="5">
                  <c:v>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E9-4557-8AE1-9892E77DC22D}"/>
            </c:ext>
          </c:extLst>
        </c:ser>
        <c:ser>
          <c:idx val="1"/>
          <c:order val="1"/>
          <c:tx>
            <c:strRef>
              <c:f>Sheet1!$B$34</c:f>
              <c:strCache>
                <c:ptCount val="1"/>
                <c:pt idx="0">
                  <c:v>MergeSort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Sheet1!$C$32:$H$32</c:f>
              <c:numCache>
                <c:formatCode>General</c:formatCode>
                <c:ptCount val="6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250000</c:v>
                </c:pt>
              </c:numCache>
            </c:numRef>
          </c:cat>
          <c:val>
            <c:numRef>
              <c:f>Sheet1!$C$34:$H$34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3.3000000000000002E-2</c:v>
                </c:pt>
                <c:pt idx="5">
                  <c:v>7.8E-2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E9-4557-8AE1-9892E77DC2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9675551"/>
        <c:axId val="643459999"/>
      </c:lineChart>
      <c:catAx>
        <c:axId val="649675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459999"/>
        <c:crosses val="autoZero"/>
        <c:auto val="1"/>
        <c:lblAlgn val="ctr"/>
        <c:lblOffset val="100"/>
        <c:noMultiLvlLbl val="0"/>
      </c:catAx>
      <c:valAx>
        <c:axId val="643459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675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B7718-901D-4EA8-8E70-8CCBE210905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F9C8D-D9F0-4DAF-AC81-6E07B597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5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9C8D-D9F0-4DAF-AC81-6E07B5973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Bubble sort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sorting yang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berulang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pengecekan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kepada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anggota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struktur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data,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perbandingan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menukar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anggota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9C8D-D9F0-4DAF-AC81-6E07B59739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12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 sort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sorting yang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pembagian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anggota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struktur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subbagian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terdiri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anggota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anggota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subbagian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dibandingkan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ditukar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posisinya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apabila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memenuhi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syarat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terus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berlanjut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subbagian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anggota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sampai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seluruh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anggota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selesai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dibandingkan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9C8D-D9F0-4DAF-AC81-6E07B5973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3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8167-0667-4332-AE0A-1F6066D43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0442D-F9C6-4BE1-8C6A-3E9E6EFA6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192D-996E-4812-BF77-529C44D8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8E3C9-7EB6-45A3-A79D-A87DAC83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2EFA-FFC8-4C21-9163-434DB9E9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5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1E54-7121-4797-A276-A7F70176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58875-94C6-4FAA-B135-3767E0645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3A76-CE62-4204-8E77-A88B8AED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D13D-25D9-4FCA-86D5-2F5E8DA6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B946-EDE8-4264-8113-31925555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2A936-BEAE-49F1-8BF0-5BD107258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04A50-2DBD-4485-A0B5-B3010CBC0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54BB8-B688-4014-968C-33978D3C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1F9B-4DC6-488B-AD2C-204E38CE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FC10E-0C45-4556-8FD6-9B429037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1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989D-6DE4-4F15-B1DE-18BDB966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CAFB-F0FD-45B9-B9DC-6B6BE82E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E876C-D70F-4D42-993B-4EB8BC9D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355F-5F26-41EA-8996-8574ACC3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813E-80A5-47F0-B33F-F13B8B1E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8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D69C-2D3A-434D-BBD3-450189EC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D5174-147C-4D67-97CA-D65148E07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9910C-7D48-48C6-B715-9AEF60DC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1C351-64A8-4373-9B5F-5EF254C2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42BA6-363A-4417-B5E8-68A853D9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9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8250-1364-4FFB-9AA0-CF5C96CD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84DE-D461-463B-A347-E5E0EE983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6D6DE-473F-4288-BC73-527B1927B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924C2-252B-4B03-B56D-F772128B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84281-C26C-418E-A76D-1F1970B7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86C51-0A2F-4BCE-B2A6-5B149A0B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8610-4A7C-400B-B5C1-A36C1AF0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0E342-FD87-4DC6-889E-7C8CC4A17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F0FFD-BA58-4F7E-AE9E-3F864A190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55A20-5D7D-4DA7-8354-641BA8CD9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4CEED-A402-4F65-B3B5-C2719B1B7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36966-B331-4300-A03C-CEB47186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F8AAA-A15C-4E08-8AFD-07CC0FFA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D550C-6207-422D-B4D4-45B9800E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2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E7F2-B7A9-47BC-BF99-14CA8CC9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CA4A0-C668-4119-A1E7-55407DBE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4525B-6F0F-4808-B5F6-69F4EA0C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5D5BB-0D26-4F99-9557-7A06DA7D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8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E0F97-7A58-4997-BA28-F755F7C6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44248-2E28-4AE9-8FDF-4228E8B5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5E2A4-DD28-4DF4-9BCD-500ECC35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2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767D-26F9-4F65-B7EC-E13501EA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6826A-8F2B-4B9B-B978-C63524CA6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44B7D-57FE-462C-ADB7-411485775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D279E-26C7-4B33-B7C3-265D7F4E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B2E84-9C6C-43F7-938C-4DD5E8AC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1B782-867F-4ABA-9930-FB9B68E3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A13F-DF8A-411E-9329-533F3BD4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BD817-32E2-45EF-8CEF-8E6AE4267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57552-EE2B-4DB7-94C8-81C16A752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5B24D-EABB-4868-95D4-4FACDB60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2C6CD-C8EF-4A0B-B034-7EF3B43C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6E960-3E79-4E9B-82F4-F52A9EC7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4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31489-7BE8-4AE8-923E-F3841835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41BF5-F410-45CD-9B55-88B6D0266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1D86A-1D8F-4629-945F-A8285EC81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3581-4D0A-401E-8AF4-E6DB6876D89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8233E-3017-48FE-974A-C0E3543F2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14C56-C12F-4EE6-82BE-4D5C25089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1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8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8B243-3D36-4CC5-AC34-13E7025A4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960120"/>
            <a:ext cx="3867912" cy="4169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ANALISIS KOMPLEKSITAS ALGORITMA BUBBLE SORT DAN MERGE SORT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8BB15E5-63C6-4EBC-812D-B7A6EE550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3480" y="960120"/>
            <a:ext cx="5513832" cy="4169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Otniel </a:t>
            </a:r>
            <a:r>
              <a:rPr lang="en-US" dirty="0" err="1"/>
              <a:t>Abiezer</a:t>
            </a:r>
            <a:r>
              <a:rPr lang="en-US" dirty="0"/>
              <a:t> 1301180469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Jose </a:t>
            </a:r>
            <a:r>
              <a:rPr lang="en-US" dirty="0" err="1"/>
              <a:t>Vernando</a:t>
            </a:r>
            <a:r>
              <a:rPr lang="en-US"/>
              <a:t> 1301180392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2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D09BC1-FE4C-4188-9A1E-B8344CE6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E. </a:t>
            </a:r>
            <a:r>
              <a:rPr lang="en-US" sz="4000" dirty="0" err="1">
                <a:solidFill>
                  <a:srgbClr val="FFFFFF"/>
                </a:solidFill>
              </a:rPr>
              <a:t>Tabel</a:t>
            </a:r>
            <a:r>
              <a:rPr lang="en-US" sz="4000" dirty="0">
                <a:solidFill>
                  <a:srgbClr val="FFFFFF"/>
                </a:solidFill>
              </a:rPr>
              <a:t> dan </a:t>
            </a:r>
            <a:r>
              <a:rPr lang="en-US" sz="4000" dirty="0" err="1">
                <a:solidFill>
                  <a:srgbClr val="FFFFFF"/>
                </a:solidFill>
              </a:rPr>
              <a:t>Grafik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C263D4-4174-4148-AC99-7CD73EA6A9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984959"/>
              </p:ext>
            </p:extLst>
          </p:nvPr>
        </p:nvGraphicFramePr>
        <p:xfrm>
          <a:off x="4595112" y="4167666"/>
          <a:ext cx="7013575" cy="2250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0272">
                  <a:extLst>
                    <a:ext uri="{9D8B030D-6E8A-4147-A177-3AD203B41FA5}">
                      <a16:colId xmlns:a16="http://schemas.microsoft.com/office/drawing/2014/main" val="269875219"/>
                    </a:ext>
                  </a:extLst>
                </a:gridCol>
                <a:gridCol w="815137">
                  <a:extLst>
                    <a:ext uri="{9D8B030D-6E8A-4147-A177-3AD203B41FA5}">
                      <a16:colId xmlns:a16="http://schemas.microsoft.com/office/drawing/2014/main" val="2207852956"/>
                    </a:ext>
                  </a:extLst>
                </a:gridCol>
                <a:gridCol w="919197">
                  <a:extLst>
                    <a:ext uri="{9D8B030D-6E8A-4147-A177-3AD203B41FA5}">
                      <a16:colId xmlns:a16="http://schemas.microsoft.com/office/drawing/2014/main" val="689391268"/>
                    </a:ext>
                  </a:extLst>
                </a:gridCol>
                <a:gridCol w="1248721">
                  <a:extLst>
                    <a:ext uri="{9D8B030D-6E8A-4147-A177-3AD203B41FA5}">
                      <a16:colId xmlns:a16="http://schemas.microsoft.com/office/drawing/2014/main" val="2998381135"/>
                    </a:ext>
                  </a:extLst>
                </a:gridCol>
                <a:gridCol w="1005914">
                  <a:extLst>
                    <a:ext uri="{9D8B030D-6E8A-4147-A177-3AD203B41FA5}">
                      <a16:colId xmlns:a16="http://schemas.microsoft.com/office/drawing/2014/main" val="431090419"/>
                    </a:ext>
                  </a:extLst>
                </a:gridCol>
                <a:gridCol w="884510">
                  <a:extLst>
                    <a:ext uri="{9D8B030D-6E8A-4147-A177-3AD203B41FA5}">
                      <a16:colId xmlns:a16="http://schemas.microsoft.com/office/drawing/2014/main" val="3759514700"/>
                    </a:ext>
                  </a:extLst>
                </a:gridCol>
                <a:gridCol w="849824">
                  <a:extLst>
                    <a:ext uri="{9D8B030D-6E8A-4147-A177-3AD203B41FA5}">
                      <a16:colId xmlns:a16="http://schemas.microsoft.com/office/drawing/2014/main" val="804921296"/>
                    </a:ext>
                  </a:extLst>
                </a:gridCol>
              </a:tblGrid>
              <a:tr h="7523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Input (n)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250000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3991353"/>
                  </a:ext>
                </a:extLst>
              </a:tr>
              <a:tr h="748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BubbleSort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0.527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54.457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332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5458146"/>
                  </a:ext>
                </a:extLst>
              </a:tr>
              <a:tr h="748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MergeSort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0.033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0.078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798981"/>
                  </a:ext>
                </a:extLst>
              </a:tr>
            </a:tbl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925627D3-58D5-464C-89B9-07D1C7554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4478213"/>
              </p:ext>
            </p:extLst>
          </p:nvPr>
        </p:nvGraphicFramePr>
        <p:xfrm>
          <a:off x="4932870" y="116206"/>
          <a:ext cx="6614112" cy="383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191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8EC3E9-AA84-485E-BE92-D8433798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F. VISUALISASI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ACFF-1BA6-4E7A-AA74-8CF0F0E5A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9589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04774E-30CF-45FE-8FD5-44A7607A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A. </a:t>
            </a:r>
            <a:r>
              <a:rPr lang="en-US" sz="4000" dirty="0" err="1">
                <a:solidFill>
                  <a:srgbClr val="FFFFFF"/>
                </a:solidFill>
              </a:rPr>
              <a:t>Pengertian</a:t>
            </a:r>
            <a:r>
              <a:rPr lang="en-US" sz="4000" dirty="0">
                <a:solidFill>
                  <a:srgbClr val="FFFFFF"/>
                </a:solidFill>
              </a:rPr>
              <a:t> dan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EFAF-599C-464E-B6E4-7A3A4D5A8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285" y="804671"/>
            <a:ext cx="6855460" cy="5248656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Bubble Sort</a:t>
            </a:r>
          </a:p>
          <a:p>
            <a:pPr marL="0" indent="0">
              <a:buNone/>
            </a:pPr>
            <a:r>
              <a:rPr lang="en-ID" sz="2000" u="sng" dirty="0" err="1"/>
              <a:t>BubbleSort</a:t>
            </a:r>
            <a:r>
              <a:rPr lang="en-ID" sz="2000" u="sng" dirty="0"/>
              <a:t>(array)</a:t>
            </a:r>
            <a:endParaRPr lang="en-US" sz="2000" dirty="0"/>
          </a:p>
          <a:p>
            <a:pPr marL="0" indent="0">
              <a:buNone/>
            </a:pPr>
            <a:r>
              <a:rPr lang="en-ID" sz="2000" dirty="0"/>
              <a:t>	</a:t>
            </a:r>
            <a:r>
              <a:rPr lang="en-ID" sz="2000" b="1" dirty="0"/>
              <a:t>for</a:t>
            </a:r>
            <a:r>
              <a:rPr lang="en-ID" sz="2000" dirty="0"/>
              <a:t> </a:t>
            </a:r>
            <a:r>
              <a:rPr lang="en-ID" sz="2000" dirty="0" err="1"/>
              <a:t>i</a:t>
            </a:r>
            <a:r>
              <a:rPr lang="en-ID" sz="2000" dirty="0"/>
              <a:t>=length(array)-1 </a:t>
            </a:r>
            <a:r>
              <a:rPr lang="en-ID" sz="2000" b="1" dirty="0" err="1"/>
              <a:t>downto</a:t>
            </a:r>
            <a:r>
              <a:rPr lang="en-ID" sz="2000" dirty="0"/>
              <a:t> 0 </a:t>
            </a:r>
            <a:r>
              <a:rPr lang="en-ID" sz="2000" b="1" dirty="0"/>
              <a:t>do</a:t>
            </a:r>
            <a:endParaRPr lang="en-US" sz="2000" dirty="0"/>
          </a:p>
          <a:p>
            <a:pPr marL="0" indent="0">
              <a:buNone/>
            </a:pPr>
            <a:r>
              <a:rPr lang="en-ID" sz="2000" b="1" dirty="0"/>
              <a:t>for</a:t>
            </a:r>
            <a:r>
              <a:rPr lang="en-ID" sz="2000" dirty="0"/>
              <a:t> j=1 </a:t>
            </a:r>
            <a:r>
              <a:rPr lang="en-ID" sz="2000" b="1" dirty="0"/>
              <a:t>to</a:t>
            </a:r>
            <a:r>
              <a:rPr lang="en-ID" sz="2000" dirty="0"/>
              <a:t> </a:t>
            </a:r>
            <a:r>
              <a:rPr lang="en-ID" sz="2000" dirty="0" err="1"/>
              <a:t>i</a:t>
            </a:r>
            <a:r>
              <a:rPr lang="en-ID" sz="2000" dirty="0"/>
              <a:t> </a:t>
            </a:r>
            <a:r>
              <a:rPr lang="en-ID" sz="2000" b="1" dirty="0"/>
              <a:t>do</a:t>
            </a:r>
            <a:endParaRPr lang="en-US" sz="2000" dirty="0"/>
          </a:p>
          <a:p>
            <a:pPr marL="0" indent="0">
              <a:buNone/>
            </a:pPr>
            <a:r>
              <a:rPr lang="en-ID" sz="2000" b="1" dirty="0"/>
              <a:t>			if</a:t>
            </a:r>
            <a:r>
              <a:rPr lang="en-ID" sz="2000" dirty="0"/>
              <a:t> array[j-1]  </a:t>
            </a:r>
            <a:r>
              <a:rPr lang="en-ID" sz="2000" b="1" dirty="0"/>
              <a:t>&gt; </a:t>
            </a:r>
            <a:r>
              <a:rPr lang="en-ID" sz="2000" dirty="0"/>
              <a:t>array[j] </a:t>
            </a:r>
            <a:r>
              <a:rPr lang="en-ID" sz="2000" b="1" dirty="0"/>
              <a:t>then</a:t>
            </a:r>
            <a:endParaRPr lang="en-US" sz="2000" dirty="0"/>
          </a:p>
          <a:p>
            <a:pPr marL="0" indent="0">
              <a:buNone/>
            </a:pPr>
            <a:r>
              <a:rPr lang="en-ID" sz="2000" dirty="0"/>
              <a:t>				swap(array[j-1],array[j])</a:t>
            </a:r>
            <a:endParaRPr lang="en-US" sz="2000" dirty="0"/>
          </a:p>
          <a:p>
            <a:pPr marL="0" indent="0">
              <a:buNone/>
            </a:pPr>
            <a:r>
              <a:rPr lang="en-ID" sz="2000" dirty="0"/>
              <a:t>			</a:t>
            </a:r>
            <a:r>
              <a:rPr lang="en-ID" sz="2000" b="1" dirty="0"/>
              <a:t>end if</a:t>
            </a:r>
            <a:endParaRPr lang="en-US" sz="2000" dirty="0"/>
          </a:p>
          <a:p>
            <a:pPr marL="0" indent="0">
              <a:buNone/>
            </a:pPr>
            <a:r>
              <a:rPr lang="en-ID" sz="2000" dirty="0"/>
              <a:t>		</a:t>
            </a:r>
            <a:r>
              <a:rPr lang="en-ID" sz="2000" b="1" dirty="0"/>
              <a:t>end for </a:t>
            </a:r>
            <a:endParaRPr lang="en-US" sz="2000" dirty="0"/>
          </a:p>
          <a:p>
            <a:pPr marL="0" indent="0">
              <a:buNone/>
            </a:pPr>
            <a:r>
              <a:rPr lang="en-ID" sz="2000" b="1" dirty="0"/>
              <a:t>	end for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658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01E6F9-BEF2-42B0-8816-FE1AF80B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A. </a:t>
            </a:r>
            <a:r>
              <a:rPr lang="en-US" sz="4000" dirty="0" err="1">
                <a:solidFill>
                  <a:srgbClr val="FFFFFF"/>
                </a:solidFill>
              </a:rPr>
              <a:t>Pengertian</a:t>
            </a:r>
            <a:r>
              <a:rPr lang="en-US" sz="4000" dirty="0">
                <a:solidFill>
                  <a:srgbClr val="FFFFFF"/>
                </a:solidFill>
              </a:rPr>
              <a:t> dan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85131-B717-444A-8D82-A349FB913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2. Merge Sort</a:t>
            </a:r>
          </a:p>
          <a:p>
            <a:pPr marL="0" indent="0">
              <a:buNone/>
            </a:pPr>
            <a:r>
              <a:rPr lang="en-ID" sz="2000" u="sng" dirty="0" err="1"/>
              <a:t>MergeSort</a:t>
            </a:r>
            <a:r>
              <a:rPr lang="en-ID" sz="2000" u="sng" dirty="0"/>
              <a:t>(</a:t>
            </a:r>
            <a:r>
              <a:rPr lang="en-ID" sz="2000" u="sng" dirty="0" err="1"/>
              <a:t>array,low,high</a:t>
            </a:r>
            <a:r>
              <a:rPr lang="en-ID" sz="2000" u="sng" dirty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ID" sz="2000" dirty="0"/>
              <a:t>	mid : integer</a:t>
            </a:r>
            <a:endParaRPr lang="en-US" sz="2000" dirty="0"/>
          </a:p>
          <a:p>
            <a:pPr marL="0" indent="0">
              <a:buNone/>
            </a:pPr>
            <a:r>
              <a:rPr lang="en-ID" sz="2000" dirty="0"/>
              <a:t>	</a:t>
            </a:r>
            <a:r>
              <a:rPr lang="en-ID" sz="2000" b="1" dirty="0"/>
              <a:t>if </a:t>
            </a:r>
            <a:r>
              <a:rPr lang="en-ID" sz="2000" dirty="0"/>
              <a:t>(low&lt;high) </a:t>
            </a:r>
            <a:r>
              <a:rPr lang="en-ID" sz="2000" b="1" dirty="0"/>
              <a:t>then</a:t>
            </a:r>
            <a:endParaRPr lang="en-US" sz="2000" dirty="0"/>
          </a:p>
          <a:p>
            <a:pPr marL="0" indent="0">
              <a:buNone/>
            </a:pPr>
            <a:r>
              <a:rPr lang="en-ID" sz="2000" dirty="0"/>
              <a:t>		mid &lt;- (</a:t>
            </a:r>
            <a:r>
              <a:rPr lang="en-ID" sz="2000" dirty="0" err="1"/>
              <a:t>low+high</a:t>
            </a:r>
            <a:r>
              <a:rPr lang="en-ID" sz="2000" dirty="0"/>
              <a:t>)/2</a:t>
            </a:r>
            <a:endParaRPr lang="en-US" sz="2000" dirty="0"/>
          </a:p>
          <a:p>
            <a:pPr marL="0" indent="0">
              <a:buNone/>
            </a:pPr>
            <a:r>
              <a:rPr lang="en-ID" sz="2000" dirty="0"/>
              <a:t>		</a:t>
            </a:r>
            <a:r>
              <a:rPr lang="en-ID" sz="2000" dirty="0" err="1"/>
              <a:t>MergeSort</a:t>
            </a:r>
            <a:r>
              <a:rPr lang="en-ID" sz="2000" dirty="0"/>
              <a:t>(</a:t>
            </a:r>
            <a:r>
              <a:rPr lang="en-ID" sz="2000" dirty="0" err="1"/>
              <a:t>array,low,mid</a:t>
            </a:r>
            <a:r>
              <a:rPr lang="en-ID" sz="2000" dirty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ID" sz="2000" dirty="0"/>
              <a:t>		</a:t>
            </a:r>
            <a:r>
              <a:rPr lang="en-ID" sz="2000" dirty="0" err="1"/>
              <a:t>MergeSort</a:t>
            </a:r>
            <a:r>
              <a:rPr lang="en-ID" sz="2000" dirty="0"/>
              <a:t>(array,mid+1,high)</a:t>
            </a:r>
            <a:endParaRPr lang="en-US" sz="2000" dirty="0"/>
          </a:p>
          <a:p>
            <a:pPr marL="0" indent="0">
              <a:buNone/>
            </a:pPr>
            <a:r>
              <a:rPr lang="en-ID" sz="2000" dirty="0"/>
              <a:t>		Merge(</a:t>
            </a:r>
            <a:r>
              <a:rPr lang="en-ID" sz="2000" dirty="0" err="1"/>
              <a:t>array,low,high,mid</a:t>
            </a:r>
            <a:r>
              <a:rPr lang="en-ID" sz="2000" dirty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ID" sz="2000" dirty="0"/>
              <a:t>	</a:t>
            </a:r>
            <a:r>
              <a:rPr lang="en-ID" sz="2000" b="1" dirty="0"/>
              <a:t>endif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169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5E7007-E8C2-4A62-8B3D-5044CB24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B. C(n), T(n), Kelas </a:t>
            </a:r>
            <a:r>
              <a:rPr lang="en-US" sz="4000" dirty="0" err="1">
                <a:solidFill>
                  <a:srgbClr val="FFFFFF"/>
                </a:solidFill>
              </a:rPr>
              <a:t>Efisiensi</a:t>
            </a:r>
            <a:endParaRPr 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674ABE-14E1-428F-AB3C-ED0C7BD43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0640" y="804672"/>
                <a:ext cx="6281928" cy="5248656"/>
              </a:xfrm>
            </p:spPr>
            <p:txBody>
              <a:bodyPr anchor="ctr"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000" dirty="0"/>
                  <a:t>Bubble Sort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D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D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𝐾𝑒𝑙𝑎𝑠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𝑒𝑓𝑖𝑠𝑖𝑒𝑛𝑠𝑖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𝐾𝑢𝑎𝑑𝑟𝑎𝑡𝑖𝑘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AutoNum type="arabicPeriod" startAt="2"/>
                </a:pPr>
                <a:r>
                  <a:rPr lang="en-US" sz="2000" dirty="0"/>
                  <a:t>Merge Sort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D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D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D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D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𝐾𝑒𝑙𝑎𝑠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𝑒𝑓𝑖𝑠𝑖𝑒𝑛𝑠𝑖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𝐿𝑜𝑔𝑎𝑟𝑖𝑡𝑚𝑖𝑘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674ABE-14E1-428F-AB3C-ED0C7BD43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0640" y="804672"/>
                <a:ext cx="6281928" cy="5248656"/>
              </a:xfrm>
              <a:blipFill>
                <a:blip r:embed="rId2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52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9A0DE3-714F-4E80-9278-158A92CF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C. </a:t>
            </a:r>
            <a:r>
              <a:rPr lang="en-US" sz="4000" dirty="0" err="1">
                <a:solidFill>
                  <a:srgbClr val="FFFFFF"/>
                </a:solidFill>
              </a:rPr>
              <a:t>Contoh</a:t>
            </a:r>
            <a:r>
              <a:rPr lang="en-US" sz="4000" dirty="0">
                <a:solidFill>
                  <a:srgbClr val="FFFFFF"/>
                </a:solidFill>
              </a:rPr>
              <a:t> dan </a:t>
            </a:r>
            <a:r>
              <a:rPr lang="en-US" sz="4000" dirty="0" err="1">
                <a:solidFill>
                  <a:srgbClr val="FFFFFF"/>
                </a:solidFill>
              </a:rPr>
              <a:t>Ilustrasi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6FAD0-1935-4DC0-A738-C3EF7FB72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138" y="114059"/>
            <a:ext cx="2273937" cy="1115568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Bubble Sort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76A8BAC-7BD2-4374-81CA-42E2D54F76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067" y="830669"/>
            <a:ext cx="3681413" cy="5514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17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FDCB0C-8572-4A87-9D29-F5220ECF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C. </a:t>
            </a:r>
            <a:r>
              <a:rPr lang="en-US" sz="4000" dirty="0" err="1">
                <a:solidFill>
                  <a:srgbClr val="FFFFFF"/>
                </a:solidFill>
              </a:rPr>
              <a:t>Contoh</a:t>
            </a:r>
            <a:r>
              <a:rPr lang="en-US" sz="4000" dirty="0">
                <a:solidFill>
                  <a:srgbClr val="FFFFFF"/>
                </a:solidFill>
              </a:rPr>
              <a:t> dan </a:t>
            </a:r>
            <a:r>
              <a:rPr lang="en-US" sz="4000" dirty="0" err="1">
                <a:solidFill>
                  <a:srgbClr val="FFFFFF"/>
                </a:solidFill>
              </a:rPr>
              <a:t>Ilustrasi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F534A4B7-D8AF-49FA-B9B8-C26FA6C3B7F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35" y="804863"/>
            <a:ext cx="4006391" cy="5489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7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82888E-4E94-4F5F-AD0A-30C30855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C. </a:t>
            </a:r>
            <a:r>
              <a:rPr lang="en-US" sz="4000" dirty="0" err="1">
                <a:solidFill>
                  <a:srgbClr val="FFFFFF"/>
                </a:solidFill>
              </a:rPr>
              <a:t>Contoh</a:t>
            </a:r>
            <a:r>
              <a:rPr lang="en-US" sz="4000" dirty="0">
                <a:solidFill>
                  <a:srgbClr val="FFFFFF"/>
                </a:solidFill>
              </a:rPr>
              <a:t> dan </a:t>
            </a:r>
            <a:r>
              <a:rPr lang="en-US" sz="4000" dirty="0" err="1">
                <a:solidFill>
                  <a:srgbClr val="FFFFFF"/>
                </a:solidFill>
              </a:rPr>
              <a:t>Ilustrasi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8FD2298C-4A20-4EE7-886C-BEE5ED3895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836" y="804863"/>
            <a:ext cx="4398615" cy="524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16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A84A82-D8D2-4734-9E96-A179BD19F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C. </a:t>
            </a:r>
            <a:r>
              <a:rPr lang="en-US" sz="4000" dirty="0" err="1">
                <a:solidFill>
                  <a:srgbClr val="FFFFFF"/>
                </a:solidFill>
              </a:rPr>
              <a:t>Contoh</a:t>
            </a:r>
            <a:r>
              <a:rPr lang="en-US" sz="4000" dirty="0">
                <a:solidFill>
                  <a:srgbClr val="FFFFFF"/>
                </a:solidFill>
              </a:rPr>
              <a:t> dan </a:t>
            </a:r>
            <a:r>
              <a:rPr lang="en-US" sz="4000" dirty="0" err="1">
                <a:solidFill>
                  <a:srgbClr val="FFFFFF"/>
                </a:solidFill>
              </a:rPr>
              <a:t>Ilustrasi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73DF-2CE5-4830-A9E4-1CDFDEA2D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277" y="376238"/>
            <a:ext cx="1902461" cy="10698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2. Merge Sort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485C5D9-A589-4F69-9032-D9550B4F31D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6" r="8818"/>
          <a:stretch/>
        </p:blipFill>
        <p:spPr bwMode="auto">
          <a:xfrm>
            <a:off x="6052436" y="1519924"/>
            <a:ext cx="4670584" cy="4325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2335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9D1472-C23D-4B6A-ADBE-12809856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D. Source</a:t>
            </a:r>
          </a:p>
        </p:txBody>
      </p:sp>
    </p:spTree>
    <p:extLst>
      <p:ext uri="{BB962C8B-B14F-4D97-AF65-F5344CB8AC3E}">
        <p14:creationId xmlns:p14="http://schemas.microsoft.com/office/powerpoint/2010/main" val="243537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Widescreen</PresentationFormat>
  <Paragraphs>70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ANALISIS KOMPLEKSITAS ALGORITMA BUBBLE SORT DAN MERGE SORT</vt:lpstr>
      <vt:lpstr>A. Pengertian dan Pseudocode</vt:lpstr>
      <vt:lpstr>A. Pengertian dan Pseudocode</vt:lpstr>
      <vt:lpstr>B. C(n), T(n), Kelas Efisiensi</vt:lpstr>
      <vt:lpstr>C. Contoh dan Ilustrasi</vt:lpstr>
      <vt:lpstr>C. Contoh dan Ilustrasi</vt:lpstr>
      <vt:lpstr>C. Contoh dan Ilustrasi</vt:lpstr>
      <vt:lpstr>C. Contoh dan Ilustrasi</vt:lpstr>
      <vt:lpstr>D. Source</vt:lpstr>
      <vt:lpstr>E. Tabel dan Grafik</vt:lpstr>
      <vt:lpstr>F. VISUALISASI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KOMPLEKSITAS ALGORITMA BUBBLE SORT DAN MERGE SORT</dc:title>
  <dc:creator>OTNIEL</dc:creator>
  <cp:lastModifiedBy>OTNIEL</cp:lastModifiedBy>
  <cp:revision>2</cp:revision>
  <dcterms:created xsi:type="dcterms:W3CDTF">2020-12-21T11:54:31Z</dcterms:created>
  <dcterms:modified xsi:type="dcterms:W3CDTF">2020-12-21T16:11:43Z</dcterms:modified>
</cp:coreProperties>
</file>