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80042089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80042089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80042089a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80042089a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80042089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80042089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80042089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80042089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80042089a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80042089a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80042089a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80042089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80042089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80042089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80042089a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80042089a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80042089a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80042089a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004208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004208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80042089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80042089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80042089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80042089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80042089a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80042089a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80042089a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80042089a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80042089a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80042089a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80042089a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80042089a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80042089a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80042089a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0" y="850900"/>
            <a:ext cx="9144000" cy="12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E7E7E7"/>
                </a:solidFill>
                <a:latin typeface="Georgia"/>
                <a:ea typeface="Georgia"/>
                <a:cs typeface="Georgia"/>
                <a:sym typeface="Georgia"/>
              </a:rPr>
              <a:t>Comparative Analysis of the Speeches of Barack Obama and Donald Trump Using NLP</a:t>
            </a:r>
            <a:endParaRPr b="1" sz="2300">
              <a:solidFill>
                <a:srgbClr val="E7E7E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000"/>
              <a:buFont typeface="Georgia"/>
              <a:buChar char="-"/>
            </a:pPr>
            <a:r>
              <a:rPr lang="en" sz="2000">
                <a:solidFill>
                  <a:srgbClr val="E7E7E7"/>
                </a:solidFill>
                <a:latin typeface="Georgia"/>
                <a:ea typeface="Georgia"/>
                <a:cs typeface="Georgia"/>
                <a:sym typeface="Georgia"/>
              </a:rPr>
              <a:t>Otari Tchigladze    -</a:t>
            </a:r>
            <a:endParaRPr sz="2000">
              <a:solidFill>
                <a:srgbClr val="E7E7E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4292600"/>
            <a:ext cx="9144000" cy="5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E7E7E7"/>
                </a:solidFill>
                <a:latin typeface="Georgia"/>
                <a:ea typeface="Georgia"/>
                <a:cs typeface="Georgia"/>
                <a:sym typeface="Georgia"/>
              </a:rPr>
              <a:t>University of Trento</a:t>
            </a:r>
            <a:endParaRPr b="1" sz="2300">
              <a:solidFill>
                <a:srgbClr val="E7E7E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24" name="Google Shape;124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Obama leans towards more 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inclusive 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adjectives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Trump leans towards arguably more 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boastful 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language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375" y="2360200"/>
            <a:ext cx="5566624" cy="2783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32" name="Google Shape;132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Obama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Inclusive 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receptive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Trump = 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Matter of fact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attitude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92713"/>
            <a:ext cx="6101552" cy="305077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40" name="Google Shape;140;p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97350"/>
            <a:ext cx="4572000" cy="32461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48" name="Google Shape;148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202" y="45800"/>
            <a:ext cx="7179800" cy="509769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56" name="Google Shape;156;p2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Obama high in 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positive emotions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Trump high in each 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negative emotions 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score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4506"/>
            <a:ext cx="4572000" cy="342899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64" name="Google Shape;164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STRENGTHS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Comprehensive Analysis: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Multiple NLP tools: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Sentiment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POS-tagging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NER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Topic modelling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Advanced tools: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paraphrase-MiniLM-L6-v2 for similarity calculation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Clear Visualization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Side by side graphs for comparison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71" name="Google Shape;171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WEAKNESSES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Limited Dataset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Lexicon Based Sentiment Analysis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Topic Modelling Limitations: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Setting the parameters right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More Sophisticated tools: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BERT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XLNet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78" name="Google Shape;178;p29"/>
          <p:cNvSpPr txBox="1"/>
          <p:nvPr/>
        </p:nvSpPr>
        <p:spPr>
          <a:xfrm>
            <a:off x="0" y="2340900"/>
            <a:ext cx="9144000" cy="46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7E7E7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1" sz="1800">
              <a:solidFill>
                <a:srgbClr val="E7E7E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0" y="-1270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RESEARCH QUESTIONS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What are the 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similarities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differences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between the rhetorics of the two speakers?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What makes them so 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persuasive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What are their main 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literary styles?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69" name="Google Shape;69;p1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METHODS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Text Normalization: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Convert text to lowercase 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Remove punctuation and numbers 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Remove common stop words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76" name="Google Shape;76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0" y="-4180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Further Processing Using SpaCy: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Split text into chunks of 100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POS-tagging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Named Entity Recognition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83" name="Google Shape;83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Catchphrase detection using NLTK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Identifying top 10 adjectives </a:t>
            </a:r>
            <a:b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Topic Modelling: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LDA for identifying prevalent topics (Parameters: topics=10, random state=42)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90" name="Google Shape;90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0" y="-1270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TF-IDF 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Importance of words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Highlight key terms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475" y="342850"/>
            <a:ext cx="4559400" cy="12579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8"/>
          <p:cNvSpPr txBox="1"/>
          <p:nvPr/>
        </p:nvSpPr>
        <p:spPr>
          <a:xfrm>
            <a:off x="4571875" y="-12700"/>
            <a:ext cx="4572000" cy="3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7E7E7"/>
                </a:solidFill>
                <a:latin typeface="Georgia"/>
                <a:ea typeface="Georgia"/>
                <a:cs typeface="Georgia"/>
                <a:sym typeface="Georgia"/>
              </a:rPr>
              <a:t>Calculate the frequency of each term in a document</a:t>
            </a:r>
            <a:endParaRPr b="1" sz="1300">
              <a:solidFill>
                <a:srgbClr val="E7E7E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5">
            <a:alphaModFix/>
          </a:blip>
          <a:srcRect b="36279" l="5695" r="0" t="35067"/>
          <a:stretch/>
        </p:blipFill>
        <p:spPr>
          <a:xfrm>
            <a:off x="4584475" y="2727375"/>
            <a:ext cx="4572000" cy="6686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8"/>
          <p:cNvSpPr txBox="1"/>
          <p:nvPr/>
        </p:nvSpPr>
        <p:spPr>
          <a:xfrm>
            <a:off x="4571875" y="2381300"/>
            <a:ext cx="4572000" cy="3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7E7E7"/>
                </a:solidFill>
                <a:latin typeface="Georgia"/>
                <a:ea typeface="Georgia"/>
                <a:cs typeface="Georgia"/>
                <a:sym typeface="Georgia"/>
              </a:rPr>
              <a:t>Inverse frequency of the term across all documents</a:t>
            </a:r>
            <a:endParaRPr b="1" sz="1300">
              <a:solidFill>
                <a:srgbClr val="E7E7E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6">
            <a:alphaModFix/>
          </a:blip>
          <a:srcRect b="0" l="0" r="5695" t="73392"/>
          <a:stretch/>
        </p:blipFill>
        <p:spPr>
          <a:xfrm>
            <a:off x="4571875" y="4522575"/>
            <a:ext cx="4572000" cy="6209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8"/>
          <p:cNvSpPr txBox="1"/>
          <p:nvPr/>
        </p:nvSpPr>
        <p:spPr>
          <a:xfrm>
            <a:off x="4571875" y="4167075"/>
            <a:ext cx="4572000" cy="3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7E7E7"/>
                </a:solidFill>
                <a:latin typeface="Georgia"/>
                <a:ea typeface="Georgia"/>
                <a:cs typeface="Georgia"/>
                <a:sym typeface="Georgia"/>
              </a:rPr>
              <a:t>Inverse frequency of the term across all documents</a:t>
            </a:r>
            <a:endParaRPr b="1" sz="1300">
              <a:solidFill>
                <a:srgbClr val="E7E7E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03" name="Google Shape;103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Semantic Similarity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paraphrase-MiniLM-L6-v2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from Sentence Transformers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Generate sentence embeddings for each speech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Cosine similarity scores between embeddings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pytorch_cos_sim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calculate similarity scores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10" name="Google Shape;110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0" y="-1270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Emotion Analysis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NRCLex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built-in lexicon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Map </a:t>
            </a: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NRCLex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emotions to personalized categories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Anger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Happiness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Sadness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Fear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Disgust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Gratitude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Pain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■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Hopefulness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Emotion frequencies sum = 100% for comaparability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 amt="15000"/>
          </a:blip>
          <a:srcRect b="15626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  <a:effectLst>
            <a:outerShdw rotWithShape="0" algn="bl" dir="8460000" dist="28575">
              <a:srgbClr val="000000">
                <a:alpha val="56000"/>
              </a:srgbClr>
            </a:outerShdw>
          </a:effectLst>
        </p:spPr>
      </p:pic>
      <p:sp>
        <p:nvSpPr>
          <p:cNvPr id="117" name="Google Shape;117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