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4" r:id="rId4"/>
    <p:sldId id="258" r:id="rId5"/>
    <p:sldId id="259" r:id="rId6"/>
    <p:sldId id="273" r:id="rId7"/>
    <p:sldId id="272" r:id="rId8"/>
    <p:sldId id="271" r:id="rId9"/>
    <p:sldId id="270" r:id="rId10"/>
    <p:sldId id="269" r:id="rId11"/>
    <p:sldId id="261"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890" autoAdjust="0"/>
  </p:normalViewPr>
  <p:slideViewPr>
    <p:cSldViewPr snapToGrid="0">
      <p:cViewPr varScale="1">
        <p:scale>
          <a:sx n="37" d="100"/>
          <a:sy n="37" d="100"/>
        </p:scale>
        <p:origin x="14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9718D-85CB-46AD-B096-CC6980E76A6A}" type="datetimeFigureOut">
              <a:rPr lang="en-GB" smtClean="0"/>
              <a:t>22/01/2023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2985F-E4AB-4004-A666-68E11133E704}" type="slidenum">
              <a:rPr lang="en-GB" smtClean="0"/>
              <a:t>‹#›</a:t>
            </a:fld>
            <a:endParaRPr lang="en-GB"/>
          </a:p>
        </p:txBody>
      </p:sp>
    </p:spTree>
    <p:extLst>
      <p:ext uri="{BB962C8B-B14F-4D97-AF65-F5344CB8AC3E}">
        <p14:creationId xmlns:p14="http://schemas.microsoft.com/office/powerpoint/2010/main" val="186773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Generally,</a:t>
            </a:r>
            <a:r>
              <a:rPr lang="en-GB" baseline="0" dirty="0"/>
              <a:t> EHR is chosen as a dataset for this project because it has been adopted in most of the medical facilities in this generation. It gives the healthcare personnel easy time while following up on their medication health. The physicians are able to trace sources of medical error and plan on how to counteract the effects. In this project, the EHR will help in identification of the frequencies of the medical errors, through the analysis of the data.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2</a:t>
            </a:fld>
            <a:endParaRPr lang="en-GB"/>
          </a:p>
        </p:txBody>
      </p:sp>
    </p:spTree>
    <p:extLst>
      <p:ext uri="{BB962C8B-B14F-4D97-AF65-F5344CB8AC3E}">
        <p14:creationId xmlns:p14="http://schemas.microsoft.com/office/powerpoint/2010/main" val="808167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Generally, the research process will be keen</a:t>
            </a:r>
            <a:r>
              <a:rPr lang="en-GB" baseline="0" dirty="0"/>
              <a:t> on the ethical requirements. Necessary authorities will be informed of the process, within the local hospitals that will be used. The confidentiality of the participants will also be considered.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11</a:t>
            </a:fld>
            <a:endParaRPr lang="en-GB"/>
          </a:p>
        </p:txBody>
      </p:sp>
    </p:spTree>
    <p:extLst>
      <p:ext uri="{BB962C8B-B14F-4D97-AF65-F5344CB8AC3E}">
        <p14:creationId xmlns:p14="http://schemas.microsoft.com/office/powerpoint/2010/main" val="18763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12</a:t>
            </a:fld>
            <a:endParaRPr lang="en-GB"/>
          </a:p>
        </p:txBody>
      </p:sp>
    </p:spTree>
    <p:extLst>
      <p:ext uri="{BB962C8B-B14F-4D97-AF65-F5344CB8AC3E}">
        <p14:creationId xmlns:p14="http://schemas.microsoft.com/office/powerpoint/2010/main" val="1077571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reason</a:t>
            </a:r>
            <a:r>
              <a:rPr lang="en-GB" baseline="0" dirty="0"/>
              <a:t> behind the use of the EHR in this study is based in the fact that, it reveals all the history of the patient’s health even if some instances have been forgotten, because it is human to forget. This applies even if the patient went to various departments within or without the facility.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3</a:t>
            </a:fld>
            <a:endParaRPr lang="en-GB"/>
          </a:p>
        </p:txBody>
      </p:sp>
    </p:spTree>
    <p:extLst>
      <p:ext uri="{BB962C8B-B14F-4D97-AF65-F5344CB8AC3E}">
        <p14:creationId xmlns:p14="http://schemas.microsoft.com/office/powerpoint/2010/main" val="239893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decision tree will help in the identification of the types of medication errors that are frequent.</a:t>
            </a:r>
            <a:r>
              <a:rPr lang="en-US" sz="1200" kern="1200" baseline="0" dirty="0">
                <a:solidFill>
                  <a:schemeClr val="tx1"/>
                </a:solidFill>
                <a:effectLst/>
                <a:latin typeface="+mn-lt"/>
                <a:ea typeface="+mn-ea"/>
                <a:cs typeface="+mn-cs"/>
              </a:rPr>
              <a:t> Besides, </a:t>
            </a:r>
            <a:r>
              <a:rPr lang="en-US" sz="1200" kern="1200" dirty="0">
                <a:solidFill>
                  <a:schemeClr val="tx1"/>
                </a:solidFill>
                <a:effectLst/>
                <a:latin typeface="+mn-lt"/>
                <a:ea typeface="+mn-ea"/>
                <a:cs typeface="+mn-cs"/>
              </a:rPr>
              <a:t>the decision tree of the Assistant will guide one in the right direction. Incorporation</a:t>
            </a:r>
            <a:r>
              <a:rPr lang="en-US" sz="1200" kern="1200" baseline="0" dirty="0">
                <a:solidFill>
                  <a:schemeClr val="tx1"/>
                </a:solidFill>
                <a:effectLst/>
                <a:latin typeface="+mn-lt"/>
                <a:ea typeface="+mn-ea"/>
                <a:cs typeface="+mn-cs"/>
              </a:rPr>
              <a:t> of the Assistant will involve after knowing the kind of defects in the count data.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4</a:t>
            </a:fld>
            <a:endParaRPr lang="en-GB"/>
          </a:p>
        </p:txBody>
      </p:sp>
    </p:spTree>
    <p:extLst>
      <p:ext uri="{BB962C8B-B14F-4D97-AF65-F5344CB8AC3E}">
        <p14:creationId xmlns:p14="http://schemas.microsoft.com/office/powerpoint/2010/main" val="421685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process analysed above involve the selection of  Assistant&gt; Before</a:t>
            </a:r>
            <a:r>
              <a:rPr lang="en-GB" baseline="0" dirty="0"/>
              <a:t>/After charts. The chart help with the creation of the chat that makes it easy to recognize the changes that enhanced the achievement of the object of the study. The objective in this case involves reduction of medical error occurrence to one error per day.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5</a:t>
            </a:fld>
            <a:endParaRPr lang="en-GB"/>
          </a:p>
        </p:txBody>
      </p:sp>
    </p:spTree>
    <p:extLst>
      <p:ext uri="{BB962C8B-B14F-4D97-AF65-F5344CB8AC3E}">
        <p14:creationId xmlns:p14="http://schemas.microsoft.com/office/powerpoint/2010/main" val="206154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diagram</a:t>
            </a:r>
            <a:r>
              <a:rPr lang="en-GB" baseline="0" dirty="0"/>
              <a:t> above, samples of before and after columns are indicated in the line graphs. They appear as separate stages indicating the situation of medical error before the intervention and after the intervention.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6</a:t>
            </a:fld>
            <a:endParaRPr lang="en-GB"/>
          </a:p>
        </p:txBody>
      </p:sp>
    </p:spTree>
    <p:extLst>
      <p:ext uri="{BB962C8B-B14F-4D97-AF65-F5344CB8AC3E}">
        <p14:creationId xmlns:p14="http://schemas.microsoft.com/office/powerpoint/2010/main" val="275534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incorporation of</a:t>
            </a:r>
            <a:r>
              <a:rPr lang="en-US" baseline="0" dirty="0"/>
              <a:t> </a:t>
            </a:r>
            <a:r>
              <a:rPr lang="en-US" dirty="0"/>
              <a:t>quantitative surveys will be considered because it is a more versatile design that allows</a:t>
            </a:r>
            <a:r>
              <a:rPr lang="en-US" baseline="0" dirty="0"/>
              <a:t> </a:t>
            </a:r>
            <a:r>
              <a:rPr lang="en-US" dirty="0"/>
              <a:t>various methods for the recruitment of participants and the collection of data through various</a:t>
            </a:r>
            <a:r>
              <a:rPr lang="en-US" baseline="0" dirty="0"/>
              <a:t> </a:t>
            </a:r>
            <a:r>
              <a:rPr lang="en-US" dirty="0"/>
              <a:t>instruments and tools.</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7</a:t>
            </a:fld>
            <a:endParaRPr lang="en-GB"/>
          </a:p>
        </p:txBody>
      </p:sp>
    </p:spTree>
    <p:extLst>
      <p:ext uri="{BB962C8B-B14F-4D97-AF65-F5344CB8AC3E}">
        <p14:creationId xmlns:p14="http://schemas.microsoft.com/office/powerpoint/2010/main" val="16263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Random sampling gives the participants an equal opportunity of</a:t>
            </a:r>
            <a:r>
              <a:rPr lang="en-GB" baseline="0" dirty="0"/>
              <a:t> being allowed to take part in the research process. The number of the participants has been decided with the consideration of time factor and the general resources required for the process.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8</a:t>
            </a:fld>
            <a:endParaRPr lang="en-GB"/>
          </a:p>
        </p:txBody>
      </p:sp>
    </p:spTree>
    <p:extLst>
      <p:ext uri="{BB962C8B-B14F-4D97-AF65-F5344CB8AC3E}">
        <p14:creationId xmlns:p14="http://schemas.microsoft.com/office/powerpoint/2010/main" val="185967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questions which will guide in</a:t>
            </a:r>
            <a:r>
              <a:rPr lang="en-GB" baseline="0" dirty="0"/>
              <a:t> the collection of data from the dataset will be divided in three sections as follows: </a:t>
            </a:r>
          </a:p>
          <a:p>
            <a:endParaRPr lang="en-GB" baseline="0" dirty="0"/>
          </a:p>
          <a:p>
            <a:pPr marL="228600" indent="-228600">
              <a:buAutoNum type="arabicPeriod"/>
            </a:pPr>
            <a:r>
              <a:rPr lang="en-GB" baseline="0" dirty="0"/>
              <a:t>Demographic profile of the participants. </a:t>
            </a:r>
          </a:p>
          <a:p>
            <a:pPr marL="228600" indent="-228600">
              <a:buAutoNum type="arabicPeriod"/>
            </a:pPr>
            <a:r>
              <a:rPr lang="en-GB" baseline="0" dirty="0"/>
              <a:t>General knowledge of the respondents about the occurrence of medical error in the EHR.</a:t>
            </a:r>
          </a:p>
          <a:p>
            <a:pPr marL="228600" indent="-228600">
              <a:buAutoNum type="arabicPeriod"/>
            </a:pPr>
            <a:r>
              <a:rPr lang="en-GB" baseline="0" dirty="0"/>
              <a:t>General opinion and the attitude of the participants.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9</a:t>
            </a:fld>
            <a:endParaRPr lang="en-GB"/>
          </a:p>
        </p:txBody>
      </p:sp>
    </p:spTree>
    <p:extLst>
      <p:ext uri="{BB962C8B-B14F-4D97-AF65-F5344CB8AC3E}">
        <p14:creationId xmlns:p14="http://schemas.microsoft.com/office/powerpoint/2010/main" val="8941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a:t>
            </a:r>
            <a:r>
              <a:rPr lang="en-GB" baseline="0" dirty="0"/>
              <a:t> generation is much dependent on technology because of the convenience associated with it. Therefore, the research and process of data collection provided an option of online data collection, for the enhancement of the convenience of the participants. </a:t>
            </a:r>
            <a:endParaRPr lang="en-GB" dirty="0"/>
          </a:p>
        </p:txBody>
      </p:sp>
      <p:sp>
        <p:nvSpPr>
          <p:cNvPr id="4" name="Slide Number Placeholder 3"/>
          <p:cNvSpPr>
            <a:spLocks noGrp="1"/>
          </p:cNvSpPr>
          <p:nvPr>
            <p:ph type="sldNum" sz="quarter" idx="10"/>
          </p:nvPr>
        </p:nvSpPr>
        <p:spPr/>
        <p:txBody>
          <a:bodyPr/>
          <a:lstStyle/>
          <a:p>
            <a:fld id="{AF02985F-E4AB-4004-A666-68E11133E704}" type="slidenum">
              <a:rPr lang="en-GB" smtClean="0"/>
              <a:t>10</a:t>
            </a:fld>
            <a:endParaRPr lang="en-GB"/>
          </a:p>
        </p:txBody>
      </p:sp>
    </p:spTree>
    <p:extLst>
      <p:ext uri="{BB962C8B-B14F-4D97-AF65-F5344CB8AC3E}">
        <p14:creationId xmlns:p14="http://schemas.microsoft.com/office/powerpoint/2010/main" val="85687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E31FB35-D0E0-48BD-AA38-55E785960BC1}" type="datetimeFigureOut">
              <a:rPr lang="en-GB" smtClean="0"/>
              <a:t>22/01/2023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393174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31FB35-D0E0-48BD-AA38-55E785960BC1}" type="datetimeFigureOut">
              <a:rPr lang="en-GB" smtClean="0"/>
              <a:t>22/01/2023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144243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31FB35-D0E0-48BD-AA38-55E785960BC1}" type="datetimeFigureOut">
              <a:rPr lang="en-GB" smtClean="0"/>
              <a:t>22/01/2023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274311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31FB35-D0E0-48BD-AA38-55E785960BC1}" type="datetimeFigureOut">
              <a:rPr lang="en-GB" smtClean="0"/>
              <a:t>22/01/2023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416680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1FB35-D0E0-48BD-AA38-55E785960BC1}" type="datetimeFigureOut">
              <a:rPr lang="en-GB" smtClean="0"/>
              <a:t>22/01/2023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320900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E31FB35-D0E0-48BD-AA38-55E785960BC1}" type="datetimeFigureOut">
              <a:rPr lang="en-GB" smtClean="0"/>
              <a:t>22/01/2023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372360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E31FB35-D0E0-48BD-AA38-55E785960BC1}" type="datetimeFigureOut">
              <a:rPr lang="en-GB" smtClean="0"/>
              <a:t>22/01/2023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84141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E31FB35-D0E0-48BD-AA38-55E785960BC1}" type="datetimeFigureOut">
              <a:rPr lang="en-GB" smtClean="0"/>
              <a:t>22/01/2023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222286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1FB35-D0E0-48BD-AA38-55E785960BC1}" type="datetimeFigureOut">
              <a:rPr lang="en-GB" smtClean="0"/>
              <a:t>22/01/2023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395960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1FB35-D0E0-48BD-AA38-55E785960BC1}" type="datetimeFigureOut">
              <a:rPr lang="en-GB" smtClean="0"/>
              <a:t>22/01/2023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90914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1FB35-D0E0-48BD-AA38-55E785960BC1}" type="datetimeFigureOut">
              <a:rPr lang="en-GB" smtClean="0"/>
              <a:t>22/01/2023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0AAA45-096E-40F6-B691-ACEDFAB18142}" type="slidenum">
              <a:rPr lang="en-GB" smtClean="0"/>
              <a:t>‹#›</a:t>
            </a:fld>
            <a:endParaRPr lang="en-GB"/>
          </a:p>
        </p:txBody>
      </p:sp>
    </p:spTree>
    <p:extLst>
      <p:ext uri="{BB962C8B-B14F-4D97-AF65-F5344CB8AC3E}">
        <p14:creationId xmlns:p14="http://schemas.microsoft.com/office/powerpoint/2010/main" val="316077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1FB35-D0E0-48BD-AA38-55E785960BC1}" type="datetimeFigureOut">
              <a:rPr lang="en-GB" smtClean="0"/>
              <a:t>22/01/2023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AAA45-096E-40F6-B691-ACEDFAB18142}" type="slidenum">
              <a:rPr lang="en-GB" smtClean="0"/>
              <a:t>‹#›</a:t>
            </a:fld>
            <a:endParaRPr lang="en-GB"/>
          </a:p>
        </p:txBody>
      </p:sp>
    </p:spTree>
    <p:extLst>
      <p:ext uri="{BB962C8B-B14F-4D97-AF65-F5344CB8AC3E}">
        <p14:creationId xmlns:p14="http://schemas.microsoft.com/office/powerpoint/2010/main" val="415209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2196/preprints.3304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i.org/10.1891/9780826142269.0006" TargetMode="External"/><Relationship Id="rId5" Type="http://schemas.openxmlformats.org/officeDocument/2006/relationships/hyperlink" Target="https://doi.org/10.1111/medu.13700" TargetMode="External"/><Relationship Id="rId4" Type="http://schemas.openxmlformats.org/officeDocument/2006/relationships/hyperlink" Target="https://doi.org/10.1097/pts.000000000000028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79273"/>
          </a:xfrm>
        </p:spPr>
        <p:txBody>
          <a:bodyPr>
            <a:normAutofit/>
          </a:bodyPr>
          <a:lstStyle/>
          <a:p>
            <a:r>
              <a:rPr lang="en-GB" sz="4800" b="1" dirty="0">
                <a:latin typeface="Times New Roman" panose="02020603050405020304" pitchFamily="18" charset="0"/>
                <a:cs typeface="Times New Roman" panose="02020603050405020304" pitchFamily="18" charset="0"/>
              </a:rPr>
              <a:t>Dataset: Electronic Health Record</a:t>
            </a:r>
          </a:p>
        </p:txBody>
      </p:sp>
      <p:sp>
        <p:nvSpPr>
          <p:cNvPr id="3" name="Subtitle 2"/>
          <p:cNvSpPr>
            <a:spLocks noGrp="1"/>
          </p:cNvSpPr>
          <p:nvPr>
            <p:ph type="subTitle" idx="1"/>
          </p:nvPr>
        </p:nvSpPr>
        <p:spPr>
          <a:xfrm>
            <a:off x="1523999" y="2930236"/>
            <a:ext cx="9344891" cy="3719947"/>
          </a:xfrm>
        </p:spPr>
        <p:txBody>
          <a:bodyPr>
            <a:normAutofit fontScale="92500" lnSpcReduction="10000"/>
          </a:bodyPr>
          <a:lstStyle/>
          <a:p>
            <a:r>
              <a:rPr lang="en-GB" sz="3600" b="1" dirty="0">
                <a:latin typeface="Times New Roman" panose="02020603050405020304" pitchFamily="18" charset="0"/>
                <a:cs typeface="Times New Roman" panose="02020603050405020304" pitchFamily="18" charset="0"/>
              </a:rPr>
              <a:t>Data Analysis</a:t>
            </a:r>
          </a:p>
          <a:p>
            <a:r>
              <a:rPr lang="en-GB" sz="3600" b="1" dirty="0">
                <a:latin typeface="Times New Roman" panose="02020603050405020304" pitchFamily="18" charset="0"/>
                <a:cs typeface="Times New Roman" panose="02020603050405020304" pitchFamily="18" charset="0"/>
              </a:rPr>
              <a:t>Otobong Andy</a:t>
            </a:r>
          </a:p>
          <a:p>
            <a:r>
              <a:rPr lang="en-GB" sz="3600" b="1" dirty="0">
                <a:latin typeface="Times New Roman" panose="02020603050405020304" pitchFamily="18" charset="0"/>
                <a:cs typeface="Times New Roman" panose="02020603050405020304" pitchFamily="18" charset="0"/>
              </a:rPr>
              <a:t>MIS581</a:t>
            </a:r>
          </a:p>
          <a:p>
            <a:r>
              <a:rPr lang="en-GB" sz="3600" b="1" dirty="0">
                <a:latin typeface="Times New Roman" panose="02020603050405020304" pitchFamily="18" charset="0"/>
                <a:cs typeface="Times New Roman" panose="02020603050405020304" pitchFamily="18" charset="0"/>
              </a:rPr>
              <a:t>Dr Justin </a:t>
            </a:r>
            <a:r>
              <a:rPr lang="en-GB" sz="3600" b="1" dirty="0" err="1">
                <a:latin typeface="Times New Roman" panose="02020603050405020304" pitchFamily="18" charset="0"/>
                <a:cs typeface="Times New Roman" panose="02020603050405020304" pitchFamily="18" charset="0"/>
              </a:rPr>
              <a:t>Bateh</a:t>
            </a:r>
            <a:endParaRPr lang="en-GB" sz="3600" b="1" dirty="0">
              <a:latin typeface="Times New Roman" panose="02020603050405020304" pitchFamily="18" charset="0"/>
              <a:cs typeface="Times New Roman" panose="02020603050405020304" pitchFamily="18" charset="0"/>
            </a:endParaRPr>
          </a:p>
          <a:p>
            <a:r>
              <a:rPr lang="en-GB" sz="3600" b="1" dirty="0">
                <a:latin typeface="Times New Roman" panose="02020603050405020304" pitchFamily="18" charset="0"/>
                <a:cs typeface="Times New Roman" panose="02020603050405020304" pitchFamily="18" charset="0"/>
              </a:rPr>
              <a:t>Colorado State University Global</a:t>
            </a:r>
          </a:p>
          <a:p>
            <a:r>
              <a:rPr lang="en-GB" sz="3600" b="1" dirty="0">
                <a:latin typeface="Times New Roman" panose="02020603050405020304" pitchFamily="18" charset="0"/>
                <a:cs typeface="Times New Roman" panose="02020603050405020304" pitchFamily="18" charset="0"/>
              </a:rPr>
              <a:t>2/12/2023</a:t>
            </a:r>
          </a:p>
          <a:p>
            <a:r>
              <a:rPr lang="en-GB"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98590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Procedure of Collecting Data from the </a:t>
            </a:r>
            <a:r>
              <a:rPr lang="en-GB" dirty="0" err="1">
                <a:latin typeface="Times New Roman" panose="02020603050405020304" pitchFamily="18" charset="0"/>
                <a:cs typeface="Times New Roman" panose="02020603050405020304" pitchFamily="18" charset="0"/>
              </a:rPr>
              <a:t>Dateset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questionnaires will be self-administered in which, the participants will either take the survey in paper format or online. </a:t>
            </a:r>
          </a:p>
          <a:p>
            <a:r>
              <a:rPr lang="en-GB" dirty="0">
                <a:latin typeface="Times New Roman" panose="02020603050405020304" pitchFamily="18" charset="0"/>
                <a:cs typeface="Times New Roman" panose="02020603050405020304" pitchFamily="18" charset="0"/>
              </a:rPr>
              <a:t>A link will be provided for the survey questions in which the participants will fill at their convenience. </a:t>
            </a:r>
          </a:p>
          <a:p>
            <a:r>
              <a:rPr lang="en-GB" dirty="0">
                <a:latin typeface="Times New Roman" panose="02020603050405020304" pitchFamily="18" charset="0"/>
                <a:cs typeface="Times New Roman" panose="02020603050405020304" pitchFamily="18" charset="0"/>
              </a:rPr>
              <a:t>Online operation was considered to enable the researcher with the ease of identifying those who participated and those failed to participate. </a:t>
            </a:r>
          </a:p>
          <a:p>
            <a:r>
              <a:rPr lang="en-GB" dirty="0">
                <a:latin typeface="Times New Roman" panose="02020603050405020304" pitchFamily="18" charset="0"/>
                <a:cs typeface="Times New Roman" panose="02020603050405020304" pitchFamily="18" charset="0"/>
              </a:rPr>
              <a:t>In the cases of paper format, the printed questions will be availed in the receptionist desk in various sections of the ICU.   </a:t>
            </a:r>
          </a:p>
        </p:txBody>
      </p:sp>
    </p:spTree>
    <p:extLst>
      <p:ext uri="{BB962C8B-B14F-4D97-AF65-F5344CB8AC3E}">
        <p14:creationId xmlns:p14="http://schemas.microsoft.com/office/powerpoint/2010/main" val="42904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Ethical Consideration </a:t>
            </a:r>
          </a:p>
        </p:txBody>
      </p:sp>
      <p:sp>
        <p:nvSpPr>
          <p:cNvPr id="3" name="Content Placeholder 2"/>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Participants are vital part in the process of data collection. </a:t>
            </a:r>
          </a:p>
          <a:p>
            <a:r>
              <a:rPr lang="en-GB" sz="3200" dirty="0">
                <a:latin typeface="Times New Roman" panose="02020603050405020304" pitchFamily="18" charset="0"/>
                <a:cs typeface="Times New Roman" panose="02020603050405020304" pitchFamily="18" charset="0"/>
              </a:rPr>
              <a:t>They will be allowed to take part in the process voluntarily. </a:t>
            </a:r>
          </a:p>
          <a:p>
            <a:r>
              <a:rPr lang="en-GB" sz="3200" dirty="0">
                <a:latin typeface="Times New Roman" panose="02020603050405020304" pitchFamily="18" charset="0"/>
                <a:cs typeface="Times New Roman" panose="02020603050405020304" pitchFamily="18" charset="0"/>
              </a:rPr>
              <a:t>No data relating to their personal life will be incorporated in the process, for the enhancement of confidentiality. </a:t>
            </a:r>
          </a:p>
          <a:p>
            <a:r>
              <a:rPr lang="en-GB" sz="3200" dirty="0">
                <a:latin typeface="Times New Roman" panose="02020603050405020304" pitchFamily="18" charset="0"/>
                <a:cs typeface="Times New Roman" panose="02020603050405020304" pitchFamily="18" charset="0"/>
              </a:rPr>
              <a:t>The data will only be used for academic research. </a:t>
            </a:r>
          </a:p>
          <a:p>
            <a:r>
              <a:rPr lang="en-GB" sz="3200" dirty="0">
                <a:latin typeface="Times New Roman" panose="02020603050405020304" pitchFamily="18" charset="0"/>
                <a:cs typeface="Times New Roman" panose="02020603050405020304" pitchFamily="18" charset="0"/>
              </a:rPr>
              <a:t>The information given by the participants, from the EHR will be stored securely and prevented from the access by unauthorised persons (</a:t>
            </a:r>
            <a:r>
              <a:rPr lang="en-US" sz="3200" dirty="0">
                <a:latin typeface="Times New Roman" panose="02020603050405020304" pitchFamily="18" charset="0"/>
                <a:cs typeface="Times New Roman" panose="02020603050405020304" pitchFamily="18" charset="0"/>
              </a:rPr>
              <a:t>Wilson-</a:t>
            </a:r>
            <a:r>
              <a:rPr lang="en-US" sz="3200" dirty="0" err="1">
                <a:latin typeface="Times New Roman" panose="02020603050405020304" pitchFamily="18" charset="0"/>
                <a:cs typeface="Times New Roman" panose="02020603050405020304" pitchFamily="18" charset="0"/>
              </a:rPr>
              <a:t>VanMeter</a:t>
            </a:r>
            <a:r>
              <a:rPr lang="en-US" sz="3200" dirty="0">
                <a:latin typeface="Times New Roman" panose="02020603050405020304" pitchFamily="18" charset="0"/>
                <a:cs typeface="Times New Roman" panose="02020603050405020304" pitchFamily="18" charset="0"/>
              </a:rPr>
              <a:t> &amp; Courtney, 2019)</a:t>
            </a:r>
            <a:r>
              <a:rPr lang="en-GB"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0649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80160"/>
            <a:ext cx="10515600" cy="5189219"/>
          </a:xfrm>
        </p:spPr>
        <p:txBody>
          <a:bodyPr>
            <a:normAutofit fontScale="92500"/>
          </a:bodyPr>
          <a:lstStyle/>
          <a:p>
            <a:r>
              <a:rPr lang="en-US" dirty="0" err="1">
                <a:latin typeface="Times New Roman" panose="02020603050405020304" pitchFamily="18" charset="0"/>
                <a:cs typeface="Times New Roman" panose="02020603050405020304" pitchFamily="18" charset="0"/>
              </a:rPr>
              <a:t>Blijleven</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Hoxha</a:t>
            </a:r>
            <a:r>
              <a:rPr lang="en-US" dirty="0">
                <a:latin typeface="Times New Roman" panose="02020603050405020304" pitchFamily="18" charset="0"/>
                <a:cs typeface="Times New Roman" panose="02020603050405020304" pitchFamily="18" charset="0"/>
              </a:rPr>
              <a:t>, F., &amp; Jaspers, M. (2021). Workarounds in electronic health record systems and the revised Sociotechnical electronic health record workaround analysis framework: Scoping review (Preprint). </a:t>
            </a:r>
            <a:r>
              <a:rPr lang="en-US" dirty="0">
                <a:latin typeface="Times New Roman" panose="02020603050405020304" pitchFamily="18" charset="0"/>
                <a:cs typeface="Times New Roman" panose="02020603050405020304" pitchFamily="18" charset="0"/>
                <a:hlinkClick r:id="rId3"/>
              </a:rPr>
              <a:t>https://doi.org/10.2196/preprints.33046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Harrington, L. (2018). Electronic health record–related events in medical malpractice claims: User error versus use error. </a:t>
            </a:r>
            <a:r>
              <a:rPr lang="en-US" i="1" dirty="0">
                <a:latin typeface="Times New Roman" panose="02020603050405020304" pitchFamily="18" charset="0"/>
                <a:cs typeface="Times New Roman" panose="02020603050405020304" pitchFamily="18" charset="0"/>
              </a:rPr>
              <a:t>Journal of Patient Safety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(4), 282-282. </a:t>
            </a:r>
            <a:r>
              <a:rPr lang="en-US" dirty="0">
                <a:latin typeface="Times New Roman" panose="02020603050405020304" pitchFamily="18" charset="0"/>
                <a:cs typeface="Times New Roman" panose="02020603050405020304" pitchFamily="18" charset="0"/>
                <a:hlinkClick r:id="rId4"/>
              </a:rPr>
              <a:t>https://doi.org/10.1097/pts.0000000000000286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Patton, J., </a:t>
            </a:r>
            <a:r>
              <a:rPr lang="en-US" dirty="0" err="1">
                <a:latin typeface="Times New Roman" panose="02020603050405020304" pitchFamily="18" charset="0"/>
                <a:cs typeface="Times New Roman" panose="02020603050405020304" pitchFamily="18" charset="0"/>
              </a:rPr>
              <a:t>Monrad</a:t>
            </a:r>
            <a:r>
              <a:rPr lang="en-US" dirty="0">
                <a:latin typeface="Times New Roman" panose="02020603050405020304" pitchFamily="18" charset="0"/>
                <a:cs typeface="Times New Roman" panose="02020603050405020304" pitchFamily="18" charset="0"/>
              </a:rPr>
              <a:t>, S. U., Zaidi, N., &amp; Abbott, P. (2018). Electronic health record as an educational intervention in medical error reduction. </a:t>
            </a:r>
            <a:r>
              <a:rPr lang="en-US" i="1" dirty="0">
                <a:latin typeface="Times New Roman" panose="02020603050405020304" pitchFamily="18" charset="0"/>
                <a:cs typeface="Times New Roman" panose="02020603050405020304" pitchFamily="18" charset="0"/>
              </a:rPr>
              <a:t>Medical Education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52</a:t>
            </a:r>
            <a:r>
              <a:rPr lang="en-US" dirty="0">
                <a:latin typeface="Times New Roman" panose="02020603050405020304" pitchFamily="18" charset="0"/>
                <a:cs typeface="Times New Roman" panose="02020603050405020304" pitchFamily="18" charset="0"/>
              </a:rPr>
              <a:t>(11), 1199-1199. </a:t>
            </a:r>
            <a:r>
              <a:rPr lang="en-US" dirty="0">
                <a:latin typeface="Times New Roman" panose="02020603050405020304" pitchFamily="18" charset="0"/>
                <a:cs typeface="Times New Roman" panose="02020603050405020304" pitchFamily="18" charset="0"/>
                <a:hlinkClick r:id="rId5"/>
              </a:rPr>
              <a:t>https://doi.org/10.1111/medu.13700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Wilson-</a:t>
            </a:r>
            <a:r>
              <a:rPr lang="en-US" dirty="0" err="1">
                <a:latin typeface="Times New Roman" panose="02020603050405020304" pitchFamily="18" charset="0"/>
                <a:cs typeface="Times New Roman" panose="02020603050405020304" pitchFamily="18" charset="0"/>
              </a:rPr>
              <a:t>VanMeter</a:t>
            </a:r>
            <a:r>
              <a:rPr lang="en-US" dirty="0">
                <a:latin typeface="Times New Roman" panose="02020603050405020304" pitchFamily="18" charset="0"/>
                <a:cs typeface="Times New Roman" panose="02020603050405020304" pitchFamily="18" charset="0"/>
              </a:rPr>
              <a:t>, A., &amp; Courtney, L. (2019). The electronic health record, electronic medical record, and personal health record. </a:t>
            </a:r>
            <a:r>
              <a:rPr lang="en-US" i="1" dirty="0">
                <a:latin typeface="Times New Roman" panose="02020603050405020304" pitchFamily="18" charset="0"/>
                <a:cs typeface="Times New Roman" panose="02020603050405020304" pitchFamily="18" charset="0"/>
              </a:rPr>
              <a:t>Fast Facts in Health Informatics for Nurses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https://doi.org/10.1891/9780826142269.0006</a:t>
            </a:r>
            <a:endParaRPr lang="en-US"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57775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Dataset: Electronic Health Records</a:t>
            </a:r>
          </a:p>
        </p:txBody>
      </p:sp>
      <p:sp>
        <p:nvSpPr>
          <p:cNvPr id="3" name="Content Placeholder 2"/>
          <p:cNvSpPr>
            <a:spLocks noGrp="1"/>
          </p:cNvSpPr>
          <p:nvPr>
            <p:ph idx="1"/>
          </p:nvPr>
        </p:nvSpPr>
        <p:spPr>
          <a:xfrm>
            <a:off x="838200" y="1825624"/>
            <a:ext cx="10515600" cy="4399329"/>
          </a:xfrm>
        </p:spPr>
        <p:txBody>
          <a:bodyPr>
            <a:normAutofit fontScale="92500" lnSpcReduction="20000"/>
          </a:bodyPr>
          <a:lstStyle/>
          <a:p>
            <a:r>
              <a:rPr lang="en-GB" sz="3000" dirty="0">
                <a:latin typeface="Times New Roman" panose="02020603050405020304" pitchFamily="18" charset="0"/>
                <a:cs typeface="Times New Roman" panose="02020603050405020304" pitchFamily="18" charset="0"/>
              </a:rPr>
              <a:t>The public dataset preferred for the project id electronic health records (EHR).</a:t>
            </a:r>
          </a:p>
          <a:p>
            <a:r>
              <a:rPr lang="en-US" sz="3000" dirty="0">
                <a:latin typeface="Times New Roman" panose="02020603050405020304" pitchFamily="18" charset="0"/>
                <a:cs typeface="Times New Roman" panose="02020603050405020304" pitchFamily="18" charset="0"/>
              </a:rPr>
              <a:t>EHR is a digital version of the patient's paper chart (</a:t>
            </a:r>
            <a:r>
              <a:rPr lang="en-US" sz="3200" dirty="0" err="1">
                <a:latin typeface="Times New Roman" panose="02020603050405020304" pitchFamily="18" charset="0"/>
                <a:cs typeface="Times New Roman" panose="02020603050405020304" pitchFamily="18" charset="0"/>
              </a:rPr>
              <a:t>Blijleven</a:t>
            </a:r>
            <a:r>
              <a:rPr lang="en-US" sz="3200" dirty="0">
                <a:latin typeface="Times New Roman" panose="02020603050405020304" pitchFamily="18" charset="0"/>
                <a:cs typeface="Times New Roman" panose="02020603050405020304" pitchFamily="18" charset="0"/>
              </a:rPr>
              <a:t> et al., 2021)</a:t>
            </a:r>
            <a:r>
              <a:rPr lang="en-US" sz="3000" dirty="0">
                <a:latin typeface="Times New Roman" panose="02020603050405020304" pitchFamily="18" charset="0"/>
                <a:cs typeface="Times New Roman" panose="02020603050405020304" pitchFamily="18" charset="0"/>
              </a:rPr>
              <a:t>. </a:t>
            </a:r>
            <a:endParaRPr lang="en-GB" sz="3000" dirty="0">
              <a:latin typeface="Times New Roman" panose="02020603050405020304" pitchFamily="18" charset="0"/>
              <a:cs typeface="Times New Roman" panose="02020603050405020304" pitchFamily="18" charset="0"/>
            </a:endParaRPr>
          </a:p>
          <a:p>
            <a:r>
              <a:rPr lang="en-GB" sz="3000" dirty="0">
                <a:latin typeface="Times New Roman" panose="02020603050405020304" pitchFamily="18" charset="0"/>
                <a:cs typeface="Times New Roman" panose="02020603050405020304" pitchFamily="18" charset="0"/>
              </a:rPr>
              <a:t> On perfect implementation, </a:t>
            </a:r>
            <a:r>
              <a:rPr lang="en-US" sz="3000" dirty="0">
                <a:latin typeface="Times New Roman" panose="02020603050405020304" pitchFamily="18" charset="0"/>
                <a:cs typeface="Times New Roman" panose="02020603050405020304" pitchFamily="18" charset="0"/>
              </a:rPr>
              <a:t>EHR remains a valuable hub for information besides being a vital tool of communication across medical personnel. </a:t>
            </a:r>
          </a:p>
          <a:p>
            <a:r>
              <a:rPr lang="en-US" sz="3000" dirty="0">
                <a:latin typeface="Times New Roman" panose="02020603050405020304" pitchFamily="18" charset="0"/>
                <a:cs typeface="Times New Roman" panose="02020603050405020304" pitchFamily="18" charset="0"/>
              </a:rPr>
              <a:t>Information from EHR provides the data which is analyzed and to guide the project in the achievement of its objective. </a:t>
            </a:r>
          </a:p>
          <a:p>
            <a:r>
              <a:rPr lang="en-US" sz="3000" dirty="0">
                <a:latin typeface="Times New Roman" panose="02020603050405020304" pitchFamily="18" charset="0"/>
                <a:cs typeface="Times New Roman" panose="02020603050405020304" pitchFamily="18" charset="0"/>
              </a:rPr>
              <a:t>Physicians and the other healthcare personnel are able to research any drug given to patient or any other treatment, and the side effects  and contraindication. </a:t>
            </a:r>
          </a:p>
          <a:p>
            <a:pPr marL="0" indent="0">
              <a:buNone/>
            </a:pPr>
            <a:endParaRPr lang="en-US" dirty="0"/>
          </a:p>
          <a:p>
            <a:endParaRPr lang="en-GB" dirty="0"/>
          </a:p>
        </p:txBody>
      </p:sp>
    </p:spTree>
    <p:extLst>
      <p:ext uri="{BB962C8B-B14F-4D97-AF65-F5344CB8AC3E}">
        <p14:creationId xmlns:p14="http://schemas.microsoft.com/office/powerpoint/2010/main" val="111094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EHR is also considered in the project because it attracts the use of the big data analytics which are very important in the current digital world (</a:t>
            </a:r>
            <a:r>
              <a:rPr lang="en-US" dirty="0">
                <a:latin typeface="Times New Roman" panose="02020603050405020304" pitchFamily="18" charset="0"/>
                <a:cs typeface="Times New Roman" panose="02020603050405020304" pitchFamily="18" charset="0"/>
              </a:rPr>
              <a:t>Harrington, 2018)</a:t>
            </a: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The dataset will be effective with the application of various analytic tools which are discussed below. </a:t>
            </a:r>
          </a:p>
          <a:p>
            <a:r>
              <a:rPr lang="en-GB" dirty="0">
                <a:latin typeface="Times New Roman" panose="02020603050405020304" pitchFamily="18" charset="0"/>
                <a:cs typeface="Times New Roman" panose="02020603050405020304" pitchFamily="18" charset="0"/>
              </a:rPr>
              <a:t> It helps in the identification of a case a where the client has consulted with more than one physician but has not unveiled. </a:t>
            </a:r>
          </a:p>
          <a:p>
            <a:r>
              <a:rPr lang="en-GB" dirty="0">
                <a:latin typeface="Times New Roman" panose="02020603050405020304" pitchFamily="18" charset="0"/>
                <a:cs typeface="Times New Roman" panose="02020603050405020304" pitchFamily="18" charset="0"/>
              </a:rPr>
              <a:t>The miscommunication promotes the occurrence of error, which EHR helps enhances the elimination (</a:t>
            </a:r>
            <a:r>
              <a:rPr lang="en-US" dirty="0">
                <a:latin typeface="Times New Roman" panose="02020603050405020304" pitchFamily="18" charset="0"/>
                <a:cs typeface="Times New Roman" panose="02020603050405020304" pitchFamily="18" charset="0"/>
              </a:rPr>
              <a:t>Patton, 2018)</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198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962400" cy="1325563"/>
          </a:xfrm>
        </p:spPr>
        <p:txBody>
          <a:bodyPr/>
          <a:lstStyle/>
          <a:p>
            <a:r>
              <a:rPr lang="en-GB" dirty="0">
                <a:latin typeface="Times New Roman" panose="02020603050405020304" pitchFamily="18" charset="0"/>
                <a:cs typeface="Times New Roman" panose="02020603050405020304" pitchFamily="18" charset="0"/>
              </a:rPr>
              <a:t>Graphical Analysis</a:t>
            </a:r>
          </a:p>
        </p:txBody>
      </p:sp>
      <p:sp>
        <p:nvSpPr>
          <p:cNvPr id="3" name="Content Placeholder 2"/>
          <p:cNvSpPr>
            <a:spLocks noGrp="1"/>
          </p:cNvSpPr>
          <p:nvPr>
            <p:ph idx="1"/>
          </p:nvPr>
        </p:nvSpPr>
        <p:spPr>
          <a:xfrm>
            <a:off x="838200" y="1825625"/>
            <a:ext cx="4373880" cy="4186556"/>
          </a:xfrm>
        </p:spPr>
        <p:txBody>
          <a:bodyPr/>
          <a:lstStyle/>
          <a:p>
            <a:r>
              <a:rPr lang="en-US" dirty="0">
                <a:latin typeface="Times New Roman" panose="02020603050405020304" pitchFamily="18" charset="0"/>
                <a:cs typeface="Times New Roman" panose="02020603050405020304" pitchFamily="18" charset="0"/>
              </a:rPr>
              <a:t>Comprehensive data will be obtained from the EHR, on a random sample of a hundred medication errors, including the type of error and the time it took place.</a:t>
            </a:r>
          </a:p>
          <a:p>
            <a:r>
              <a:rPr lang="en-US" dirty="0">
                <a:latin typeface="Times New Roman" panose="02020603050405020304" pitchFamily="18" charset="0"/>
                <a:cs typeface="Times New Roman" panose="02020603050405020304" pitchFamily="18" charset="0"/>
              </a:rPr>
              <a:t>Graphical analysis will apply as shown in the diagram aside. </a:t>
            </a:r>
            <a:endParaRPr lang="en-GB"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212080" y="365125"/>
            <a:ext cx="6766559" cy="5372735"/>
          </a:xfrm>
          <a:prstGeom prst="rect">
            <a:avLst/>
          </a:prstGeom>
          <a:noFill/>
          <a:ln>
            <a:noFill/>
          </a:ln>
        </p:spPr>
      </p:pic>
    </p:spTree>
    <p:extLst>
      <p:ext uri="{BB962C8B-B14F-4D97-AF65-F5344CB8AC3E}">
        <p14:creationId xmlns:p14="http://schemas.microsoft.com/office/powerpoint/2010/main" val="235553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lstStyle/>
          <a:p>
            <a:r>
              <a:rPr lang="en-GB" dirty="0">
                <a:latin typeface="Times New Roman" panose="02020603050405020304" pitchFamily="18" charset="0"/>
                <a:cs typeface="Times New Roman" panose="02020603050405020304" pitchFamily="18" charset="0"/>
              </a:rPr>
              <a:t>Before and After Control Chart </a:t>
            </a:r>
          </a:p>
        </p:txBody>
      </p:sp>
      <p:sp>
        <p:nvSpPr>
          <p:cNvPr id="3" name="Content Placeholder 2"/>
          <p:cNvSpPr>
            <a:spLocks noGrp="1"/>
          </p:cNvSpPr>
          <p:nvPr>
            <p:ph idx="1"/>
          </p:nvPr>
        </p:nvSpPr>
        <p:spPr>
          <a:xfrm>
            <a:off x="274320" y="1280161"/>
            <a:ext cx="11079480" cy="5577840"/>
          </a:xfrm>
        </p:spPr>
        <p:txBody>
          <a:bodyPr>
            <a:noAutofit/>
          </a:bodyPr>
          <a:lstStyle/>
          <a:p>
            <a:r>
              <a:rPr lang="en-GB" dirty="0">
                <a:latin typeface="Times New Roman" panose="02020603050405020304" pitchFamily="18" charset="0"/>
                <a:cs typeface="Times New Roman" panose="02020603050405020304" pitchFamily="18" charset="0"/>
              </a:rPr>
              <a:t>The before chart will be generated before counteracting the occurrence of the medical errors. </a:t>
            </a:r>
          </a:p>
          <a:p>
            <a:r>
              <a:rPr lang="en-GB" dirty="0">
                <a:latin typeface="Times New Roman" panose="02020603050405020304" pitchFamily="18" charset="0"/>
                <a:cs typeface="Times New Roman" panose="02020603050405020304" pitchFamily="18" charset="0"/>
              </a:rPr>
              <a:t>The Before chart will be developed to help in noting the effect of the medical errors in terms of frequency of occurrence and the major sources.</a:t>
            </a:r>
          </a:p>
          <a:p>
            <a:r>
              <a:rPr lang="en-GB" dirty="0">
                <a:latin typeface="Times New Roman" panose="02020603050405020304" pitchFamily="18" charset="0"/>
                <a:cs typeface="Times New Roman" panose="02020603050405020304" pitchFamily="18" charset="0"/>
              </a:rPr>
              <a:t>The ‘after control chart’ will come up after the implementation of change.</a:t>
            </a:r>
          </a:p>
          <a:p>
            <a:r>
              <a:rPr lang="en-GB" dirty="0">
                <a:latin typeface="Times New Roman" panose="02020603050405020304" pitchFamily="18" charset="0"/>
                <a:cs typeface="Times New Roman" panose="02020603050405020304" pitchFamily="18" charset="0"/>
              </a:rPr>
              <a:t>It will help in knowing whether there is reduction of the error.</a:t>
            </a:r>
          </a:p>
          <a:p>
            <a:r>
              <a:rPr lang="en-US" dirty="0">
                <a:latin typeface="Times New Roman" panose="02020603050405020304" pitchFamily="18" charset="0"/>
                <a:cs typeface="Times New Roman" panose="02020603050405020304" pitchFamily="18" charset="0"/>
              </a:rPr>
              <a:t>The data set at this point will include the count of patients treated every week and the number of medication errors that took place. </a:t>
            </a:r>
          </a:p>
          <a:p>
            <a:r>
              <a:rPr lang="en-US" dirty="0">
                <a:latin typeface="Times New Roman" panose="02020603050405020304" pitchFamily="18" charset="0"/>
                <a:cs typeface="Times New Roman" panose="02020603050405020304" pitchFamily="18" charset="0"/>
              </a:rPr>
              <a:t>The administrator will have an interest in knowing the effect of the changes. </a:t>
            </a:r>
            <a:r>
              <a:rPr lang="en-GB"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494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 chart </a:t>
            </a:r>
          </a:p>
        </p:txBody>
      </p:sp>
      <p:sp>
        <p:nvSpPr>
          <p:cNvPr id="3" name="Content Placeholder 2"/>
          <p:cNvSpPr>
            <a:spLocks noGrp="1"/>
          </p:cNvSpPr>
          <p:nvPr>
            <p:ph idx="1"/>
          </p:nvPr>
        </p:nvSpPr>
        <p:spPr>
          <a:xfrm>
            <a:off x="838200" y="1825625"/>
            <a:ext cx="4305300" cy="4351338"/>
          </a:xfrm>
        </p:spPr>
        <p:txBody>
          <a:bodyPr>
            <a:normAutofit/>
          </a:bodyPr>
          <a:lstStyle/>
          <a:p>
            <a:r>
              <a:rPr lang="en-GB" dirty="0">
                <a:latin typeface="Times New Roman" panose="02020603050405020304" pitchFamily="18" charset="0"/>
                <a:cs typeface="Times New Roman" panose="02020603050405020304" pitchFamily="18" charset="0"/>
              </a:rPr>
              <a:t>Based on the fact that every patient will be assumed to experience more than a single medication error, the Assistant decision tree will help in generating U chart. </a:t>
            </a:r>
          </a:p>
          <a:p>
            <a:r>
              <a:rPr lang="en-GB" dirty="0">
                <a:latin typeface="Times New Roman" panose="02020603050405020304" pitchFamily="18" charset="0"/>
                <a:cs typeface="Times New Roman" panose="02020603050405020304" pitchFamily="18" charset="0"/>
              </a:rPr>
              <a:t>Obtaining the U chart will involve completion of the dialog box as shown aside. </a:t>
            </a:r>
          </a:p>
        </p:txBody>
      </p:sp>
      <p:pic>
        <p:nvPicPr>
          <p:cNvPr id="4" name="Picture 3"/>
          <p:cNvPicPr>
            <a:picLocks noChangeAspect="1"/>
          </p:cNvPicPr>
          <p:nvPr/>
        </p:nvPicPr>
        <p:blipFill>
          <a:blip r:embed="rId3"/>
          <a:stretch>
            <a:fillRect/>
          </a:stretch>
        </p:blipFill>
        <p:spPr>
          <a:xfrm>
            <a:off x="5303521" y="365126"/>
            <a:ext cx="6697980" cy="6035674"/>
          </a:xfrm>
          <a:prstGeom prst="rect">
            <a:avLst/>
          </a:prstGeom>
        </p:spPr>
      </p:pic>
    </p:spTree>
    <p:extLst>
      <p:ext uri="{BB962C8B-B14F-4D97-AF65-F5344CB8AC3E}">
        <p14:creationId xmlns:p14="http://schemas.microsoft.com/office/powerpoint/2010/main" val="114486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Questionnaires  </a:t>
            </a:r>
            <a:r>
              <a:rPr lang="en-GB" dirty="0"/>
              <a:t> </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study will also incorporate the use of the quantitative surveys.</a:t>
            </a:r>
          </a:p>
          <a:p>
            <a:r>
              <a:rPr lang="en-GB" dirty="0">
                <a:latin typeface="Times New Roman" panose="02020603050405020304" pitchFamily="18" charset="0"/>
                <a:cs typeface="Times New Roman" panose="02020603050405020304" pitchFamily="18" charset="0"/>
              </a:rPr>
              <a:t>This requires the incorporation of the questionnaires.</a:t>
            </a:r>
          </a:p>
          <a:p>
            <a:r>
              <a:rPr lang="en-GB" dirty="0">
                <a:latin typeface="Times New Roman" panose="02020603050405020304" pitchFamily="18" charset="0"/>
                <a:cs typeface="Times New Roman" panose="02020603050405020304" pitchFamily="18" charset="0"/>
              </a:rPr>
              <a:t>The targeted respondents in this case include the healthcare professionals from all the departments of the ICU. </a:t>
            </a:r>
          </a:p>
          <a:p>
            <a:r>
              <a:rPr lang="en-GB" dirty="0">
                <a:latin typeface="Times New Roman" panose="02020603050405020304" pitchFamily="18" charset="0"/>
                <a:cs typeface="Times New Roman" panose="02020603050405020304" pitchFamily="18" charset="0"/>
              </a:rPr>
              <a:t>The questionnaires will enhance the ability of interrogating the participants based on their general operation in relation to the HER. </a:t>
            </a:r>
          </a:p>
          <a:p>
            <a:r>
              <a:rPr lang="en-GB" dirty="0">
                <a:latin typeface="Times New Roman" panose="02020603050405020304" pitchFamily="18" charset="0"/>
                <a:cs typeface="Times New Roman" panose="02020603050405020304" pitchFamily="18" charset="0"/>
              </a:rPr>
              <a:t> The questions to be used in the questionnaire will incorporated seventeen survey questions and ten open-ended questions. </a:t>
            </a:r>
          </a:p>
          <a:p>
            <a:endParaRPr lang="en-GB" dirty="0"/>
          </a:p>
          <a:p>
            <a:endParaRPr lang="en-GB" dirty="0"/>
          </a:p>
        </p:txBody>
      </p:sp>
    </p:spTree>
    <p:extLst>
      <p:ext uri="{BB962C8B-B14F-4D97-AF65-F5344CB8AC3E}">
        <p14:creationId xmlns:p14="http://schemas.microsoft.com/office/powerpoint/2010/main" val="315183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Research setting and Sampling</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main setting of the research will be one of the local hospitals in.</a:t>
            </a:r>
          </a:p>
          <a:p>
            <a:r>
              <a:rPr lang="en-US" dirty="0">
                <a:latin typeface="Times New Roman" panose="02020603050405020304" pitchFamily="18" charset="0"/>
                <a:cs typeface="Times New Roman" panose="02020603050405020304" pitchFamily="18" charset="0"/>
              </a:rPr>
              <a:t> The participants will  be sampled randomly during the process of recruitment.</a:t>
            </a:r>
          </a:p>
          <a:p>
            <a:r>
              <a:rPr lang="en-US" dirty="0">
                <a:latin typeface="Times New Roman" panose="02020603050405020304" pitchFamily="18" charset="0"/>
                <a:cs typeface="Times New Roman" panose="02020603050405020304" pitchFamily="18" charset="0"/>
              </a:rPr>
              <a:t>Random sampling reduces: </a:t>
            </a:r>
          </a:p>
          <a:p>
            <a:pPr marL="514350" indent="-514350">
              <a:buAutoNum type="arabicPeriod"/>
            </a:pPr>
            <a:r>
              <a:rPr lang="en-US" dirty="0">
                <a:latin typeface="Times New Roman" panose="02020603050405020304" pitchFamily="18" charset="0"/>
                <a:cs typeface="Times New Roman" panose="02020603050405020304" pitchFamily="18" charset="0"/>
              </a:rPr>
              <a:t>biasness.</a:t>
            </a:r>
          </a:p>
          <a:p>
            <a:pPr marL="514350" indent="-514350">
              <a:buAutoNum type="arabicPeriod"/>
            </a:pPr>
            <a:r>
              <a:rPr lang="en-US" dirty="0">
                <a:latin typeface="Times New Roman" panose="02020603050405020304" pitchFamily="18" charset="0"/>
                <a:cs typeface="Times New Roman" panose="02020603050405020304" pitchFamily="18" charset="0"/>
              </a:rPr>
              <a:t>Sampling error.</a:t>
            </a:r>
          </a:p>
          <a:p>
            <a:r>
              <a:rPr lang="en-US" dirty="0">
                <a:latin typeface="Times New Roman" panose="02020603050405020304" pitchFamily="18" charset="0"/>
                <a:cs typeface="Times New Roman" panose="02020603050405020304" pitchFamily="18" charset="0"/>
              </a:rPr>
              <a:t>A sample of 100 participants composed of all the personnel in the ICU</a:t>
            </a:r>
          </a:p>
          <a:p>
            <a:pPr marL="0" indent="0">
              <a:buNone/>
            </a:pPr>
            <a:r>
              <a:rPr lang="en-US" dirty="0">
                <a:latin typeface="Times New Roman" panose="02020603050405020304" pitchFamily="18" charset="0"/>
                <a:cs typeface="Times New Roman" panose="02020603050405020304" pitchFamily="18" charset="0"/>
              </a:rPr>
              <a:t>department will be recruited for the research by random sampling.</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00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As shown earlier, the EHR, with the closed and open-ended questions applies as the major tools. </a:t>
            </a:r>
          </a:p>
          <a:p>
            <a:r>
              <a:rPr lang="en-GB" dirty="0">
                <a:latin typeface="Times New Roman" panose="02020603050405020304" pitchFamily="18" charset="0"/>
                <a:cs typeface="Times New Roman" panose="02020603050405020304" pitchFamily="18" charset="0"/>
              </a:rPr>
              <a:t>The questionnaire, will be in three portions, with every portion having specific questions that leads the research towards the achievement of the goals. </a:t>
            </a:r>
          </a:p>
          <a:p>
            <a:r>
              <a:rPr lang="en-GB" dirty="0">
                <a:latin typeface="Times New Roman" panose="02020603050405020304" pitchFamily="18" charset="0"/>
                <a:cs typeface="Times New Roman" panose="02020603050405020304" pitchFamily="18" charset="0"/>
              </a:rPr>
              <a:t>Generally, every participant will be taking the researcher through procedures in the EHR, while responding to the questions appropriately. </a:t>
            </a:r>
          </a:p>
          <a:p>
            <a:r>
              <a:rPr lang="en-GB" dirty="0">
                <a:latin typeface="Times New Roman" panose="02020603050405020304" pitchFamily="18" charset="0"/>
                <a:cs typeface="Times New Roman" panose="02020603050405020304" pitchFamily="18" charset="0"/>
              </a:rPr>
              <a:t>The research team will review al the questions before, in the process and after the interrogation process. </a:t>
            </a:r>
          </a:p>
        </p:txBody>
      </p:sp>
    </p:spTree>
    <p:extLst>
      <p:ext uri="{BB962C8B-B14F-4D97-AF65-F5344CB8AC3E}">
        <p14:creationId xmlns:p14="http://schemas.microsoft.com/office/powerpoint/2010/main" val="4178756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1539</Words>
  <Application>Microsoft Office PowerPoint</Application>
  <PresentationFormat>Widescreen</PresentationFormat>
  <Paragraphs>92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Dataset: Electronic Health Record</vt:lpstr>
      <vt:lpstr>Dataset: Electronic Health Records</vt:lpstr>
      <vt:lpstr>Cont’d</vt:lpstr>
      <vt:lpstr>Graphical Analysis</vt:lpstr>
      <vt:lpstr>Before and After Control Chart </vt:lpstr>
      <vt:lpstr>U chart </vt:lpstr>
      <vt:lpstr>Questionnaires   </vt:lpstr>
      <vt:lpstr>Research setting and Sampling</vt:lpstr>
      <vt:lpstr>Data Collection</vt:lpstr>
      <vt:lpstr>Procedure of Collecting Data from the Dateset</vt:lpstr>
      <vt:lpstr>Ethical Consideration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Otobong Andy</cp:lastModifiedBy>
  <cp:revision>24</cp:revision>
  <dcterms:created xsi:type="dcterms:W3CDTF">2022-12-15T22:56:17Z</dcterms:created>
  <dcterms:modified xsi:type="dcterms:W3CDTF">2023-01-22T05:52:04Z</dcterms:modified>
</cp:coreProperties>
</file>