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 id="256"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2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25"/>
    <p:restoredTop sz="94607"/>
  </p:normalViewPr>
  <p:slideViewPr>
    <p:cSldViewPr snapToGrid="0" snapToObjects="1">
      <p:cViewPr varScale="1">
        <p:scale>
          <a:sx n="75" d="100"/>
          <a:sy n="75" d="100"/>
        </p:scale>
        <p:origin x="30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47A8C-4116-C140-A7AF-4608209A1259}" type="datetimeFigureOut">
              <a:rPr lang="en-CN" smtClean="0"/>
              <a:t>10/18/2023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232959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7A8C-4116-C140-A7AF-4608209A1259}" type="datetimeFigureOut">
              <a:rPr lang="en-CN" smtClean="0"/>
              <a:t>10/18/2023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176708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7A8C-4116-C140-A7AF-4608209A1259}" type="datetimeFigureOut">
              <a:rPr lang="en-CN" smtClean="0"/>
              <a:t>10/18/2023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156407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7A8C-4116-C140-A7AF-4608209A1259}" type="datetimeFigureOut">
              <a:rPr lang="en-CN" smtClean="0"/>
              <a:t>10/18/2023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114623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7A8C-4116-C140-A7AF-4608209A1259}" type="datetimeFigureOut">
              <a:rPr lang="en-CN" smtClean="0"/>
              <a:t>10/18/2023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303566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47A8C-4116-C140-A7AF-4608209A1259}" type="datetimeFigureOut">
              <a:rPr lang="en-CN" smtClean="0"/>
              <a:t>10/18/2023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400358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47A8C-4116-C140-A7AF-4608209A1259}" type="datetimeFigureOut">
              <a:rPr lang="en-CN" smtClean="0"/>
              <a:t>10/18/2023</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195633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47A8C-4116-C140-A7AF-4608209A1259}" type="datetimeFigureOut">
              <a:rPr lang="en-CN" smtClean="0"/>
              <a:t>10/18/2023</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199773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47A8C-4116-C140-A7AF-4608209A1259}" type="datetimeFigureOut">
              <a:rPr lang="en-CN" smtClean="0"/>
              <a:t>10/18/2023</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23393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6947A8C-4116-C140-A7AF-4608209A1259}" type="datetimeFigureOut">
              <a:rPr lang="en-CN" smtClean="0"/>
              <a:t>10/18/2023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832309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6947A8C-4116-C140-A7AF-4608209A1259}" type="datetimeFigureOut">
              <a:rPr lang="en-CN" smtClean="0"/>
              <a:t>10/18/2023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1919CB7-2F6A-104A-8670-55336ED3ED56}" type="slidenum">
              <a:rPr lang="en-CN" smtClean="0"/>
              <a:t>‹#›</a:t>
            </a:fld>
            <a:endParaRPr lang="en-CN"/>
          </a:p>
        </p:txBody>
      </p:sp>
    </p:spTree>
    <p:extLst>
      <p:ext uri="{BB962C8B-B14F-4D97-AF65-F5344CB8AC3E}">
        <p14:creationId xmlns:p14="http://schemas.microsoft.com/office/powerpoint/2010/main" val="72698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6947A8C-4116-C140-A7AF-4608209A1259}" type="datetimeFigureOut">
              <a:rPr lang="en-CN" smtClean="0"/>
              <a:t>10/18/2023</a:t>
            </a:fld>
            <a:endParaRPr lang="en-C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1919CB7-2F6A-104A-8670-55336ED3ED56}" type="slidenum">
              <a:rPr lang="en-CN" smtClean="0"/>
              <a:t>‹#›</a:t>
            </a:fld>
            <a:endParaRPr lang="en-CN"/>
          </a:p>
        </p:txBody>
      </p:sp>
    </p:spTree>
    <p:extLst>
      <p:ext uri="{BB962C8B-B14F-4D97-AF65-F5344CB8AC3E}">
        <p14:creationId xmlns:p14="http://schemas.microsoft.com/office/powerpoint/2010/main" val="32309729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sh-ecology.shinyapps.io/mfishbt/#section-submit-data" TargetMode="External"/><Relationship Id="rId2" Type="http://schemas.openxmlformats.org/officeDocument/2006/relationships/hyperlink" Target="https://fish-ecology.shinyapps.io/mfishbt"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dx.doi.org/10.6084/m9.figshare.14179655" TargetMode="External"/><Relationship Id="rId4" Type="http://schemas.openxmlformats.org/officeDocument/2006/relationships/hyperlink" Target="https://doi.org/10.5281/zenodo.841872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AB488CC-4C4B-4A2E-AE2A-B05547D3AB1A}"/>
              </a:ext>
            </a:extLst>
          </p:cNvPr>
          <p:cNvGrpSpPr/>
          <p:nvPr/>
        </p:nvGrpSpPr>
        <p:grpSpPr>
          <a:xfrm>
            <a:off x="47171" y="-63524"/>
            <a:ext cx="6689271" cy="9969524"/>
            <a:chOff x="47171" y="-63524"/>
            <a:chExt cx="6689271" cy="9969524"/>
          </a:xfrm>
        </p:grpSpPr>
        <p:grpSp>
          <p:nvGrpSpPr>
            <p:cNvPr id="4" name="组合 3">
              <a:extLst>
                <a:ext uri="{FF2B5EF4-FFF2-40B4-BE49-F238E27FC236}">
                  <a16:creationId xmlns:a16="http://schemas.microsoft.com/office/drawing/2014/main" id="{2C500664-6DF1-4190-AAA1-E03E9AA49168}"/>
                </a:ext>
              </a:extLst>
            </p:cNvPr>
            <p:cNvGrpSpPr/>
            <p:nvPr/>
          </p:nvGrpSpPr>
          <p:grpSpPr>
            <a:xfrm>
              <a:off x="47171" y="-63524"/>
              <a:ext cx="6689271" cy="9969524"/>
              <a:chOff x="47171" y="-63524"/>
              <a:chExt cx="6689271" cy="9969524"/>
            </a:xfrm>
          </p:grpSpPr>
          <p:sp>
            <p:nvSpPr>
              <p:cNvPr id="3" name="矩形 2">
                <a:extLst>
                  <a:ext uri="{FF2B5EF4-FFF2-40B4-BE49-F238E27FC236}">
                    <a16:creationId xmlns:a16="http://schemas.microsoft.com/office/drawing/2014/main" id="{213A80B0-374B-443C-88BE-36961F743F76}"/>
                  </a:ext>
                </a:extLst>
              </p:cNvPr>
              <p:cNvSpPr/>
              <p:nvPr/>
            </p:nvSpPr>
            <p:spPr>
              <a:xfrm>
                <a:off x="121558" y="-63524"/>
                <a:ext cx="6614884" cy="9969524"/>
              </a:xfrm>
              <a:prstGeom prst="rect">
                <a:avLst/>
              </a:prstGeom>
            </p:spPr>
            <p:txBody>
              <a:bodyPr wrap="square">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Literature screening</a:t>
                </a:r>
              </a:p>
              <a:p>
                <a:pPr>
                  <a:lnSpc>
                    <a:spcPct val="150000"/>
                  </a:lnSpc>
                </a:pPr>
                <a:endParaRPr lang="en-US" altLang="zh-CN" sz="1200" dirty="0">
                  <a:latin typeface="Times New Roman" panose="02020603050405020304" pitchFamily="18" charset="0"/>
                  <a:cs typeface="Times New Roman" panose="02020603050405020304" pitchFamily="18" charset="0"/>
                </a:endParaRPr>
              </a:p>
              <a:p>
                <a:pPr marL="171450" indent="-171450" algn="just">
                  <a:lnSpc>
                    <a:spcPct val="150000"/>
                  </a:lnSpc>
                  <a:buFont typeface="Wingdings" panose="05000000000000000000" pitchFamily="2" charset="2"/>
                  <a:buChar char="p"/>
                </a:pPr>
                <a:r>
                  <a:rPr lang="en-US" altLang="zh-CN" sz="1200" dirty="0">
                    <a:latin typeface="Times New Roman" panose="02020603050405020304" pitchFamily="18" charset="0"/>
                    <a:cs typeface="Times New Roman" panose="02020603050405020304" pitchFamily="18" charset="0"/>
                  </a:rPr>
                  <a:t>Literature screening was performed mainly through Microsoft Excel with Visual Basic screening buttons (e.g., Include, Exclude, and Maybe button; </a:t>
                </a:r>
                <a:r>
                  <a:rPr lang="en-US" altLang="zh-CN" sz="1200" dirty="0" err="1">
                    <a:latin typeface="Times New Roman" panose="02020603050405020304" pitchFamily="18" charset="0"/>
                    <a:cs typeface="Times New Roman" panose="02020603050405020304" pitchFamily="18" charset="0"/>
                  </a:rPr>
                  <a:t>Lajeunesse</a:t>
                </a:r>
                <a:r>
                  <a:rPr lang="en-US" altLang="zh-CN" sz="1200" dirty="0">
                    <a:latin typeface="Times New Roman" panose="02020603050405020304" pitchFamily="18" charset="0"/>
                    <a:cs typeface="Times New Roman" panose="02020603050405020304" pitchFamily="18" charset="0"/>
                  </a:rPr>
                  <a:t>, 2021). </a:t>
                </a:r>
              </a:p>
              <a:p>
                <a:pPr algn="just">
                  <a:lnSpc>
                    <a:spcPct val="150000"/>
                  </a:lnSpc>
                </a:pPr>
                <a:r>
                  <a:rPr lang="en-US" altLang="zh-CN" sz="1200" dirty="0">
                    <a:latin typeface="Times New Roman" panose="02020603050405020304" pitchFamily="18" charset="0"/>
                    <a:cs typeface="Times New Roman" panose="02020603050405020304" pitchFamily="18" charset="0"/>
                  </a:rPr>
                  <a:t>           </a:t>
                </a:r>
                <a:r>
                  <a:rPr lang="en-US" altLang="zh-CN" sz="1200" b="1" dirty="0">
                    <a:solidFill>
                      <a:srgbClr val="FF0000"/>
                    </a:solidFill>
                    <a:highlight>
                      <a:srgbClr val="C0C0C0"/>
                    </a:highlight>
                    <a:latin typeface="Times New Roman" panose="02020603050405020304" pitchFamily="18" charset="0"/>
                    <a:cs typeface="Times New Roman" panose="02020603050405020304" pitchFamily="18" charset="0"/>
                  </a:rPr>
                  <a:t>See </a:t>
                </a:r>
                <a:r>
                  <a:rPr lang="en-US" altLang="zh-CN" sz="1200" b="1" dirty="0" err="1">
                    <a:solidFill>
                      <a:srgbClr val="FF0000"/>
                    </a:solidFill>
                    <a:highlight>
                      <a:srgbClr val="C0C0C0"/>
                    </a:highlight>
                    <a:latin typeface="Times New Roman" panose="02020603050405020304" pitchFamily="18" charset="0"/>
                    <a:cs typeface="Times New Roman" panose="02020603050405020304" pitchFamily="18" charset="0"/>
                  </a:rPr>
                  <a:t>Microsoft_Excel</a:t>
                </a:r>
                <a:r>
                  <a:rPr lang="en-US" altLang="zh-CN" sz="1200" b="1" dirty="0">
                    <a:solidFill>
                      <a:srgbClr val="FF0000"/>
                    </a:solidFill>
                    <a:highlight>
                      <a:srgbClr val="C0C0C0"/>
                    </a:highlight>
                    <a:latin typeface="Times New Roman" panose="02020603050405020304" pitchFamily="18" charset="0"/>
                    <a:cs typeface="Times New Roman" panose="02020603050405020304" pitchFamily="18" charset="0"/>
                  </a:rPr>
                  <a:t> _</a:t>
                </a:r>
                <a:r>
                  <a:rPr lang="en-US" altLang="zh-CN" sz="1200" b="1" dirty="0" err="1">
                    <a:solidFill>
                      <a:srgbClr val="FF0000"/>
                    </a:solidFill>
                    <a:highlight>
                      <a:srgbClr val="C0C0C0"/>
                    </a:highlight>
                    <a:latin typeface="Times New Roman" panose="02020603050405020304" pitchFamily="18" charset="0"/>
                    <a:cs typeface="Times New Roman" panose="02020603050405020304" pitchFamily="18" charset="0"/>
                  </a:rPr>
                  <a:t>VB_screening_button</a:t>
                </a:r>
                <a:r>
                  <a:rPr lang="en-US" altLang="zh-CN" sz="1200" b="1" dirty="0">
                    <a:solidFill>
                      <a:srgbClr val="FF0000"/>
                    </a:solidFill>
                    <a:highlight>
                      <a:srgbClr val="C0C0C0"/>
                    </a:highlight>
                    <a:latin typeface="Times New Roman" panose="02020603050405020304" pitchFamily="18" charset="0"/>
                    <a:cs typeface="Times New Roman" panose="02020603050405020304" pitchFamily="18" charset="0"/>
                  </a:rPr>
                  <a:t>/Example.xlsm</a:t>
                </a:r>
              </a:p>
              <a:p>
                <a:pPr algn="just">
                  <a:lnSpc>
                    <a:spcPct val="150000"/>
                  </a:lnSpc>
                </a:pPr>
                <a:endParaRPr lang="en-US" altLang="zh-CN" sz="1200" dirty="0">
                  <a:latin typeface="Times New Roman" panose="02020603050405020304" pitchFamily="18" charset="0"/>
                  <a:cs typeface="Times New Roman" panose="02020603050405020304" pitchFamily="18" charset="0"/>
                </a:endParaRPr>
              </a:p>
              <a:p>
                <a:pPr marL="171450" indent="-171450">
                  <a:lnSpc>
                    <a:spcPct val="150000"/>
                  </a:lnSpc>
                  <a:buFont typeface="Wingdings" panose="05000000000000000000" pitchFamily="2" charset="2"/>
                  <a:buChar char="p"/>
                </a:pPr>
                <a:r>
                  <a:rPr lang="en-US" altLang="zh-CN" sz="1200" dirty="0">
                    <a:latin typeface="Times New Roman" panose="02020603050405020304" pitchFamily="18" charset="0"/>
                    <a:cs typeface="Times New Roman" panose="02020603050405020304" pitchFamily="18" charset="0"/>
                  </a:rPr>
                  <a:t>Based on their titles, abstracts, and keywords, deduplicated documents were filtered out that did not relate to non-migratory fish species, elements, or isotopes. Based on these criteria, the full texts of articles were reviewed to remove those that did not meet the requirements. The following are examples of areas where research is limited: </a:t>
                </a:r>
              </a:p>
              <a:p>
                <a:pPr indent="360000" algn="just">
                  <a:lnSpc>
                    <a:spcPct val="150000"/>
                  </a:lnSpc>
                </a:pPr>
                <a:r>
                  <a:rPr lang="en-US" altLang="zh-CN" sz="1200" dirty="0">
                    <a:latin typeface="Times New Roman" panose="02020603050405020304" pitchFamily="18" charset="0"/>
                    <a:cs typeface="Times New Roman" panose="02020603050405020304" pitchFamily="18" charset="0"/>
                  </a:rPr>
                  <a:t>1) laboratory experiments and rearing, </a:t>
                </a:r>
              </a:p>
              <a:p>
                <a:pPr indent="360000" algn="just">
                  <a:lnSpc>
                    <a:spcPct val="150000"/>
                  </a:lnSpc>
                </a:pPr>
                <a:r>
                  <a:rPr lang="en-US" altLang="zh-CN" sz="1200" dirty="0">
                    <a:latin typeface="Times New Roman" panose="02020603050405020304" pitchFamily="18" charset="0"/>
                    <a:cs typeface="Times New Roman" panose="02020603050405020304" pitchFamily="18" charset="0"/>
                  </a:rPr>
                  <a:t>2) ambiguity in scientific nomenclature (e.g., Oncorhynchus spp.), </a:t>
                </a:r>
              </a:p>
              <a:p>
                <a:pPr indent="360000" algn="just">
                  <a:lnSpc>
                    <a:spcPct val="150000"/>
                  </a:lnSpc>
                </a:pPr>
                <a:r>
                  <a:rPr lang="en-US" altLang="zh-CN" sz="1200" dirty="0">
                    <a:latin typeface="Times New Roman" panose="02020603050405020304" pitchFamily="18" charset="0"/>
                    <a:cs typeface="Times New Roman" panose="02020603050405020304" pitchFamily="18" charset="0"/>
                  </a:rPr>
                  <a:t>3) investigations into trophic ecology and bioaccumulation in laboratory, </a:t>
                </a:r>
              </a:p>
              <a:p>
                <a:pPr indent="360000" algn="just">
                  <a:lnSpc>
                    <a:spcPct val="150000"/>
                  </a:lnSpc>
                </a:pPr>
                <a:r>
                  <a:rPr lang="en-US" altLang="zh-CN" sz="1200" dirty="0">
                    <a:latin typeface="Times New Roman" panose="02020603050405020304" pitchFamily="18" charset="0"/>
                    <a:cs typeface="Times New Roman" panose="02020603050405020304" pitchFamily="18" charset="0"/>
                  </a:rPr>
                  <a:t>4) studies involving non-migratory fish. </a:t>
                </a:r>
              </a:p>
              <a:p>
                <a:pPr indent="457200" algn="just">
                  <a:lnSpc>
                    <a:spcPct val="150000"/>
                  </a:lnSpc>
                  <a:spcBef>
                    <a:spcPts val="600"/>
                  </a:spcBef>
                </a:pPr>
                <a:r>
                  <a:rPr lang="en-US" altLang="zh-CN" sz="1200" b="1" dirty="0">
                    <a:solidFill>
                      <a:srgbClr val="FF0000"/>
                    </a:solidFill>
                    <a:highlight>
                      <a:srgbClr val="C0C0C0"/>
                    </a:highlight>
                    <a:latin typeface="Times New Roman" panose="02020603050405020304" pitchFamily="18" charset="0"/>
                    <a:cs typeface="Times New Roman" panose="02020603050405020304" pitchFamily="18" charset="0"/>
                  </a:rPr>
                  <a:t>See PRISMA_3_Remove_610.xlsx</a:t>
                </a:r>
              </a:p>
              <a:p>
                <a:pPr algn="just">
                  <a:lnSpc>
                    <a:spcPct val="150000"/>
                  </a:lnSpc>
                </a:pPr>
                <a:endParaRPr lang="en-US" altLang="zh-CN" sz="1200" dirty="0">
                  <a:latin typeface="Times New Roman" panose="02020603050405020304" pitchFamily="18" charset="0"/>
                  <a:cs typeface="Times New Roman" panose="02020603050405020304" pitchFamily="18" charset="0"/>
                </a:endParaRPr>
              </a:p>
              <a:p>
                <a:pPr marL="171450" indent="-171450">
                  <a:lnSpc>
                    <a:spcPct val="150000"/>
                  </a:lnSpc>
                  <a:buFont typeface="Wingdings" panose="05000000000000000000" pitchFamily="2" charset="2"/>
                  <a:buChar char="p"/>
                </a:pPr>
                <a:r>
                  <a:rPr lang="en-US" altLang="zh-CN" sz="1200" dirty="0">
                    <a:latin typeface="Times New Roman" panose="02020603050405020304" pitchFamily="18" charset="0"/>
                    <a:cs typeface="Times New Roman" panose="02020603050405020304" pitchFamily="18" charset="0"/>
                  </a:rPr>
                  <a:t>Screening was performed in real-time by a pair of independent reviewers. If agreements were achieved, the relevant documents were removed; otherwise, they were kept for further review. Additional case studies were included after screening the bibliographies of relevant reviews. The Preferred Reporting Items for Systematic Reviews and Meta-Analyses (PRISMA) modified flowchart was adhered to throughout the process of including or excluding studies at each level. Our final cut was 1,305 studies, all of which met our inclusion criteria and were used to populate our </a:t>
                </a:r>
                <a:r>
                  <a:rPr lang="en-US" altLang="zh-CN" sz="1200" dirty="0" err="1">
                    <a:latin typeface="Times New Roman" panose="02020603050405020304" pitchFamily="18" charset="0"/>
                    <a:cs typeface="Times New Roman" panose="02020603050405020304" pitchFamily="18" charset="0"/>
                  </a:rPr>
                  <a:t>MFishBT</a:t>
                </a:r>
                <a:r>
                  <a:rPr lang="en-US" altLang="zh-CN" sz="1200" dirty="0">
                    <a:latin typeface="Times New Roman" panose="02020603050405020304" pitchFamily="18" charset="0"/>
                    <a:cs typeface="Times New Roman" panose="02020603050405020304" pitchFamily="18" charset="0"/>
                  </a:rPr>
                  <a:t> database (Ding </a:t>
                </a:r>
                <a:r>
                  <a:rPr lang="en-US" altLang="zh-CN" sz="1200" i="1" dirty="0">
                    <a:latin typeface="Times New Roman" panose="02020603050405020304" pitchFamily="18" charset="0"/>
                    <a:cs typeface="Times New Roman" panose="02020603050405020304" pitchFamily="18" charset="0"/>
                  </a:rPr>
                  <a:t>et al</a:t>
                </a:r>
                <a:r>
                  <a:rPr lang="en-US" altLang="zh-CN" sz="1200" dirty="0">
                    <a:latin typeface="Times New Roman" panose="02020603050405020304" pitchFamily="18" charset="0"/>
                    <a:cs typeface="Times New Roman" panose="02020603050405020304" pitchFamily="18" charset="0"/>
                  </a:rPr>
                  <a:t>., 2023).</a:t>
                </a:r>
              </a:p>
              <a:p>
                <a:pPr algn="just">
                  <a:lnSpc>
                    <a:spcPct val="150000"/>
                  </a:lnSpc>
                </a:pPr>
                <a:endParaRPr lang="en-US" altLang="zh-CN" sz="1200" dirty="0">
                  <a:latin typeface="Times New Roman" panose="02020603050405020304" pitchFamily="18" charset="0"/>
                  <a:cs typeface="Times New Roman" panose="02020603050405020304" pitchFamily="18" charset="0"/>
                </a:endParaRPr>
              </a:p>
              <a:p>
                <a:pPr marL="171450" indent="-171450">
                  <a:lnSpc>
                    <a:spcPct val="150000"/>
                  </a:lnSpc>
                  <a:buFont typeface="Wingdings" panose="05000000000000000000" pitchFamily="2" charset="2"/>
                  <a:buChar char="p"/>
                </a:pPr>
                <a:r>
                  <a:rPr lang="en-US" altLang="zh-CN" sz="1200" dirty="0">
                    <a:latin typeface="Times New Roman" panose="02020603050405020304" pitchFamily="18" charset="0"/>
                    <a:cs typeface="Times New Roman" panose="02020603050405020304" pitchFamily="18" charset="0"/>
                  </a:rPr>
                  <a:t>Additionally, the online </a:t>
                </a:r>
                <a:r>
                  <a:rPr lang="en-US" altLang="zh-CN" sz="1200" dirty="0" err="1">
                    <a:latin typeface="Times New Roman" panose="02020603050405020304" pitchFamily="18" charset="0"/>
                    <a:cs typeface="Times New Roman" panose="02020603050405020304" pitchFamily="18" charset="0"/>
                  </a:rPr>
                  <a:t>MFishBT</a:t>
                </a:r>
                <a:r>
                  <a:rPr lang="en-US" altLang="zh-CN" sz="1200" dirty="0">
                    <a:latin typeface="Times New Roman" panose="02020603050405020304" pitchFamily="18" charset="0"/>
                    <a:cs typeface="Times New Roman" panose="02020603050405020304" pitchFamily="18" charset="0"/>
                  </a:rPr>
                  <a:t> database (</a:t>
                </a:r>
                <a:r>
                  <a:rPr lang="en-US" altLang="zh-CN" sz="1200" dirty="0">
                    <a:solidFill>
                      <a:schemeClr val="accent1"/>
                    </a:solidFill>
                    <a:latin typeface="Times New Roman" panose="02020603050405020304" pitchFamily="18" charset="0"/>
                    <a:cs typeface="Times New Roman" panose="02020603050405020304" pitchFamily="18" charset="0"/>
                    <a:hlinkClick r:id="rId2"/>
                  </a:rPr>
                  <a:t>https://fish-ecology.shinyapps.io/mfishbt</a:t>
                </a:r>
                <a:r>
                  <a:rPr lang="en-US" altLang="zh-CN" sz="1200" dirty="0">
                    <a:latin typeface="Times New Roman" panose="02020603050405020304" pitchFamily="18" charset="0"/>
                    <a:cs typeface="Times New Roman" panose="02020603050405020304" pitchFamily="18" charset="0"/>
                  </a:rPr>
                  <a:t>) is dynamic, and new papers will continue to be added on a rolling basis as they are published. A web upload form on the R-shiny site allows user-submitted database entries that will be reviewed by the </a:t>
                </a:r>
                <a:r>
                  <a:rPr lang="en-US" altLang="zh-CN" sz="1200" dirty="0" err="1">
                    <a:latin typeface="Times New Roman" panose="02020603050405020304" pitchFamily="18" charset="0"/>
                    <a:cs typeface="Times New Roman" panose="02020603050405020304" pitchFamily="18" charset="0"/>
                  </a:rPr>
                  <a:t>MFishBT</a:t>
                </a:r>
                <a:r>
                  <a:rPr lang="en-US" altLang="zh-CN" sz="1200" dirty="0">
                    <a:latin typeface="Times New Roman" panose="02020603050405020304" pitchFamily="18" charset="0"/>
                    <a:cs typeface="Times New Roman" panose="02020603050405020304" pitchFamily="18" charset="0"/>
                  </a:rPr>
                  <a:t> team and added as appropriate (</a:t>
                </a:r>
                <a:r>
                  <a:rPr lang="en-US" altLang="zh-CN" sz="1200" dirty="0">
                    <a:latin typeface="Times New Roman" panose="02020603050405020304" pitchFamily="18" charset="0"/>
                    <a:cs typeface="Times New Roman" panose="02020603050405020304" pitchFamily="18" charset="0"/>
                    <a:hlinkClick r:id="rId3"/>
                  </a:rPr>
                  <a:t>https://fish-ecology.shinyapps.io/mfishbt/#section-submit-data</a:t>
                </a:r>
                <a:r>
                  <a:rPr lang="en-US" altLang="zh-CN" sz="1200" dirty="0">
                    <a:latin typeface="Times New Roman" panose="02020603050405020304" pitchFamily="18" charset="0"/>
                    <a:cs typeface="Times New Roman" panose="02020603050405020304" pitchFamily="18" charset="0"/>
                  </a:rPr>
                  <a:t>).</a:t>
                </a:r>
              </a:p>
              <a:p>
                <a:pPr algn="just">
                  <a:lnSpc>
                    <a:spcPct val="150000"/>
                  </a:lnSpc>
                </a:pPr>
                <a:endParaRPr lang="en-US" altLang="zh-CN" sz="1200" dirty="0">
                  <a:latin typeface="Times New Roman" panose="02020603050405020304" pitchFamily="18" charset="0"/>
                  <a:cs typeface="Times New Roman" panose="02020603050405020304" pitchFamily="18" charset="0"/>
                </a:endParaRPr>
              </a:p>
              <a:p>
                <a:pPr marL="171450" indent="-171450" algn="just">
                  <a:lnSpc>
                    <a:spcPct val="150000"/>
                  </a:lnSpc>
                  <a:buFont typeface="Wingdings" panose="05000000000000000000" pitchFamily="2" charset="2"/>
                  <a:buChar char="p"/>
                </a:pPr>
                <a:r>
                  <a:rPr lang="en-US" altLang="zh-CN" sz="1200" b="1" dirty="0">
                    <a:latin typeface="Times New Roman" panose="02020603050405020304" pitchFamily="18" charset="0"/>
                    <a:cs typeface="Times New Roman" panose="02020603050405020304" pitchFamily="18" charset="0"/>
                  </a:rPr>
                  <a:t>References</a:t>
                </a:r>
              </a:p>
              <a:p>
                <a:pPr indent="-720000">
                  <a:lnSpc>
                    <a:spcPct val="150000"/>
                  </a:lnSpc>
                </a:pPr>
                <a:r>
                  <a:rPr lang="en-US" altLang="zh-CN" sz="1200" dirty="0">
                    <a:latin typeface="Times New Roman" panose="02020603050405020304" pitchFamily="18" charset="0"/>
                    <a:cs typeface="Times New Roman" panose="02020603050405020304" pitchFamily="18" charset="0"/>
                  </a:rPr>
                  <a:t>[1] Ding, L. Y., Ding, C. Z., Tao, J., </a:t>
                </a:r>
                <a:r>
                  <a:rPr lang="en-US" altLang="zh-CN" sz="1200" dirty="0" err="1">
                    <a:latin typeface="Times New Roman" panose="02020603050405020304" pitchFamily="18" charset="0"/>
                    <a:cs typeface="Times New Roman" panose="02020603050405020304" pitchFamily="18" charset="0"/>
                  </a:rPr>
                  <a:t>Avigliano</a:t>
                </a:r>
                <a:r>
                  <a:rPr lang="en-US" altLang="zh-CN" sz="1200" dirty="0">
                    <a:latin typeface="Times New Roman" panose="02020603050405020304" pitchFamily="18" charset="0"/>
                    <a:cs typeface="Times New Roman" panose="02020603050405020304" pitchFamily="18" charset="0"/>
                  </a:rPr>
                  <a:t>, E., Shipley, O. N., Tang, B. L., Chen, J. N., Liu, X. C., Sun, J. R., &amp; He, D. M. (2023). Data and Code for: </a:t>
                </a:r>
                <a:r>
                  <a:rPr lang="en-US" altLang="zh-CN" sz="1200" dirty="0" err="1">
                    <a:latin typeface="Times New Roman" panose="02020603050405020304" pitchFamily="18" charset="0"/>
                    <a:cs typeface="Times New Roman" panose="02020603050405020304" pitchFamily="18" charset="0"/>
                  </a:rPr>
                  <a:t>MFishBT</a:t>
                </a:r>
                <a:r>
                  <a:rPr lang="en-US" altLang="zh-CN" sz="1200" dirty="0">
                    <a:latin typeface="Times New Roman" panose="02020603050405020304" pitchFamily="18" charset="0"/>
                    <a:cs typeface="Times New Roman" panose="02020603050405020304" pitchFamily="18" charset="0"/>
                  </a:rPr>
                  <a:t>: A global database of biogeochemical tags in migratory fish. </a:t>
                </a:r>
                <a:r>
                  <a:rPr lang="en-US" altLang="zh-CN" sz="1200" i="1" dirty="0" err="1">
                    <a:latin typeface="Times New Roman" panose="02020603050405020304" pitchFamily="18" charset="0"/>
                    <a:cs typeface="Times New Roman" panose="02020603050405020304" pitchFamily="18" charset="0"/>
                  </a:rPr>
                  <a:t>Zenodo</a:t>
                </a:r>
                <a:r>
                  <a:rPr lang="en-US" altLang="zh-CN"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hlinkClick r:id="rId4"/>
                  </a:rPr>
                  <a:t>https://doi.org/10.5281/zenodo.8418722</a:t>
                </a:r>
                <a:endParaRPr lang="en-US" altLang="zh-CN" sz="1200" dirty="0">
                  <a:latin typeface="Times New Roman" panose="02020603050405020304" pitchFamily="18" charset="0"/>
                  <a:cs typeface="Times New Roman" panose="02020603050405020304" pitchFamily="18" charset="0"/>
                </a:endParaRPr>
              </a:p>
              <a:p>
                <a:pPr indent="-720000">
                  <a:lnSpc>
                    <a:spcPct val="150000"/>
                  </a:lnSpc>
                </a:pPr>
                <a:r>
                  <a:rPr lang="en-US" altLang="zh-CN" sz="1200" dirty="0">
                    <a:latin typeface="Times New Roman" panose="02020603050405020304" pitchFamily="18" charset="0"/>
                    <a:cs typeface="Times New Roman" panose="02020603050405020304" pitchFamily="18" charset="0"/>
                  </a:rPr>
                  <a:t>[2] </a:t>
                </a:r>
                <a:r>
                  <a:rPr lang="en-US" altLang="zh-CN" sz="1200" dirty="0" err="1">
                    <a:latin typeface="Times New Roman" panose="02020603050405020304" pitchFamily="18" charset="0"/>
                    <a:cs typeface="Times New Roman" panose="02020603050405020304" pitchFamily="18" charset="0"/>
                  </a:rPr>
                  <a:t>Lajeunesse</a:t>
                </a:r>
                <a:r>
                  <a:rPr lang="en-US" altLang="zh-CN" sz="1200" dirty="0">
                    <a:latin typeface="Times New Roman" panose="02020603050405020304" pitchFamily="18" charset="0"/>
                    <a:cs typeface="Times New Roman" panose="02020603050405020304" pitchFamily="18" charset="0"/>
                  </a:rPr>
                  <a:t>, M.J. (2021). Screening studies with Microsoft Excel for systematic reviews and meta-analysis. </a:t>
                </a:r>
                <a:r>
                  <a:rPr lang="en-US" altLang="zh-CN" sz="1200" i="1" dirty="0" err="1">
                    <a:latin typeface="Times New Roman" panose="02020603050405020304" pitchFamily="18" charset="0"/>
                    <a:cs typeface="Times New Roman" panose="02020603050405020304" pitchFamily="18" charset="0"/>
                  </a:rPr>
                  <a:t>Figshare</a:t>
                </a:r>
                <a:r>
                  <a:rPr lang="en-US" altLang="zh-CN"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hlinkClick r:id="rId5"/>
                  </a:rPr>
                  <a:t>https://dx.doi.org/10.6084/m9.figshare.14179655</a:t>
                </a:r>
                <a:endParaRPr lang="en-US" altLang="zh-CN" sz="12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4AEDCC77-CA50-4FA1-8958-301E80A61A3D}"/>
                  </a:ext>
                </a:extLst>
              </p:cNvPr>
              <p:cNvPicPr>
                <a:picLocks noChangeAspect="1"/>
              </p:cNvPicPr>
              <p:nvPr/>
            </p:nvPicPr>
            <p:blipFill>
              <a:blip r:embed="rId6"/>
              <a:stretch>
                <a:fillRect/>
              </a:stretch>
            </p:blipFill>
            <p:spPr>
              <a:xfrm>
                <a:off x="47171" y="3968748"/>
                <a:ext cx="593567" cy="432000"/>
              </a:xfrm>
              <a:prstGeom prst="rect">
                <a:avLst/>
              </a:prstGeom>
            </p:spPr>
          </p:pic>
        </p:grpSp>
        <p:pic>
          <p:nvPicPr>
            <p:cNvPr id="5" name="图片 4">
              <a:extLst>
                <a:ext uri="{FF2B5EF4-FFF2-40B4-BE49-F238E27FC236}">
                  <a16:creationId xmlns:a16="http://schemas.microsoft.com/office/drawing/2014/main" id="{082916C5-AD92-4FDE-AE46-41C7C388F48C}"/>
                </a:ext>
              </a:extLst>
            </p:cNvPr>
            <p:cNvPicPr>
              <a:picLocks noChangeAspect="1"/>
            </p:cNvPicPr>
            <p:nvPr/>
          </p:nvPicPr>
          <p:blipFill>
            <a:blip r:embed="rId6"/>
            <a:stretch>
              <a:fillRect/>
            </a:stretch>
          </p:blipFill>
          <p:spPr>
            <a:xfrm>
              <a:off x="47171" y="1171363"/>
              <a:ext cx="593567" cy="432000"/>
            </a:xfrm>
            <a:prstGeom prst="rect">
              <a:avLst/>
            </a:prstGeom>
          </p:spPr>
        </p:pic>
      </p:grpSp>
    </p:spTree>
    <p:extLst>
      <p:ext uri="{BB962C8B-B14F-4D97-AF65-F5344CB8AC3E}">
        <p14:creationId xmlns:p14="http://schemas.microsoft.com/office/powerpoint/2010/main" val="159238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C04F1B2-00FA-49BE-9C81-A6B3C0459BF5}"/>
              </a:ext>
            </a:extLst>
          </p:cNvPr>
          <p:cNvGrpSpPr/>
          <p:nvPr/>
        </p:nvGrpSpPr>
        <p:grpSpPr>
          <a:xfrm>
            <a:off x="549000" y="362247"/>
            <a:ext cx="5760000" cy="9377813"/>
            <a:chOff x="549000" y="362247"/>
            <a:chExt cx="5760000" cy="9377813"/>
          </a:xfrm>
        </p:grpSpPr>
        <p:sp>
          <p:nvSpPr>
            <p:cNvPr id="8" name="Rectangle 7">
              <a:extLst>
                <a:ext uri="{FF2B5EF4-FFF2-40B4-BE49-F238E27FC236}">
                  <a16:creationId xmlns:a16="http://schemas.microsoft.com/office/drawing/2014/main" id="{282DE393-7351-5549-A7EA-25A50192BD2F}"/>
                </a:ext>
              </a:extLst>
            </p:cNvPr>
            <p:cNvSpPr/>
            <p:nvPr/>
          </p:nvSpPr>
          <p:spPr>
            <a:xfrm>
              <a:off x="549000" y="362247"/>
              <a:ext cx="5760000" cy="8004928"/>
            </a:xfrm>
            <a:prstGeom prst="rect">
              <a:avLst/>
            </a:prstGeom>
            <a:noFill/>
            <a:ln w="28575">
              <a:solidFill>
                <a:srgbClr val="1F724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100">
                <a:solidFill>
                  <a:schemeClr val="tx1"/>
                </a:solidFill>
              </a:endParaRPr>
            </a:p>
          </p:txBody>
        </p:sp>
        <p:sp>
          <p:nvSpPr>
            <p:cNvPr id="5" name="Rectangle 4">
              <a:extLst>
                <a:ext uri="{FF2B5EF4-FFF2-40B4-BE49-F238E27FC236}">
                  <a16:creationId xmlns:a16="http://schemas.microsoft.com/office/drawing/2014/main" id="{FD047EF1-CBD8-134E-ABF0-366ACBD72A1A}"/>
                </a:ext>
              </a:extLst>
            </p:cNvPr>
            <p:cNvSpPr/>
            <p:nvPr/>
          </p:nvSpPr>
          <p:spPr>
            <a:xfrm>
              <a:off x="1653540" y="443737"/>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100" dirty="0">
                  <a:solidFill>
                    <a:schemeClr val="tx1"/>
                  </a:solidFill>
                </a:rPr>
                <a:t>Records identified through database searching</a:t>
              </a:r>
              <a:r>
                <a:rPr lang="zh-CN" altLang="en-US" sz="1100" dirty="0">
                  <a:solidFill>
                    <a:schemeClr val="tx1"/>
                  </a:solidFill>
                </a:rPr>
                <a:t> </a:t>
              </a:r>
              <a:r>
                <a:rPr lang="en-CN" sz="1100" dirty="0">
                  <a:solidFill>
                    <a:schemeClr val="tx1"/>
                  </a:solidFill>
                </a:rPr>
                <a:t>-</a:t>
              </a:r>
              <a:r>
                <a:rPr lang="zh-CN" altLang="en-US" sz="1100" dirty="0">
                  <a:solidFill>
                    <a:schemeClr val="tx1"/>
                  </a:solidFill>
                </a:rPr>
                <a:t> </a:t>
              </a:r>
              <a:r>
                <a:rPr lang="en-CN" sz="1100" dirty="0">
                  <a:solidFill>
                    <a:schemeClr val="tx1"/>
                  </a:solidFill>
                </a:rPr>
                <a:t>WoS</a:t>
              </a:r>
              <a:br>
                <a:rPr lang="en-CN" sz="1100" dirty="0">
                  <a:solidFill>
                    <a:schemeClr val="tx1"/>
                  </a:solidFill>
                </a:rPr>
              </a:br>
              <a:r>
                <a:rPr lang="en-CN" sz="1100" dirty="0">
                  <a:solidFill>
                    <a:schemeClr val="tx1"/>
                  </a:solidFill>
                </a:rPr>
                <a:t>(n =</a:t>
              </a:r>
              <a:r>
                <a:rPr lang="en-US" sz="1100" dirty="0">
                  <a:solidFill>
                    <a:schemeClr val="tx1"/>
                  </a:solidFill>
                </a:rPr>
                <a:t> </a:t>
              </a:r>
              <a:r>
                <a:rPr lang="en-US" sz="1100" b="1" dirty="0">
                  <a:solidFill>
                    <a:schemeClr val="tx1"/>
                  </a:solidFill>
                </a:rPr>
                <a:t>14,333</a:t>
              </a:r>
              <a:r>
                <a:rPr lang="en-CN" sz="1100" dirty="0">
                  <a:solidFill>
                    <a:schemeClr val="tx1"/>
                  </a:solidFill>
                </a:rPr>
                <a:t>)</a:t>
              </a:r>
            </a:p>
          </p:txBody>
        </p:sp>
        <p:sp>
          <p:nvSpPr>
            <p:cNvPr id="7" name="Rectangle 6">
              <a:extLst>
                <a:ext uri="{FF2B5EF4-FFF2-40B4-BE49-F238E27FC236}">
                  <a16:creationId xmlns:a16="http://schemas.microsoft.com/office/drawing/2014/main" id="{1DEB3C59-FA70-0A49-8499-01C983B3B531}"/>
                </a:ext>
              </a:extLst>
            </p:cNvPr>
            <p:cNvSpPr/>
            <p:nvPr/>
          </p:nvSpPr>
          <p:spPr>
            <a:xfrm>
              <a:off x="4257040" y="443737"/>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R</a:t>
              </a:r>
              <a:r>
                <a:rPr lang="en-CN" sz="1100" dirty="0">
                  <a:solidFill>
                    <a:schemeClr val="tx1"/>
                  </a:solidFill>
                </a:rPr>
                <a:t>ecords identified through </a:t>
              </a:r>
              <a:r>
                <a:rPr lang="en-US" altLang="zh-CN" sz="1100" dirty="0">
                  <a:solidFill>
                    <a:schemeClr val="tx1"/>
                  </a:solidFill>
                </a:rPr>
                <a:t>database</a:t>
              </a:r>
              <a:r>
                <a:rPr lang="zh-CN" altLang="en-US" sz="1100" dirty="0">
                  <a:solidFill>
                    <a:schemeClr val="tx1"/>
                  </a:solidFill>
                </a:rPr>
                <a:t> </a:t>
              </a:r>
              <a:r>
                <a:rPr lang="en-US" altLang="zh-CN" sz="1100" dirty="0">
                  <a:solidFill>
                    <a:schemeClr val="tx1"/>
                  </a:solidFill>
                </a:rPr>
                <a:t>searching</a:t>
              </a:r>
              <a:r>
                <a:rPr lang="zh-CN" altLang="en-US" sz="1100" dirty="0">
                  <a:solidFill>
                    <a:schemeClr val="tx1"/>
                  </a:solidFill>
                </a:rPr>
                <a:t> </a:t>
              </a:r>
              <a:r>
                <a:rPr lang="en-CN" sz="1100" dirty="0">
                  <a:solidFill>
                    <a:schemeClr val="tx1"/>
                  </a:solidFill>
                </a:rPr>
                <a:t>-</a:t>
              </a:r>
              <a:r>
                <a:rPr lang="zh-CN" altLang="en-US" sz="1100" dirty="0">
                  <a:solidFill>
                    <a:schemeClr val="tx1"/>
                  </a:solidFill>
                </a:rPr>
                <a:t> </a:t>
              </a:r>
              <a:r>
                <a:rPr lang="en-CN" sz="1100" dirty="0">
                  <a:solidFill>
                    <a:schemeClr val="tx1"/>
                  </a:solidFill>
                </a:rPr>
                <a:t>Scopus</a:t>
              </a:r>
              <a:br>
                <a:rPr lang="en-CN" sz="1100" dirty="0">
                  <a:solidFill>
                    <a:schemeClr val="tx1"/>
                  </a:solidFill>
                </a:rPr>
              </a:br>
              <a:r>
                <a:rPr lang="en-CN" sz="1100" dirty="0">
                  <a:solidFill>
                    <a:schemeClr val="tx1"/>
                  </a:solidFill>
                </a:rPr>
                <a:t>(n =</a:t>
              </a:r>
              <a:r>
                <a:rPr lang="en-US" sz="1100" dirty="0">
                  <a:solidFill>
                    <a:schemeClr val="tx1"/>
                  </a:solidFill>
                </a:rPr>
                <a:t> </a:t>
              </a:r>
              <a:r>
                <a:rPr lang="en-CN" sz="1100" b="1" dirty="0">
                  <a:solidFill>
                    <a:schemeClr val="tx1"/>
                  </a:solidFill>
                </a:rPr>
                <a:t>1</a:t>
              </a:r>
              <a:r>
                <a:rPr lang="en-US" sz="1100" b="1" dirty="0">
                  <a:solidFill>
                    <a:schemeClr val="tx1"/>
                  </a:solidFill>
                </a:rPr>
                <a:t>6</a:t>
              </a:r>
              <a:r>
                <a:rPr lang="en-CN" sz="1100" b="1" dirty="0">
                  <a:solidFill>
                    <a:schemeClr val="tx1"/>
                  </a:solidFill>
                </a:rPr>
                <a:t>,</a:t>
              </a:r>
              <a:r>
                <a:rPr lang="en-US" sz="1100" b="1" dirty="0">
                  <a:solidFill>
                    <a:schemeClr val="tx1"/>
                  </a:solidFill>
                </a:rPr>
                <a:t>062</a:t>
              </a:r>
              <a:r>
                <a:rPr lang="en-CN" sz="1100" dirty="0">
                  <a:solidFill>
                    <a:schemeClr val="tx1"/>
                  </a:solidFill>
                </a:rPr>
                <a:t>)</a:t>
              </a:r>
            </a:p>
          </p:txBody>
        </p:sp>
        <p:sp>
          <p:nvSpPr>
            <p:cNvPr id="9" name="Rounded Rectangle 8">
              <a:extLst>
                <a:ext uri="{FF2B5EF4-FFF2-40B4-BE49-F238E27FC236}">
                  <a16:creationId xmlns:a16="http://schemas.microsoft.com/office/drawing/2014/main" id="{8C75F2FE-56BD-C04D-98FC-A79864B08884}"/>
                </a:ext>
              </a:extLst>
            </p:cNvPr>
            <p:cNvSpPr/>
            <p:nvPr/>
          </p:nvSpPr>
          <p:spPr>
            <a:xfrm>
              <a:off x="826157" y="448514"/>
              <a:ext cx="313200" cy="186161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1200" b="1" dirty="0">
                  <a:solidFill>
                    <a:schemeClr val="tx1"/>
                  </a:solidFill>
                </a:rPr>
                <a:t>Identification</a:t>
              </a:r>
              <a:endParaRPr lang="en-CN" sz="1200" b="1" dirty="0">
                <a:solidFill>
                  <a:schemeClr val="tx1"/>
                </a:solidFill>
              </a:endParaRPr>
            </a:p>
          </p:txBody>
        </p:sp>
        <p:sp>
          <p:nvSpPr>
            <p:cNvPr id="10" name="Rounded Rectangle 9">
              <a:extLst>
                <a:ext uri="{FF2B5EF4-FFF2-40B4-BE49-F238E27FC236}">
                  <a16:creationId xmlns:a16="http://schemas.microsoft.com/office/drawing/2014/main" id="{AEDF2D69-A508-5B4A-AF60-B4086A698771}"/>
                </a:ext>
              </a:extLst>
            </p:cNvPr>
            <p:cNvSpPr/>
            <p:nvPr/>
          </p:nvSpPr>
          <p:spPr>
            <a:xfrm>
              <a:off x="826157" y="2464405"/>
              <a:ext cx="313200" cy="282757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1200" b="1" dirty="0">
                  <a:solidFill>
                    <a:schemeClr val="tx1"/>
                  </a:solidFill>
                </a:rPr>
                <a:t>Screening</a:t>
              </a:r>
              <a:endParaRPr lang="en-CN" sz="1200" b="1" dirty="0">
                <a:solidFill>
                  <a:schemeClr val="tx1"/>
                </a:solidFill>
              </a:endParaRPr>
            </a:p>
          </p:txBody>
        </p:sp>
        <p:sp>
          <p:nvSpPr>
            <p:cNvPr id="11" name="Rounded Rectangle 10">
              <a:extLst>
                <a:ext uri="{FF2B5EF4-FFF2-40B4-BE49-F238E27FC236}">
                  <a16:creationId xmlns:a16="http://schemas.microsoft.com/office/drawing/2014/main" id="{19B59FC9-8CE0-7745-A0D5-3C2D1F1C6EDE}"/>
                </a:ext>
              </a:extLst>
            </p:cNvPr>
            <p:cNvSpPr/>
            <p:nvPr/>
          </p:nvSpPr>
          <p:spPr>
            <a:xfrm>
              <a:off x="826157" y="5446252"/>
              <a:ext cx="313200" cy="140655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1200" b="1" dirty="0">
                  <a:solidFill>
                    <a:schemeClr val="tx1"/>
                  </a:solidFill>
                </a:rPr>
                <a:t>Eligibility</a:t>
              </a:r>
              <a:endParaRPr lang="en-CN" sz="1200" b="1" dirty="0">
                <a:solidFill>
                  <a:schemeClr val="tx1"/>
                </a:solidFill>
              </a:endParaRPr>
            </a:p>
          </p:txBody>
        </p:sp>
        <p:sp>
          <p:nvSpPr>
            <p:cNvPr id="12" name="Rounded Rectangle 11">
              <a:extLst>
                <a:ext uri="{FF2B5EF4-FFF2-40B4-BE49-F238E27FC236}">
                  <a16:creationId xmlns:a16="http://schemas.microsoft.com/office/drawing/2014/main" id="{CC636C94-DD3E-3446-A32E-2FB1FD9A8B4F}"/>
                </a:ext>
              </a:extLst>
            </p:cNvPr>
            <p:cNvSpPr/>
            <p:nvPr/>
          </p:nvSpPr>
          <p:spPr>
            <a:xfrm>
              <a:off x="826157" y="7007080"/>
              <a:ext cx="313200" cy="111700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1200" b="1" dirty="0">
                  <a:solidFill>
                    <a:schemeClr val="tx1"/>
                  </a:solidFill>
                </a:rPr>
                <a:t>Included</a:t>
              </a:r>
              <a:endParaRPr lang="en-CN" sz="1200" b="1" dirty="0">
                <a:solidFill>
                  <a:schemeClr val="tx1"/>
                </a:solidFill>
              </a:endParaRPr>
            </a:p>
          </p:txBody>
        </p:sp>
        <p:cxnSp>
          <p:nvCxnSpPr>
            <p:cNvPr id="17" name="Straight Arrow Connector 16">
              <a:extLst>
                <a:ext uri="{FF2B5EF4-FFF2-40B4-BE49-F238E27FC236}">
                  <a16:creationId xmlns:a16="http://schemas.microsoft.com/office/drawing/2014/main" id="{ED2C8D24-7372-F54D-9BFD-CF4F44792946}"/>
                </a:ext>
              </a:extLst>
            </p:cNvPr>
            <p:cNvCxnSpPr>
              <a:cxnSpLocks/>
              <a:stCxn id="5" idx="2"/>
            </p:cNvCxnSpPr>
            <p:nvPr/>
          </p:nvCxnSpPr>
          <p:spPr>
            <a:xfrm flipH="1">
              <a:off x="2541593" y="1019737"/>
              <a:ext cx="0" cy="684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950A8CB-BB9A-544B-8CD3-EB934F4EA9FE}"/>
                </a:ext>
              </a:extLst>
            </p:cNvPr>
            <p:cNvCxnSpPr>
              <a:cxnSpLocks/>
              <a:stCxn id="7" idx="2"/>
            </p:cNvCxnSpPr>
            <p:nvPr/>
          </p:nvCxnSpPr>
          <p:spPr>
            <a:xfrm flipH="1">
              <a:off x="5145099" y="1019737"/>
              <a:ext cx="0" cy="151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2AB602-982F-0442-B160-E98F2FBA529D}"/>
                </a:ext>
              </a:extLst>
            </p:cNvPr>
            <p:cNvCxnSpPr>
              <a:cxnSpLocks/>
            </p:cNvCxnSpPr>
            <p:nvPr/>
          </p:nvCxnSpPr>
          <p:spPr>
            <a:xfrm>
              <a:off x="2541599" y="1156843"/>
              <a:ext cx="2603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E3C6D76-B3C3-5C47-B4E1-37F49ADBC7DC}"/>
                </a:ext>
              </a:extLst>
            </p:cNvPr>
            <p:cNvSpPr/>
            <p:nvPr/>
          </p:nvSpPr>
          <p:spPr>
            <a:xfrm>
              <a:off x="1653545" y="1704412"/>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100" dirty="0">
                  <a:solidFill>
                    <a:schemeClr val="tx1"/>
                  </a:solidFill>
                </a:rPr>
                <a:t>Records after duplicates removed</a:t>
              </a:r>
              <a:br>
                <a:rPr lang="en-CN" sz="1100" dirty="0">
                  <a:solidFill>
                    <a:schemeClr val="tx1"/>
                  </a:solidFill>
                </a:rPr>
              </a:br>
              <a:r>
                <a:rPr lang="en-CN" sz="1100" dirty="0">
                  <a:solidFill>
                    <a:schemeClr val="tx1"/>
                  </a:solidFill>
                </a:rPr>
                <a:t>(n =</a:t>
              </a:r>
              <a:r>
                <a:rPr lang="en-US" sz="1100" dirty="0">
                  <a:solidFill>
                    <a:schemeClr val="tx1"/>
                  </a:solidFill>
                </a:rPr>
                <a:t> </a:t>
              </a:r>
              <a:r>
                <a:rPr lang="en-US" sz="1100" b="1" dirty="0">
                  <a:solidFill>
                    <a:srgbClr val="FF0000"/>
                  </a:solidFill>
                </a:rPr>
                <a:t>22</a:t>
              </a:r>
              <a:r>
                <a:rPr lang="en-CN" sz="1100" b="1" dirty="0">
                  <a:solidFill>
                    <a:srgbClr val="FF0000"/>
                  </a:solidFill>
                </a:rPr>
                <a:t>,</a:t>
              </a:r>
              <a:r>
                <a:rPr lang="en-US" sz="1100" b="1" dirty="0">
                  <a:solidFill>
                    <a:srgbClr val="FF0000"/>
                  </a:solidFill>
                </a:rPr>
                <a:t>378</a:t>
              </a:r>
              <a:r>
                <a:rPr lang="en-CN" sz="1100" dirty="0">
                  <a:solidFill>
                    <a:schemeClr val="tx1"/>
                  </a:solidFill>
                </a:rPr>
                <a:t>)</a:t>
              </a:r>
            </a:p>
          </p:txBody>
        </p:sp>
        <p:sp>
          <p:nvSpPr>
            <p:cNvPr id="32" name="Rectangle 31">
              <a:extLst>
                <a:ext uri="{FF2B5EF4-FFF2-40B4-BE49-F238E27FC236}">
                  <a16:creationId xmlns:a16="http://schemas.microsoft.com/office/drawing/2014/main" id="{424AFEE1-6B57-564B-A664-A9B748595814}"/>
                </a:ext>
              </a:extLst>
            </p:cNvPr>
            <p:cNvSpPr/>
            <p:nvPr/>
          </p:nvSpPr>
          <p:spPr>
            <a:xfrm>
              <a:off x="1653546" y="2603481"/>
              <a:ext cx="1782000" cy="39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100" dirty="0">
                  <a:solidFill>
                    <a:schemeClr val="tx1"/>
                  </a:solidFill>
                </a:rPr>
                <a:t>Records after </a:t>
              </a:r>
              <a:r>
                <a:rPr lang="en-US" altLang="zh-CN" sz="1100" dirty="0">
                  <a:solidFill>
                    <a:schemeClr val="tx1"/>
                  </a:solidFill>
                </a:rPr>
                <a:t>title</a:t>
              </a:r>
              <a:r>
                <a:rPr lang="zh-CN" altLang="en-US" sz="1100" dirty="0">
                  <a:solidFill>
                    <a:schemeClr val="tx1"/>
                  </a:solidFill>
                </a:rPr>
                <a:t> </a:t>
              </a:r>
              <a:r>
                <a:rPr lang="en-US" altLang="zh-CN" sz="1100" dirty="0">
                  <a:solidFill>
                    <a:schemeClr val="tx1"/>
                  </a:solidFill>
                </a:rPr>
                <a:t>screening</a:t>
              </a:r>
              <a:r>
                <a:rPr lang="zh-CN" altLang="en-US" sz="1100" dirty="0">
                  <a:solidFill>
                    <a:schemeClr val="tx1"/>
                  </a:solidFill>
                </a:rPr>
                <a:t> </a:t>
              </a:r>
              <a:br>
                <a:rPr lang="en-CN" sz="1100" dirty="0">
                  <a:solidFill>
                    <a:schemeClr val="tx1"/>
                  </a:solidFill>
                </a:rPr>
              </a:br>
              <a:r>
                <a:rPr lang="en-CN" sz="1100" dirty="0">
                  <a:solidFill>
                    <a:schemeClr val="tx1"/>
                  </a:solidFill>
                </a:rPr>
                <a:t>(n =</a:t>
              </a:r>
              <a:r>
                <a:rPr lang="zh-CN" altLang="en-US" sz="1100" dirty="0">
                  <a:solidFill>
                    <a:schemeClr val="tx1"/>
                  </a:solidFill>
                </a:rPr>
                <a:t> </a:t>
              </a:r>
              <a:r>
                <a:rPr lang="en-US" altLang="zh-CN" sz="1100" b="1" dirty="0">
                  <a:solidFill>
                    <a:srgbClr val="FF0000"/>
                  </a:solidFill>
                </a:rPr>
                <a:t>3,618</a:t>
              </a:r>
              <a:r>
                <a:rPr lang="en-CN" sz="1100" dirty="0">
                  <a:solidFill>
                    <a:schemeClr val="tx1"/>
                  </a:solidFill>
                </a:rPr>
                <a:t>)</a:t>
              </a:r>
            </a:p>
          </p:txBody>
        </p:sp>
        <p:sp>
          <p:nvSpPr>
            <p:cNvPr id="33" name="Rectangle 32">
              <a:extLst>
                <a:ext uri="{FF2B5EF4-FFF2-40B4-BE49-F238E27FC236}">
                  <a16:creationId xmlns:a16="http://schemas.microsoft.com/office/drawing/2014/main" id="{DBCAB89E-28AE-7249-866D-22514B7654B6}"/>
                </a:ext>
              </a:extLst>
            </p:cNvPr>
            <p:cNvSpPr/>
            <p:nvPr/>
          </p:nvSpPr>
          <p:spPr>
            <a:xfrm>
              <a:off x="4257039" y="1276920"/>
              <a:ext cx="1782000" cy="39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D</a:t>
              </a:r>
              <a:r>
                <a:rPr lang="en-CN" sz="1100" dirty="0">
                  <a:solidFill>
                    <a:schemeClr val="tx1"/>
                  </a:solidFill>
                </a:rPr>
                <a:t>uplicates removed</a:t>
              </a:r>
              <a:br>
                <a:rPr lang="en-CN" sz="1100" dirty="0">
                  <a:solidFill>
                    <a:schemeClr val="tx1"/>
                  </a:solidFill>
                </a:rPr>
              </a:br>
              <a:r>
                <a:rPr lang="en-CN" sz="1100" dirty="0">
                  <a:solidFill>
                    <a:schemeClr val="tx1"/>
                  </a:solidFill>
                </a:rPr>
                <a:t>(n =</a:t>
              </a:r>
              <a:r>
                <a:rPr lang="en-US" sz="1100" dirty="0">
                  <a:solidFill>
                    <a:schemeClr val="tx1"/>
                  </a:solidFill>
                </a:rPr>
                <a:t> </a:t>
              </a:r>
              <a:r>
                <a:rPr lang="en-US" altLang="zh-CN" sz="1100" b="1" dirty="0">
                  <a:solidFill>
                    <a:schemeClr val="tx1"/>
                  </a:solidFill>
                </a:rPr>
                <a:t>8,017</a:t>
              </a:r>
              <a:r>
                <a:rPr lang="en-CN" sz="1100" dirty="0">
                  <a:solidFill>
                    <a:schemeClr val="tx1"/>
                  </a:solidFill>
                </a:rPr>
                <a:t>)</a:t>
              </a:r>
            </a:p>
          </p:txBody>
        </p:sp>
        <p:cxnSp>
          <p:nvCxnSpPr>
            <p:cNvPr id="45" name="Straight Arrow Connector 44">
              <a:extLst>
                <a:ext uri="{FF2B5EF4-FFF2-40B4-BE49-F238E27FC236}">
                  <a16:creationId xmlns:a16="http://schemas.microsoft.com/office/drawing/2014/main" id="{681DB27D-F3C4-F44A-BD05-7E1C9B6ACEA3}"/>
                </a:ext>
              </a:extLst>
            </p:cNvPr>
            <p:cNvCxnSpPr>
              <a:cxnSpLocks/>
            </p:cNvCxnSpPr>
            <p:nvPr/>
          </p:nvCxnSpPr>
          <p:spPr>
            <a:xfrm>
              <a:off x="2541605" y="2278453"/>
              <a:ext cx="0" cy="324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6A8267A-A59F-5B40-96AB-47D8354B557C}"/>
                </a:ext>
              </a:extLst>
            </p:cNvPr>
            <p:cNvSpPr/>
            <p:nvPr/>
          </p:nvSpPr>
          <p:spPr>
            <a:xfrm>
              <a:off x="1653553" y="3395827"/>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100" dirty="0">
                  <a:solidFill>
                    <a:schemeClr val="tx1"/>
                  </a:solidFill>
                </a:rPr>
                <a:t>Records after </a:t>
              </a:r>
              <a:r>
                <a:rPr lang="en-US" altLang="zh-CN" sz="1100" dirty="0">
                  <a:solidFill>
                    <a:schemeClr val="tx1"/>
                  </a:solidFill>
                </a:rPr>
                <a:t>abstract</a:t>
              </a:r>
              <a:r>
                <a:rPr lang="zh-CN" altLang="en-US" sz="1100" dirty="0">
                  <a:solidFill>
                    <a:schemeClr val="tx1"/>
                  </a:solidFill>
                </a:rPr>
                <a:t> </a:t>
              </a:r>
              <a:r>
                <a:rPr lang="en-US" altLang="zh-CN" sz="1100" dirty="0">
                  <a:solidFill>
                    <a:schemeClr val="tx1"/>
                  </a:solidFill>
                </a:rPr>
                <a:t>screening</a:t>
              </a:r>
              <a:r>
                <a:rPr lang="zh-CN" altLang="en-US" sz="1100" dirty="0">
                  <a:solidFill>
                    <a:schemeClr val="tx1"/>
                  </a:solidFill>
                </a:rPr>
                <a:t> </a:t>
              </a:r>
              <a:br>
                <a:rPr lang="en-CN" sz="1100" dirty="0">
                  <a:solidFill>
                    <a:schemeClr val="tx1"/>
                  </a:solidFill>
                </a:rPr>
              </a:br>
              <a:r>
                <a:rPr lang="en-CN" sz="1100" dirty="0">
                  <a:solidFill>
                    <a:schemeClr val="tx1"/>
                  </a:solidFill>
                </a:rPr>
                <a:t>(n =</a:t>
              </a:r>
              <a:r>
                <a:rPr lang="zh-CN" altLang="en-US" sz="1100" dirty="0">
                  <a:solidFill>
                    <a:schemeClr val="tx1"/>
                  </a:solidFill>
                </a:rPr>
                <a:t> </a:t>
              </a:r>
              <a:r>
                <a:rPr lang="en-US" altLang="zh-CN" sz="1100" b="1" dirty="0">
                  <a:solidFill>
                    <a:schemeClr val="tx1"/>
                  </a:solidFill>
                </a:rPr>
                <a:t>2,130</a:t>
              </a:r>
              <a:r>
                <a:rPr lang="en-CN" sz="1100" dirty="0">
                  <a:solidFill>
                    <a:schemeClr val="tx1"/>
                  </a:solidFill>
                </a:rPr>
                <a:t>)</a:t>
              </a:r>
            </a:p>
          </p:txBody>
        </p:sp>
        <p:cxnSp>
          <p:nvCxnSpPr>
            <p:cNvPr id="47" name="Straight Arrow Connector 46">
              <a:extLst>
                <a:ext uri="{FF2B5EF4-FFF2-40B4-BE49-F238E27FC236}">
                  <a16:creationId xmlns:a16="http://schemas.microsoft.com/office/drawing/2014/main" id="{FB0E7BDB-C846-5C44-85D4-F9B7DE549B48}"/>
                </a:ext>
              </a:extLst>
            </p:cNvPr>
            <p:cNvCxnSpPr>
              <a:cxnSpLocks/>
            </p:cNvCxnSpPr>
            <p:nvPr/>
          </p:nvCxnSpPr>
          <p:spPr>
            <a:xfrm>
              <a:off x="2541612" y="3007958"/>
              <a:ext cx="0" cy="3878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60A95F2-BCBF-DC44-AE11-A4B36A488E57}"/>
                </a:ext>
              </a:extLst>
            </p:cNvPr>
            <p:cNvCxnSpPr>
              <a:cxnSpLocks/>
            </p:cNvCxnSpPr>
            <p:nvPr/>
          </p:nvCxnSpPr>
          <p:spPr>
            <a:xfrm>
              <a:off x="2541598" y="1465163"/>
              <a:ext cx="17154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F5C9E7-00D7-194C-8CF2-D053A6286BC9}"/>
                </a:ext>
              </a:extLst>
            </p:cNvPr>
            <p:cNvCxnSpPr>
              <a:cxnSpLocks/>
            </p:cNvCxnSpPr>
            <p:nvPr/>
          </p:nvCxnSpPr>
          <p:spPr>
            <a:xfrm>
              <a:off x="2541598" y="2420189"/>
              <a:ext cx="17124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F14CE0E-C2A1-5641-955C-488EAFC77ECC}"/>
                </a:ext>
              </a:extLst>
            </p:cNvPr>
            <p:cNvSpPr/>
            <p:nvPr/>
          </p:nvSpPr>
          <p:spPr>
            <a:xfrm>
              <a:off x="4254017" y="2131996"/>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Records</a:t>
              </a:r>
              <a:r>
                <a:rPr lang="zh-CN" altLang="en-US" sz="1100" dirty="0">
                  <a:solidFill>
                    <a:schemeClr val="tx1"/>
                  </a:solidFill>
                </a:rPr>
                <a:t> </a:t>
              </a:r>
              <a:r>
                <a:rPr lang="en-US" altLang="zh-CN" sz="1100" dirty="0">
                  <a:solidFill>
                    <a:schemeClr val="tx1"/>
                  </a:solidFill>
                </a:rPr>
                <a:t>excluded</a:t>
              </a:r>
              <a:r>
                <a:rPr lang="zh-CN" altLang="en-US" sz="1100" dirty="0">
                  <a:solidFill>
                    <a:schemeClr val="tx1"/>
                  </a:solidFill>
                </a:rPr>
                <a:t> </a:t>
              </a:r>
              <a:r>
                <a:rPr lang="en-US" altLang="zh-CN" sz="1100" dirty="0">
                  <a:solidFill>
                    <a:schemeClr val="tx1"/>
                  </a:solidFill>
                </a:rPr>
                <a:t>after</a:t>
              </a:r>
              <a:r>
                <a:rPr lang="zh-CN" altLang="en-US" sz="1100" dirty="0">
                  <a:solidFill>
                    <a:schemeClr val="tx1"/>
                  </a:solidFill>
                </a:rPr>
                <a:t> </a:t>
              </a:r>
              <a:r>
                <a:rPr lang="en-US" altLang="zh-CN" sz="1100" dirty="0">
                  <a:solidFill>
                    <a:schemeClr val="tx1"/>
                  </a:solidFill>
                </a:rPr>
                <a:t>reading</a:t>
              </a:r>
              <a:r>
                <a:rPr lang="zh-CN" altLang="en-US" sz="1100" dirty="0">
                  <a:solidFill>
                    <a:schemeClr val="tx1"/>
                  </a:solidFill>
                </a:rPr>
                <a:t> </a:t>
              </a:r>
              <a:r>
                <a:rPr lang="en-US" altLang="zh-CN" sz="1100" dirty="0">
                  <a:solidFill>
                    <a:schemeClr val="tx1"/>
                  </a:solidFill>
                </a:rPr>
                <a:t>titles</a:t>
              </a:r>
              <a:br>
                <a:rPr lang="en-CN" sz="1100" dirty="0">
                  <a:solidFill>
                    <a:schemeClr val="tx1"/>
                  </a:solidFill>
                </a:rPr>
              </a:br>
              <a:r>
                <a:rPr lang="en-CN" sz="1100" dirty="0">
                  <a:solidFill>
                    <a:schemeClr val="tx1"/>
                  </a:solidFill>
                </a:rPr>
                <a:t>(n =</a:t>
              </a:r>
              <a:r>
                <a:rPr lang="en-US" sz="1100" dirty="0">
                  <a:solidFill>
                    <a:schemeClr val="tx1"/>
                  </a:solidFill>
                </a:rPr>
                <a:t> </a:t>
              </a:r>
              <a:r>
                <a:rPr lang="en-US" altLang="zh-CN" sz="1100" b="1" dirty="0">
                  <a:solidFill>
                    <a:schemeClr val="tx1"/>
                  </a:solidFill>
                </a:rPr>
                <a:t>18,760</a:t>
              </a:r>
              <a:r>
                <a:rPr lang="en-CN" sz="1100" dirty="0">
                  <a:solidFill>
                    <a:schemeClr val="tx1"/>
                  </a:solidFill>
                </a:rPr>
                <a:t>)</a:t>
              </a:r>
            </a:p>
          </p:txBody>
        </p:sp>
        <p:cxnSp>
          <p:nvCxnSpPr>
            <p:cNvPr id="65" name="Straight Arrow Connector 64">
              <a:extLst>
                <a:ext uri="{FF2B5EF4-FFF2-40B4-BE49-F238E27FC236}">
                  <a16:creationId xmlns:a16="http://schemas.microsoft.com/office/drawing/2014/main" id="{E5366348-4356-0943-9F8E-AEA1D5D83B9C}"/>
                </a:ext>
              </a:extLst>
            </p:cNvPr>
            <p:cNvCxnSpPr>
              <a:cxnSpLocks/>
              <a:endCxn id="66" idx="1"/>
            </p:cNvCxnSpPr>
            <p:nvPr/>
          </p:nvCxnSpPr>
          <p:spPr>
            <a:xfrm>
              <a:off x="2541598" y="3161321"/>
              <a:ext cx="17124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D78C0AC2-AFB8-AE48-A355-C2F06AC275E6}"/>
                </a:ext>
              </a:extLst>
            </p:cNvPr>
            <p:cNvSpPr/>
            <p:nvPr/>
          </p:nvSpPr>
          <p:spPr>
            <a:xfrm>
              <a:off x="4254017" y="2917088"/>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Records</a:t>
              </a:r>
              <a:r>
                <a:rPr lang="zh-CN" altLang="en-US" sz="1100" dirty="0">
                  <a:solidFill>
                    <a:schemeClr val="tx1"/>
                  </a:solidFill>
                </a:rPr>
                <a:t> </a:t>
              </a:r>
              <a:r>
                <a:rPr lang="en-US" altLang="zh-CN" sz="1100" dirty="0">
                  <a:solidFill>
                    <a:schemeClr val="tx1"/>
                  </a:solidFill>
                </a:rPr>
                <a:t>excluded</a:t>
              </a:r>
              <a:r>
                <a:rPr lang="zh-CN" altLang="en-US" sz="1100" dirty="0">
                  <a:solidFill>
                    <a:schemeClr val="tx1"/>
                  </a:solidFill>
                </a:rPr>
                <a:t> </a:t>
              </a:r>
              <a:r>
                <a:rPr lang="en-US" altLang="zh-CN" sz="1100" dirty="0">
                  <a:solidFill>
                    <a:schemeClr val="tx1"/>
                  </a:solidFill>
                </a:rPr>
                <a:t>after</a:t>
              </a:r>
              <a:r>
                <a:rPr lang="zh-CN" altLang="en-US" sz="1100" dirty="0">
                  <a:solidFill>
                    <a:schemeClr val="tx1"/>
                  </a:solidFill>
                </a:rPr>
                <a:t> </a:t>
              </a:r>
              <a:r>
                <a:rPr lang="en-US" altLang="zh-CN" sz="1100" dirty="0">
                  <a:solidFill>
                    <a:schemeClr val="tx1"/>
                  </a:solidFill>
                </a:rPr>
                <a:t>reading</a:t>
              </a:r>
              <a:r>
                <a:rPr lang="zh-CN" altLang="en-US" sz="1100" dirty="0">
                  <a:solidFill>
                    <a:schemeClr val="tx1"/>
                  </a:solidFill>
                </a:rPr>
                <a:t> </a:t>
              </a:r>
              <a:r>
                <a:rPr lang="en-US" altLang="zh-CN" sz="1100" dirty="0">
                  <a:solidFill>
                    <a:schemeClr val="tx1"/>
                  </a:solidFill>
                </a:rPr>
                <a:t>abstracts</a:t>
              </a:r>
              <a:br>
                <a:rPr lang="en-CN" sz="1100" dirty="0">
                  <a:solidFill>
                    <a:schemeClr val="tx1"/>
                  </a:solidFill>
                </a:rPr>
              </a:br>
              <a:r>
                <a:rPr lang="en-CN" sz="1100" dirty="0">
                  <a:solidFill>
                    <a:schemeClr val="tx1"/>
                  </a:solidFill>
                </a:rPr>
                <a:t>(n =</a:t>
              </a:r>
              <a:r>
                <a:rPr lang="zh-CN" altLang="en-US" sz="1100" dirty="0">
                  <a:solidFill>
                    <a:schemeClr val="tx1"/>
                  </a:solidFill>
                </a:rPr>
                <a:t> </a:t>
              </a:r>
              <a:r>
                <a:rPr lang="en-US" altLang="zh-CN" sz="1100" b="1" dirty="0">
                  <a:solidFill>
                    <a:schemeClr val="tx1"/>
                  </a:solidFill>
                </a:rPr>
                <a:t>1,488</a:t>
              </a:r>
              <a:r>
                <a:rPr lang="zh-CN" altLang="en-US" sz="1100" dirty="0">
                  <a:solidFill>
                    <a:schemeClr val="tx1"/>
                  </a:solidFill>
                </a:rPr>
                <a:t> </a:t>
              </a:r>
              <a:r>
                <a:rPr lang="en-CN" sz="1100" dirty="0">
                  <a:solidFill>
                    <a:schemeClr val="tx1"/>
                  </a:solidFill>
                </a:rPr>
                <a:t>)</a:t>
              </a:r>
            </a:p>
          </p:txBody>
        </p:sp>
        <p:sp>
          <p:nvSpPr>
            <p:cNvPr id="69" name="Rectangle 68">
              <a:extLst>
                <a:ext uri="{FF2B5EF4-FFF2-40B4-BE49-F238E27FC236}">
                  <a16:creationId xmlns:a16="http://schemas.microsoft.com/office/drawing/2014/main" id="{8F37BA81-5749-514E-9EE5-5B1B1EF933CF}"/>
                </a:ext>
              </a:extLst>
            </p:cNvPr>
            <p:cNvSpPr/>
            <p:nvPr/>
          </p:nvSpPr>
          <p:spPr>
            <a:xfrm>
              <a:off x="1653553" y="4364711"/>
              <a:ext cx="1782000" cy="702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Full-text</a:t>
              </a:r>
              <a:r>
                <a:rPr lang="zh-CN" altLang="en-US" sz="1100" dirty="0">
                  <a:solidFill>
                    <a:schemeClr val="tx1"/>
                  </a:solidFill>
                </a:rPr>
                <a:t> </a:t>
              </a:r>
              <a:r>
                <a:rPr lang="en-US" altLang="zh-CN" sz="1100" dirty="0">
                  <a:solidFill>
                    <a:schemeClr val="tx1"/>
                  </a:solidFill>
                </a:rPr>
                <a:t>articles</a:t>
              </a:r>
              <a:r>
                <a:rPr lang="zh-CN" altLang="en-US" sz="1100" dirty="0">
                  <a:solidFill>
                    <a:schemeClr val="tx1"/>
                  </a:solidFill>
                </a:rPr>
                <a:t> </a:t>
              </a:r>
              <a:r>
                <a:rPr lang="en-US" altLang="zh-CN" sz="1100" dirty="0">
                  <a:solidFill>
                    <a:schemeClr val="tx1"/>
                  </a:solidFill>
                </a:rPr>
                <a:t>that</a:t>
              </a:r>
              <a:r>
                <a:rPr lang="zh-CN" altLang="en-US" sz="1100" dirty="0">
                  <a:solidFill>
                    <a:schemeClr val="tx1"/>
                  </a:solidFill>
                </a:rPr>
                <a:t> </a:t>
              </a:r>
              <a:r>
                <a:rPr lang="en-US" altLang="zh-CN" sz="1100" dirty="0">
                  <a:solidFill>
                    <a:schemeClr val="tx1"/>
                  </a:solidFill>
                </a:rPr>
                <a:t>appeared</a:t>
              </a:r>
              <a:r>
                <a:rPr lang="zh-CN" altLang="en-US" sz="1100" dirty="0">
                  <a:solidFill>
                    <a:schemeClr val="tx1"/>
                  </a:solidFill>
                </a:rPr>
                <a:t> </a:t>
              </a:r>
              <a:r>
                <a:rPr lang="en-US" altLang="zh-CN" sz="1100" dirty="0">
                  <a:solidFill>
                    <a:schemeClr val="tx1"/>
                  </a:solidFill>
                </a:rPr>
                <a:t>to</a:t>
              </a:r>
              <a:r>
                <a:rPr lang="zh-CN" altLang="en-US" sz="1100" dirty="0">
                  <a:solidFill>
                    <a:schemeClr val="tx1"/>
                  </a:solidFill>
                </a:rPr>
                <a:t> </a:t>
              </a:r>
              <a:r>
                <a:rPr lang="en-US" altLang="zh-CN" sz="1100" dirty="0">
                  <a:solidFill>
                    <a:schemeClr val="tx1"/>
                  </a:solidFill>
                </a:rPr>
                <a:t>have</a:t>
              </a:r>
              <a:r>
                <a:rPr lang="zh-CN" altLang="en-US" sz="1100" dirty="0">
                  <a:solidFill>
                    <a:schemeClr val="tx1"/>
                  </a:solidFill>
                </a:rPr>
                <a:t> </a:t>
              </a:r>
              <a:r>
                <a:rPr lang="en-US" altLang="zh-CN" sz="1100" dirty="0">
                  <a:solidFill>
                    <a:schemeClr val="tx1"/>
                  </a:solidFill>
                </a:rPr>
                <a:t>fully</a:t>
              </a:r>
              <a:r>
                <a:rPr lang="zh-CN" altLang="en-US" sz="1100" dirty="0">
                  <a:solidFill>
                    <a:schemeClr val="tx1"/>
                  </a:solidFill>
                </a:rPr>
                <a:t> </a:t>
              </a:r>
              <a:r>
                <a:rPr lang="en-US" altLang="zh-CN" sz="1100" dirty="0">
                  <a:solidFill>
                    <a:schemeClr val="tx1"/>
                  </a:solidFill>
                </a:rPr>
                <a:t>crossed</a:t>
              </a:r>
              <a:r>
                <a:rPr lang="zh-CN" altLang="en-US" sz="1100" dirty="0">
                  <a:solidFill>
                    <a:schemeClr val="tx1"/>
                  </a:solidFill>
                </a:rPr>
                <a:t> </a:t>
              </a:r>
              <a:r>
                <a:rPr lang="en-US" altLang="zh-CN" sz="1100" dirty="0">
                  <a:solidFill>
                    <a:schemeClr val="tx1"/>
                  </a:solidFill>
                </a:rPr>
                <a:t>data</a:t>
              </a:r>
              <a:br>
                <a:rPr lang="en-CN" sz="1100" dirty="0">
                  <a:solidFill>
                    <a:schemeClr val="tx1"/>
                  </a:solidFill>
                </a:rPr>
              </a:br>
              <a:r>
                <a:rPr lang="en-CN" sz="1100" dirty="0">
                  <a:solidFill>
                    <a:schemeClr val="tx1"/>
                  </a:solidFill>
                </a:rPr>
                <a:t>(n =</a:t>
              </a:r>
              <a:r>
                <a:rPr lang="zh-CN" altLang="en-US" sz="1100" dirty="0">
                  <a:solidFill>
                    <a:schemeClr val="tx1"/>
                  </a:solidFill>
                </a:rPr>
                <a:t> </a:t>
              </a:r>
              <a:r>
                <a:rPr lang="en-US" altLang="zh-CN" sz="1100" b="1" dirty="0">
                  <a:solidFill>
                    <a:schemeClr val="tx1"/>
                  </a:solidFill>
                </a:rPr>
                <a:t>2,110</a:t>
              </a:r>
              <a:r>
                <a:rPr lang="en-CN" sz="1100" dirty="0">
                  <a:solidFill>
                    <a:schemeClr val="tx1"/>
                  </a:solidFill>
                </a:rPr>
                <a:t>)</a:t>
              </a:r>
            </a:p>
          </p:txBody>
        </p:sp>
        <p:cxnSp>
          <p:nvCxnSpPr>
            <p:cNvPr id="70" name="Straight Arrow Connector 69">
              <a:extLst>
                <a:ext uri="{FF2B5EF4-FFF2-40B4-BE49-F238E27FC236}">
                  <a16:creationId xmlns:a16="http://schemas.microsoft.com/office/drawing/2014/main" id="{6408B1E5-1980-B84D-B49A-AD6A6EC061FE}"/>
                </a:ext>
              </a:extLst>
            </p:cNvPr>
            <p:cNvCxnSpPr>
              <a:cxnSpLocks/>
            </p:cNvCxnSpPr>
            <p:nvPr/>
          </p:nvCxnSpPr>
          <p:spPr>
            <a:xfrm>
              <a:off x="2541612" y="3976841"/>
              <a:ext cx="0" cy="3878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08ECC48-4595-8646-949C-22F8DC7611A3}"/>
                </a:ext>
              </a:extLst>
            </p:cNvPr>
            <p:cNvCxnSpPr>
              <a:cxnSpLocks/>
              <a:endCxn id="72" idx="1"/>
            </p:cNvCxnSpPr>
            <p:nvPr/>
          </p:nvCxnSpPr>
          <p:spPr>
            <a:xfrm>
              <a:off x="2541598" y="4130204"/>
              <a:ext cx="17124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586B99C1-DAA2-8E46-B007-6906209A605E}"/>
                </a:ext>
              </a:extLst>
            </p:cNvPr>
            <p:cNvSpPr/>
            <p:nvPr/>
          </p:nvSpPr>
          <p:spPr>
            <a:xfrm>
              <a:off x="4254017" y="3885971"/>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Full-text</a:t>
              </a:r>
              <a:r>
                <a:rPr lang="zh-CN" altLang="en-US" sz="1100" dirty="0">
                  <a:solidFill>
                    <a:schemeClr val="tx1"/>
                  </a:solidFill>
                </a:rPr>
                <a:t> </a:t>
              </a:r>
              <a:r>
                <a:rPr lang="en-US" altLang="zh-CN" sz="1100" dirty="0">
                  <a:solidFill>
                    <a:schemeClr val="tx1"/>
                  </a:solidFill>
                </a:rPr>
                <a:t>articles</a:t>
              </a:r>
              <a:r>
                <a:rPr lang="zh-CN" altLang="en-US" sz="1100" dirty="0">
                  <a:solidFill>
                    <a:schemeClr val="tx1"/>
                  </a:solidFill>
                </a:rPr>
                <a:t> </a:t>
              </a:r>
              <a:r>
                <a:rPr lang="en-US" altLang="zh-CN" sz="1100" dirty="0">
                  <a:solidFill>
                    <a:schemeClr val="tx1"/>
                  </a:solidFill>
                </a:rPr>
                <a:t>excluded,</a:t>
              </a:r>
              <a:r>
                <a:rPr lang="zh-CN" altLang="en-US" sz="1100" dirty="0">
                  <a:solidFill>
                    <a:schemeClr val="tx1"/>
                  </a:solidFill>
                </a:rPr>
                <a:t> </a:t>
              </a:r>
              <a:r>
                <a:rPr lang="en-US" altLang="zh-CN" sz="1100" dirty="0">
                  <a:solidFill>
                    <a:schemeClr val="tx1"/>
                  </a:solidFill>
                </a:rPr>
                <a:t>because</a:t>
              </a:r>
              <a:r>
                <a:rPr lang="zh-CN" altLang="en-US" sz="1100" dirty="0">
                  <a:solidFill>
                    <a:schemeClr val="tx1"/>
                  </a:solidFill>
                </a:rPr>
                <a:t> </a:t>
              </a:r>
              <a:r>
                <a:rPr lang="en-US" altLang="zh-CN" sz="1100" dirty="0">
                  <a:solidFill>
                    <a:schemeClr val="tx1"/>
                  </a:solidFill>
                </a:rPr>
                <a:t>not</a:t>
              </a:r>
              <a:r>
                <a:rPr lang="zh-CN" altLang="en-US" sz="1100" dirty="0">
                  <a:solidFill>
                    <a:schemeClr val="tx1"/>
                  </a:solidFill>
                </a:rPr>
                <a:t> </a:t>
              </a:r>
              <a:r>
                <a:rPr lang="en-US" altLang="zh-CN" sz="1100" dirty="0">
                  <a:solidFill>
                    <a:schemeClr val="tx1"/>
                  </a:solidFill>
                </a:rPr>
                <a:t>fully</a:t>
              </a:r>
              <a:r>
                <a:rPr lang="zh-CN" altLang="en-US" sz="1100" dirty="0">
                  <a:solidFill>
                    <a:schemeClr val="tx1"/>
                  </a:solidFill>
                </a:rPr>
                <a:t> </a:t>
              </a:r>
              <a:r>
                <a:rPr lang="en-US" altLang="zh-CN" sz="1100" dirty="0">
                  <a:solidFill>
                    <a:schemeClr val="tx1"/>
                  </a:solidFill>
                </a:rPr>
                <a:t>crossed</a:t>
              </a:r>
              <a:br>
                <a:rPr lang="en-CN" sz="1100" dirty="0">
                  <a:solidFill>
                    <a:schemeClr val="tx1"/>
                  </a:solidFill>
                </a:rPr>
              </a:br>
              <a:r>
                <a:rPr lang="en-CN" sz="1100" dirty="0">
                  <a:solidFill>
                    <a:schemeClr val="tx1"/>
                  </a:solidFill>
                </a:rPr>
                <a:t>(n =</a:t>
              </a:r>
              <a:r>
                <a:rPr lang="zh-CN" altLang="en-US" sz="1100" dirty="0">
                  <a:solidFill>
                    <a:schemeClr val="tx1"/>
                  </a:solidFill>
                </a:rPr>
                <a:t> </a:t>
              </a:r>
              <a:r>
                <a:rPr lang="en-US" altLang="zh-CN" sz="1100" b="1" dirty="0">
                  <a:solidFill>
                    <a:schemeClr val="tx1"/>
                  </a:solidFill>
                </a:rPr>
                <a:t>30</a:t>
              </a:r>
              <a:r>
                <a:rPr lang="en-CN" sz="1100" dirty="0">
                  <a:solidFill>
                    <a:schemeClr val="tx1"/>
                  </a:solidFill>
                </a:rPr>
                <a:t>)</a:t>
              </a:r>
            </a:p>
          </p:txBody>
        </p:sp>
        <p:sp>
          <p:nvSpPr>
            <p:cNvPr id="74" name="Rectangle 73">
              <a:extLst>
                <a:ext uri="{FF2B5EF4-FFF2-40B4-BE49-F238E27FC236}">
                  <a16:creationId xmlns:a16="http://schemas.microsoft.com/office/drawing/2014/main" id="{6797F120-9444-934C-AD53-5DCEBA44132D}"/>
                </a:ext>
              </a:extLst>
            </p:cNvPr>
            <p:cNvSpPr/>
            <p:nvPr/>
          </p:nvSpPr>
          <p:spPr>
            <a:xfrm>
              <a:off x="1653621" y="5537362"/>
              <a:ext cx="1782000" cy="57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Full-text</a:t>
              </a:r>
              <a:r>
                <a:rPr lang="zh-CN" altLang="en-US" sz="1100" dirty="0">
                  <a:solidFill>
                    <a:schemeClr val="tx1"/>
                  </a:solidFill>
                </a:rPr>
                <a:t> </a:t>
              </a:r>
              <a:r>
                <a:rPr lang="en-US" altLang="zh-CN" sz="1100" dirty="0">
                  <a:solidFill>
                    <a:schemeClr val="tx1"/>
                  </a:solidFill>
                </a:rPr>
                <a:t>articles</a:t>
              </a:r>
              <a:r>
                <a:rPr lang="zh-CN" altLang="en-US" sz="1100" dirty="0">
                  <a:solidFill>
                    <a:schemeClr val="tx1"/>
                  </a:solidFill>
                </a:rPr>
                <a:t> </a:t>
              </a:r>
              <a:r>
                <a:rPr lang="en-US" altLang="zh-CN" sz="1100" dirty="0">
                  <a:solidFill>
                    <a:schemeClr val="tx1"/>
                  </a:solidFill>
                </a:rPr>
                <a:t>assessed</a:t>
              </a:r>
              <a:r>
                <a:rPr lang="zh-CN" altLang="en-US" sz="1100" dirty="0">
                  <a:solidFill>
                    <a:schemeClr val="tx1"/>
                  </a:solidFill>
                </a:rPr>
                <a:t> </a:t>
              </a:r>
              <a:r>
                <a:rPr lang="en-US" altLang="zh-CN" sz="1100" dirty="0">
                  <a:solidFill>
                    <a:schemeClr val="tx1"/>
                  </a:solidFill>
                </a:rPr>
                <a:t>for</a:t>
              </a:r>
              <a:r>
                <a:rPr lang="zh-CN" altLang="en-US" sz="1100" dirty="0">
                  <a:solidFill>
                    <a:schemeClr val="tx1"/>
                  </a:solidFill>
                </a:rPr>
                <a:t> </a:t>
              </a:r>
              <a:r>
                <a:rPr lang="en-US" altLang="zh-CN" sz="1100" dirty="0">
                  <a:solidFill>
                    <a:schemeClr val="tx1"/>
                  </a:solidFill>
                </a:rPr>
                <a:t>eligibility</a:t>
              </a:r>
              <a:br>
                <a:rPr lang="en-CN" sz="1100" dirty="0">
                  <a:solidFill>
                    <a:schemeClr val="tx1"/>
                  </a:solidFill>
                </a:rPr>
              </a:br>
              <a:r>
                <a:rPr lang="en-CN" sz="1100" dirty="0">
                  <a:solidFill>
                    <a:schemeClr val="tx1"/>
                  </a:solidFill>
                </a:rPr>
                <a:t>(n =</a:t>
              </a:r>
              <a:r>
                <a:rPr lang="zh-CN" altLang="en-US" sz="1100" dirty="0">
                  <a:solidFill>
                    <a:schemeClr val="tx1"/>
                  </a:solidFill>
                </a:rPr>
                <a:t> </a:t>
              </a:r>
              <a:r>
                <a:rPr lang="en-US" altLang="zh-CN" sz="1100" b="1" dirty="0">
                  <a:solidFill>
                    <a:schemeClr val="tx1"/>
                  </a:solidFill>
                </a:rPr>
                <a:t>1,500</a:t>
              </a:r>
              <a:r>
                <a:rPr lang="en-CN" sz="1100" dirty="0">
                  <a:solidFill>
                    <a:schemeClr val="tx1"/>
                  </a:solidFill>
                </a:rPr>
                <a:t>)</a:t>
              </a:r>
            </a:p>
          </p:txBody>
        </p:sp>
        <p:cxnSp>
          <p:nvCxnSpPr>
            <p:cNvPr id="75" name="Straight Arrow Connector 74">
              <a:extLst>
                <a:ext uri="{FF2B5EF4-FFF2-40B4-BE49-F238E27FC236}">
                  <a16:creationId xmlns:a16="http://schemas.microsoft.com/office/drawing/2014/main" id="{29492A44-13AA-C643-939B-549C89855677}"/>
                </a:ext>
              </a:extLst>
            </p:cNvPr>
            <p:cNvCxnSpPr>
              <a:cxnSpLocks/>
              <a:endCxn id="74" idx="0"/>
            </p:cNvCxnSpPr>
            <p:nvPr/>
          </p:nvCxnSpPr>
          <p:spPr>
            <a:xfrm>
              <a:off x="2541612" y="5071779"/>
              <a:ext cx="3009" cy="46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70231DC-0B0C-E540-A613-06B09275DC3A}"/>
                </a:ext>
              </a:extLst>
            </p:cNvPr>
            <p:cNvCxnSpPr>
              <a:cxnSpLocks/>
            </p:cNvCxnSpPr>
            <p:nvPr/>
          </p:nvCxnSpPr>
          <p:spPr>
            <a:xfrm flipV="1">
              <a:off x="2541593" y="5213791"/>
              <a:ext cx="1708250" cy="111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49244F2-054F-344C-92AE-341177046187}"/>
                </a:ext>
              </a:extLst>
            </p:cNvPr>
            <p:cNvSpPr/>
            <p:nvPr/>
          </p:nvSpPr>
          <p:spPr>
            <a:xfrm>
              <a:off x="4249843" y="4743176"/>
              <a:ext cx="1782000" cy="87772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Full-text</a:t>
              </a:r>
              <a:r>
                <a:rPr lang="zh-CN" altLang="en-US" sz="1100" dirty="0">
                  <a:solidFill>
                    <a:schemeClr val="tx1"/>
                  </a:solidFill>
                </a:rPr>
                <a:t> </a:t>
              </a:r>
              <a:r>
                <a:rPr lang="en-US" altLang="zh-CN" sz="1100" dirty="0">
                  <a:solidFill>
                    <a:schemeClr val="tx1"/>
                  </a:solidFill>
                </a:rPr>
                <a:t>articles</a:t>
              </a:r>
              <a:r>
                <a:rPr lang="zh-CN" altLang="en-US" sz="1100" dirty="0">
                  <a:solidFill>
                    <a:schemeClr val="tx1"/>
                  </a:solidFill>
                </a:rPr>
                <a:t> </a:t>
              </a:r>
              <a:r>
                <a:rPr lang="en-US" altLang="zh-CN" sz="1100" dirty="0">
                  <a:solidFill>
                    <a:schemeClr val="tx1"/>
                  </a:solidFill>
                </a:rPr>
                <a:t>excluded,</a:t>
              </a:r>
              <a:r>
                <a:rPr lang="zh-CN" altLang="en-US" sz="1100" dirty="0">
                  <a:solidFill>
                    <a:schemeClr val="tx1"/>
                  </a:solidFill>
                </a:rPr>
                <a:t> </a:t>
              </a:r>
              <a:r>
                <a:rPr lang="en-US" altLang="zh-CN" sz="1100" dirty="0">
                  <a:solidFill>
                    <a:schemeClr val="tx1"/>
                  </a:solidFill>
                </a:rPr>
                <a:t>with</a:t>
              </a:r>
              <a:r>
                <a:rPr lang="zh-CN" altLang="en-US" sz="1100" dirty="0">
                  <a:solidFill>
                    <a:schemeClr val="tx1"/>
                  </a:solidFill>
                </a:rPr>
                <a:t> </a:t>
              </a:r>
              <a:r>
                <a:rPr lang="en-US" altLang="zh-CN" sz="1100" dirty="0">
                  <a:solidFill>
                    <a:schemeClr val="tx1"/>
                  </a:solidFill>
                </a:rPr>
                <a:t>reasons (See screening criteria in the Methods)</a:t>
              </a:r>
              <a:br>
                <a:rPr lang="en-CN" sz="1100" dirty="0">
                  <a:solidFill>
                    <a:schemeClr val="tx1"/>
                  </a:solidFill>
                </a:rPr>
              </a:br>
              <a:r>
                <a:rPr lang="en-CN" sz="1100" dirty="0">
                  <a:solidFill>
                    <a:schemeClr val="tx1"/>
                  </a:solidFill>
                </a:rPr>
                <a:t>(n =</a:t>
              </a:r>
              <a:r>
                <a:rPr lang="en-US" sz="1100" dirty="0">
                  <a:solidFill>
                    <a:schemeClr val="tx1"/>
                  </a:solidFill>
                </a:rPr>
                <a:t> </a:t>
              </a:r>
              <a:r>
                <a:rPr lang="en-US" sz="1100" b="1" dirty="0">
                  <a:solidFill>
                    <a:srgbClr val="FF0000"/>
                  </a:solidFill>
                </a:rPr>
                <a:t>610</a:t>
              </a:r>
              <a:r>
                <a:rPr lang="en-CN" sz="1100" dirty="0">
                  <a:solidFill>
                    <a:schemeClr val="tx1"/>
                  </a:solidFill>
                </a:rPr>
                <a:t>)</a:t>
              </a:r>
            </a:p>
          </p:txBody>
        </p:sp>
        <p:sp>
          <p:nvSpPr>
            <p:cNvPr id="78" name="Rectangle 77">
              <a:extLst>
                <a:ext uri="{FF2B5EF4-FFF2-40B4-BE49-F238E27FC236}">
                  <a16:creationId xmlns:a16="http://schemas.microsoft.com/office/drawing/2014/main" id="{7DAD0776-FFA9-0E4E-95E8-20F813526CCE}"/>
                </a:ext>
              </a:extLst>
            </p:cNvPr>
            <p:cNvSpPr/>
            <p:nvPr/>
          </p:nvSpPr>
          <p:spPr>
            <a:xfrm>
              <a:off x="1653546" y="7359679"/>
              <a:ext cx="1782000" cy="702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Studies</a:t>
              </a:r>
              <a:r>
                <a:rPr lang="zh-CN" altLang="en-US" sz="1100" dirty="0">
                  <a:solidFill>
                    <a:schemeClr val="tx1"/>
                  </a:solidFill>
                </a:rPr>
                <a:t> </a:t>
              </a:r>
              <a:r>
                <a:rPr lang="en-US" altLang="zh-CN" sz="1100" dirty="0">
                  <a:solidFill>
                    <a:schemeClr val="tx1"/>
                  </a:solidFill>
                </a:rPr>
                <a:t>included</a:t>
              </a:r>
              <a:r>
                <a:rPr lang="zh-CN" altLang="en-US" sz="1100" dirty="0">
                  <a:solidFill>
                    <a:schemeClr val="tx1"/>
                  </a:solidFill>
                </a:rPr>
                <a:t> </a:t>
              </a:r>
              <a:r>
                <a:rPr lang="en-US" altLang="zh-CN" sz="1100" dirty="0">
                  <a:solidFill>
                    <a:schemeClr val="tx1"/>
                  </a:solidFill>
                </a:rPr>
                <a:t>in</a:t>
              </a:r>
              <a:r>
                <a:rPr lang="zh-CN" altLang="en-US" sz="1100" dirty="0">
                  <a:solidFill>
                    <a:schemeClr val="tx1"/>
                  </a:solidFill>
                </a:rPr>
                <a:t> </a:t>
              </a:r>
              <a:r>
                <a:rPr lang="en-US" altLang="zh-CN" sz="1100" dirty="0">
                  <a:solidFill>
                    <a:schemeClr val="tx1"/>
                  </a:solidFill>
                </a:rPr>
                <a:t>quantitative</a:t>
              </a:r>
              <a:r>
                <a:rPr lang="zh-CN" altLang="en-US" sz="1100" dirty="0">
                  <a:solidFill>
                    <a:schemeClr val="tx1"/>
                  </a:solidFill>
                </a:rPr>
                <a:t> </a:t>
              </a:r>
              <a:r>
                <a:rPr lang="en-US" altLang="zh-CN" sz="1100" dirty="0">
                  <a:solidFill>
                    <a:schemeClr val="tx1"/>
                  </a:solidFill>
                </a:rPr>
                <a:t>synthesis</a:t>
              </a:r>
              <a:r>
                <a:rPr lang="zh-CN" altLang="en-US" sz="1100" dirty="0">
                  <a:solidFill>
                    <a:schemeClr val="tx1"/>
                  </a:solidFill>
                </a:rPr>
                <a:t> </a:t>
              </a:r>
              <a:endParaRPr lang="en-US" altLang="zh-CN" sz="1100" dirty="0">
                <a:solidFill>
                  <a:schemeClr val="tx1"/>
                </a:solidFill>
              </a:endParaRPr>
            </a:p>
            <a:p>
              <a:pPr algn="ctr"/>
              <a:r>
                <a:rPr lang="en-CN" sz="1100" dirty="0">
                  <a:solidFill>
                    <a:schemeClr val="tx1"/>
                  </a:solidFill>
                </a:rPr>
                <a:t>(n =</a:t>
              </a:r>
              <a:r>
                <a:rPr lang="zh-CN" altLang="en-US" sz="1100" dirty="0">
                  <a:solidFill>
                    <a:schemeClr val="tx1"/>
                  </a:solidFill>
                </a:rPr>
                <a:t> </a:t>
              </a:r>
              <a:r>
                <a:rPr lang="en-US" altLang="zh-CN" sz="1100" b="1" dirty="0">
                  <a:solidFill>
                    <a:srgbClr val="FF0000"/>
                  </a:solidFill>
                </a:rPr>
                <a:t>1,305</a:t>
              </a:r>
              <a:r>
                <a:rPr lang="en-CN" sz="1100" dirty="0">
                  <a:solidFill>
                    <a:schemeClr val="tx1"/>
                  </a:solidFill>
                </a:rPr>
                <a:t>)</a:t>
              </a:r>
            </a:p>
          </p:txBody>
        </p:sp>
        <p:cxnSp>
          <p:nvCxnSpPr>
            <p:cNvPr id="79" name="Straight Arrow Connector 78">
              <a:extLst>
                <a:ext uri="{FF2B5EF4-FFF2-40B4-BE49-F238E27FC236}">
                  <a16:creationId xmlns:a16="http://schemas.microsoft.com/office/drawing/2014/main" id="{C3FC2380-AC79-A746-B8AB-39E61EE48248}"/>
                </a:ext>
              </a:extLst>
            </p:cNvPr>
            <p:cNvCxnSpPr>
              <a:cxnSpLocks/>
              <a:stCxn id="74" idx="2"/>
            </p:cNvCxnSpPr>
            <p:nvPr/>
          </p:nvCxnSpPr>
          <p:spPr>
            <a:xfrm>
              <a:off x="2544621" y="6113361"/>
              <a:ext cx="0" cy="378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20339E4-ACB2-A94F-9C01-90464F0585A1}"/>
                </a:ext>
              </a:extLst>
            </p:cNvPr>
            <p:cNvCxnSpPr>
              <a:cxnSpLocks/>
            </p:cNvCxnSpPr>
            <p:nvPr/>
          </p:nvCxnSpPr>
          <p:spPr>
            <a:xfrm flipH="1">
              <a:off x="2541593" y="6258380"/>
              <a:ext cx="17124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09A8E33D-E10A-8F4C-B858-910169849EE6}"/>
                </a:ext>
              </a:extLst>
            </p:cNvPr>
            <p:cNvSpPr/>
            <p:nvPr/>
          </p:nvSpPr>
          <p:spPr>
            <a:xfrm>
              <a:off x="4254017" y="5777616"/>
              <a:ext cx="1782000" cy="954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Additional</a:t>
              </a:r>
              <a:r>
                <a:rPr lang="zh-CN" altLang="en-US" sz="1100" dirty="0">
                  <a:solidFill>
                    <a:schemeClr val="tx1"/>
                  </a:solidFill>
                </a:rPr>
                <a:t> </a:t>
              </a:r>
              <a:r>
                <a:rPr lang="en-US" altLang="zh-CN" sz="1100" dirty="0">
                  <a:solidFill>
                    <a:schemeClr val="tx1"/>
                  </a:solidFill>
                </a:rPr>
                <a:t>eligible</a:t>
              </a:r>
              <a:r>
                <a:rPr lang="zh-CN" altLang="en-US" sz="1100" dirty="0">
                  <a:solidFill>
                    <a:schemeClr val="tx1"/>
                  </a:solidFill>
                </a:rPr>
                <a:t> </a:t>
              </a:r>
              <a:r>
                <a:rPr lang="en-US" altLang="zh-CN" sz="1100" dirty="0">
                  <a:solidFill>
                    <a:schemeClr val="tx1"/>
                  </a:solidFill>
                </a:rPr>
                <a:t>articles</a:t>
              </a:r>
              <a:r>
                <a:rPr lang="zh-CN" altLang="en-US" sz="1100" dirty="0">
                  <a:solidFill>
                    <a:schemeClr val="tx1"/>
                  </a:solidFill>
                </a:rPr>
                <a:t> </a:t>
              </a:r>
              <a:r>
                <a:rPr lang="en-US" altLang="zh-CN" sz="1100" dirty="0">
                  <a:solidFill>
                    <a:schemeClr val="tx1"/>
                  </a:solidFill>
                </a:rPr>
                <a:t>identified</a:t>
              </a:r>
              <a:r>
                <a:rPr lang="zh-CN" altLang="en-US" sz="1100" dirty="0">
                  <a:solidFill>
                    <a:schemeClr val="tx1"/>
                  </a:solidFill>
                </a:rPr>
                <a:t> </a:t>
              </a:r>
              <a:r>
                <a:rPr lang="en-US" altLang="zh-CN" sz="1100" dirty="0">
                  <a:solidFill>
                    <a:schemeClr val="tx1"/>
                  </a:solidFill>
                </a:rPr>
                <a:t>from</a:t>
              </a:r>
              <a:r>
                <a:rPr lang="zh-CN" altLang="en-US" sz="1100" dirty="0">
                  <a:solidFill>
                    <a:schemeClr val="tx1"/>
                  </a:solidFill>
                </a:rPr>
                <a:t> </a:t>
              </a:r>
              <a:r>
                <a:rPr lang="en-US" altLang="zh-CN" sz="1100" dirty="0">
                  <a:solidFill>
                    <a:schemeClr val="tx1"/>
                  </a:solidFill>
                </a:rPr>
                <a:t>reading</a:t>
              </a:r>
              <a:r>
                <a:rPr lang="zh-CN" altLang="en-US" sz="1100" dirty="0">
                  <a:solidFill>
                    <a:schemeClr val="tx1"/>
                  </a:solidFill>
                </a:rPr>
                <a:t> </a:t>
              </a:r>
              <a:r>
                <a:rPr lang="en-US" altLang="zh-CN" sz="1100" dirty="0">
                  <a:solidFill>
                    <a:schemeClr val="tx1"/>
                  </a:solidFill>
                </a:rPr>
                <a:t>references</a:t>
              </a:r>
              <a:r>
                <a:rPr lang="zh-CN" altLang="en-US" sz="1100" dirty="0">
                  <a:solidFill>
                    <a:schemeClr val="tx1"/>
                  </a:solidFill>
                </a:rPr>
                <a:t> </a:t>
              </a:r>
              <a:r>
                <a:rPr lang="en-US" altLang="zh-CN" sz="1100" dirty="0">
                  <a:solidFill>
                    <a:schemeClr val="tx1"/>
                  </a:solidFill>
                </a:rPr>
                <a:t>and</a:t>
              </a:r>
              <a:r>
                <a:rPr lang="zh-CN" altLang="en-US" sz="1100" dirty="0">
                  <a:solidFill>
                    <a:schemeClr val="tx1"/>
                  </a:solidFill>
                </a:rPr>
                <a:t> </a:t>
              </a:r>
              <a:r>
                <a:rPr lang="en-US" altLang="zh-CN" sz="1100" dirty="0">
                  <a:solidFill>
                    <a:schemeClr val="tx1"/>
                  </a:solidFill>
                </a:rPr>
                <a:t>update</a:t>
              </a:r>
              <a:r>
                <a:rPr lang="zh-CN" altLang="en-US" sz="1100" dirty="0">
                  <a:solidFill>
                    <a:schemeClr val="tx1"/>
                  </a:solidFill>
                </a:rPr>
                <a:t> </a:t>
              </a:r>
              <a:r>
                <a:rPr lang="en-US" altLang="zh-CN" sz="1100" dirty="0">
                  <a:solidFill>
                    <a:schemeClr val="tx1"/>
                  </a:solidFill>
                </a:rPr>
                <a:t>database</a:t>
              </a:r>
              <a:r>
                <a:rPr lang="zh-CN" altLang="en-US" sz="1100" dirty="0">
                  <a:solidFill>
                    <a:schemeClr val="tx1"/>
                  </a:solidFill>
                </a:rPr>
                <a:t> </a:t>
              </a:r>
              <a:r>
                <a:rPr lang="en-US" altLang="zh-CN" sz="1100" dirty="0">
                  <a:solidFill>
                    <a:schemeClr val="tx1"/>
                  </a:solidFill>
                </a:rPr>
                <a:t>searching</a:t>
              </a:r>
              <a:br>
                <a:rPr lang="en-CN" sz="1100" dirty="0">
                  <a:solidFill>
                    <a:schemeClr val="tx1"/>
                  </a:solidFill>
                </a:rPr>
              </a:br>
              <a:r>
                <a:rPr lang="en-CN" sz="1100" dirty="0">
                  <a:solidFill>
                    <a:schemeClr val="tx1"/>
                  </a:solidFill>
                </a:rPr>
                <a:t>(n =</a:t>
              </a:r>
              <a:r>
                <a:rPr lang="en-US" sz="1100" dirty="0">
                  <a:solidFill>
                    <a:schemeClr val="tx1"/>
                  </a:solidFill>
                </a:rPr>
                <a:t> </a:t>
              </a:r>
              <a:r>
                <a:rPr lang="en-US" sz="1100" b="1" dirty="0">
                  <a:solidFill>
                    <a:srgbClr val="FF0000"/>
                  </a:solidFill>
                </a:rPr>
                <a:t>134</a:t>
              </a:r>
              <a:r>
                <a:rPr lang="en-CN" sz="1100" dirty="0">
                  <a:solidFill>
                    <a:schemeClr val="tx1"/>
                  </a:solidFill>
                </a:rPr>
                <a:t>)</a:t>
              </a:r>
            </a:p>
          </p:txBody>
        </p:sp>
        <p:cxnSp>
          <p:nvCxnSpPr>
            <p:cNvPr id="89" name="Straight Arrow Connector 88">
              <a:extLst>
                <a:ext uri="{FF2B5EF4-FFF2-40B4-BE49-F238E27FC236}">
                  <a16:creationId xmlns:a16="http://schemas.microsoft.com/office/drawing/2014/main" id="{5C8E04CD-4DB0-5B46-A4FA-001A53A0E1F4}"/>
                </a:ext>
              </a:extLst>
            </p:cNvPr>
            <p:cNvCxnSpPr>
              <a:cxnSpLocks/>
            </p:cNvCxnSpPr>
            <p:nvPr/>
          </p:nvCxnSpPr>
          <p:spPr>
            <a:xfrm>
              <a:off x="2544621" y="7128865"/>
              <a:ext cx="1709390" cy="43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AD0BDC7-F620-CA49-A773-98830502098C}"/>
                </a:ext>
              </a:extLst>
            </p:cNvPr>
            <p:cNvSpPr/>
            <p:nvPr/>
          </p:nvSpPr>
          <p:spPr>
            <a:xfrm>
              <a:off x="4257040" y="6970449"/>
              <a:ext cx="1782000" cy="702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Studies</a:t>
              </a:r>
              <a:r>
                <a:rPr lang="zh-CN" altLang="en-US" sz="1100" dirty="0">
                  <a:solidFill>
                    <a:schemeClr val="tx1"/>
                  </a:solidFill>
                </a:rPr>
                <a:t> </a:t>
              </a:r>
              <a:r>
                <a:rPr lang="en-US" altLang="zh-CN" sz="1100" dirty="0">
                  <a:solidFill>
                    <a:schemeClr val="tx1"/>
                  </a:solidFill>
                </a:rPr>
                <a:t>of non migration fish were removed</a:t>
              </a:r>
            </a:p>
            <a:p>
              <a:pPr algn="ctr"/>
              <a:r>
                <a:rPr lang="en-US" altLang="zh-CN" sz="1100" dirty="0">
                  <a:solidFill>
                    <a:schemeClr val="tx1"/>
                  </a:solidFill>
                </a:rPr>
                <a:t>(n</a:t>
              </a:r>
              <a:r>
                <a:rPr lang="zh-CN" altLang="en-US" sz="1100" dirty="0">
                  <a:solidFill>
                    <a:schemeClr val="tx1"/>
                  </a:solidFill>
                </a:rPr>
                <a:t> </a:t>
              </a:r>
              <a:r>
                <a:rPr lang="en-US" altLang="zh-CN" sz="1100" dirty="0">
                  <a:solidFill>
                    <a:schemeClr val="tx1"/>
                  </a:solidFill>
                </a:rPr>
                <a:t>=</a:t>
              </a:r>
              <a:r>
                <a:rPr lang="zh-CN" altLang="en-US" sz="1100" dirty="0">
                  <a:solidFill>
                    <a:schemeClr val="tx1"/>
                  </a:solidFill>
                </a:rPr>
                <a:t> </a:t>
              </a:r>
              <a:r>
                <a:rPr lang="en-US" altLang="zh-CN" sz="1100" dirty="0">
                  <a:solidFill>
                    <a:srgbClr val="FF0000"/>
                  </a:solidFill>
                </a:rPr>
                <a:t>61</a:t>
              </a:r>
              <a:r>
                <a:rPr lang="en-US" altLang="zh-CN" sz="1100" dirty="0">
                  <a:solidFill>
                    <a:schemeClr val="tx1"/>
                  </a:solidFill>
                </a:rPr>
                <a:t>)</a:t>
              </a:r>
              <a:endParaRPr lang="en-CN" sz="1100" dirty="0">
                <a:solidFill>
                  <a:schemeClr val="tx1"/>
                </a:solidFill>
              </a:endParaRPr>
            </a:p>
          </p:txBody>
        </p:sp>
        <p:sp>
          <p:nvSpPr>
            <p:cNvPr id="96" name="Rectangle 95">
              <a:extLst>
                <a:ext uri="{FF2B5EF4-FFF2-40B4-BE49-F238E27FC236}">
                  <a16:creationId xmlns:a16="http://schemas.microsoft.com/office/drawing/2014/main" id="{36509EF7-CDD8-D944-B480-7E8F7BAE2010}"/>
                </a:ext>
              </a:extLst>
            </p:cNvPr>
            <p:cNvSpPr/>
            <p:nvPr/>
          </p:nvSpPr>
          <p:spPr>
            <a:xfrm>
              <a:off x="1653621" y="6502052"/>
              <a:ext cx="1782000" cy="39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Eligible</a:t>
              </a:r>
              <a:r>
                <a:rPr lang="zh-CN" altLang="en-US" sz="1100" dirty="0">
                  <a:solidFill>
                    <a:schemeClr val="tx1"/>
                  </a:solidFill>
                </a:rPr>
                <a:t> </a:t>
              </a:r>
              <a:r>
                <a:rPr lang="en-US" altLang="zh-CN" sz="1100" dirty="0">
                  <a:solidFill>
                    <a:schemeClr val="tx1"/>
                  </a:solidFill>
                </a:rPr>
                <a:t>full-text</a:t>
              </a:r>
              <a:r>
                <a:rPr lang="zh-CN" altLang="en-US" sz="1100" dirty="0">
                  <a:solidFill>
                    <a:schemeClr val="tx1"/>
                  </a:solidFill>
                </a:rPr>
                <a:t> </a:t>
              </a:r>
              <a:r>
                <a:rPr lang="en-US" altLang="zh-CN" sz="1100" dirty="0">
                  <a:solidFill>
                    <a:schemeClr val="tx1"/>
                  </a:solidFill>
                </a:rPr>
                <a:t>articles</a:t>
              </a:r>
              <a:br>
                <a:rPr lang="en-CN" sz="1100" dirty="0">
                  <a:solidFill>
                    <a:schemeClr val="tx1"/>
                  </a:solidFill>
                </a:rPr>
              </a:br>
              <a:r>
                <a:rPr lang="en-CN" sz="1100" dirty="0">
                  <a:solidFill>
                    <a:schemeClr val="tx1"/>
                  </a:solidFill>
                </a:rPr>
                <a:t>(n =</a:t>
              </a:r>
              <a:r>
                <a:rPr lang="zh-CN" altLang="en-US" sz="1100" dirty="0">
                  <a:solidFill>
                    <a:schemeClr val="tx1"/>
                  </a:solidFill>
                </a:rPr>
                <a:t> </a:t>
              </a:r>
              <a:r>
                <a:rPr lang="en-US" altLang="zh-CN" sz="1100" b="1" dirty="0">
                  <a:solidFill>
                    <a:schemeClr val="tx1"/>
                  </a:solidFill>
                </a:rPr>
                <a:t>1,366</a:t>
              </a:r>
              <a:r>
                <a:rPr lang="en-CN" sz="1100" dirty="0">
                  <a:solidFill>
                    <a:schemeClr val="tx1"/>
                  </a:solidFill>
                </a:rPr>
                <a:t>)</a:t>
              </a:r>
            </a:p>
          </p:txBody>
        </p:sp>
        <p:cxnSp>
          <p:nvCxnSpPr>
            <p:cNvPr id="99" name="Straight Arrow Connector 98">
              <a:extLst>
                <a:ext uri="{FF2B5EF4-FFF2-40B4-BE49-F238E27FC236}">
                  <a16:creationId xmlns:a16="http://schemas.microsoft.com/office/drawing/2014/main" id="{AE40551F-55C0-584D-83CE-A62EB91B305F}"/>
                </a:ext>
              </a:extLst>
            </p:cNvPr>
            <p:cNvCxnSpPr>
              <a:cxnSpLocks/>
              <a:stCxn id="96" idx="2"/>
              <a:endCxn id="78" idx="0"/>
            </p:cNvCxnSpPr>
            <p:nvPr/>
          </p:nvCxnSpPr>
          <p:spPr>
            <a:xfrm flipH="1">
              <a:off x="2544546" y="6898052"/>
              <a:ext cx="75" cy="4616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DA930AE-65B3-A24D-A143-7555B97BB8E6}"/>
                </a:ext>
              </a:extLst>
            </p:cNvPr>
            <p:cNvSpPr txBox="1"/>
            <p:nvPr/>
          </p:nvSpPr>
          <p:spPr>
            <a:xfrm>
              <a:off x="549000" y="8473828"/>
              <a:ext cx="5760000" cy="616772"/>
            </a:xfrm>
            <a:prstGeom prst="rect">
              <a:avLst/>
            </a:prstGeom>
            <a:noFill/>
          </p:spPr>
          <p:txBody>
            <a:bodyPr wrap="square" rtlCol="0">
              <a:spAutoFit/>
            </a:bodyPr>
            <a:lstStyle/>
            <a:p>
              <a:pPr>
                <a:lnSpc>
                  <a:spcPct val="150000"/>
                </a:lnSpc>
              </a:pPr>
              <a:r>
                <a:rPr lang="en-CN" sz="1200" b="1" dirty="0">
                  <a:latin typeface="Times New Roman" panose="02020603050405020304" pitchFamily="18" charset="0"/>
                  <a:cs typeface="Times New Roman" panose="02020603050405020304" pitchFamily="18" charset="0"/>
                </a:rPr>
                <a:t>Modified PRISMA flowchart</a:t>
              </a:r>
              <a:r>
                <a:rPr lang="en-CN" sz="1200" dirty="0">
                  <a:latin typeface="Times New Roman" panose="02020603050405020304" pitchFamily="18" charset="0"/>
                  <a:cs typeface="Times New Roman" panose="02020603050405020304" pitchFamily="18" charset="0"/>
                </a:rPr>
                <a:t>. A flowchart depicting the number of studies included or excluded at each stage of the literature search. </a:t>
              </a:r>
              <a:r>
                <a:rPr lang="en-US" sz="1200" dirty="0">
                  <a:latin typeface="Times New Roman" panose="02020603050405020304" pitchFamily="18" charset="0"/>
                  <a:cs typeface="Times New Roman" panose="02020603050405020304" pitchFamily="18" charset="0"/>
                </a:rPr>
                <a:t>(Latest update: </a:t>
              </a:r>
              <a:r>
                <a:rPr lang="en-US" altLang="zh-CN" sz="1200" dirty="0">
                  <a:latin typeface="Times New Roman" panose="02020603050405020304" pitchFamily="18" charset="0"/>
                  <a:cs typeface="Times New Roman" panose="02020603050405020304" pitchFamily="18" charset="0"/>
                </a:rPr>
                <a:t>January 5</a:t>
              </a:r>
              <a:r>
                <a:rPr lang="en-US" altLang="zh-CN" sz="1200" baseline="30000" dirty="0">
                  <a:latin typeface="Times New Roman" panose="02020603050405020304" pitchFamily="18" charset="0"/>
                  <a:cs typeface="Times New Roman" panose="02020603050405020304" pitchFamily="18" charset="0"/>
                </a:rPr>
                <a:t>th</a:t>
              </a:r>
              <a:r>
                <a:rPr lang="en-US" altLang="zh-CN" sz="1200" dirty="0">
                  <a:latin typeface="Times New Roman" panose="02020603050405020304" pitchFamily="18" charset="0"/>
                  <a:cs typeface="Times New Roman" panose="02020603050405020304" pitchFamily="18" charset="0"/>
                </a:rPr>
                <a:t> 2023</a:t>
              </a:r>
              <a:r>
                <a:rPr lang="en-US" sz="1200" dirty="0">
                  <a:latin typeface="Times New Roman" panose="02020603050405020304" pitchFamily="18" charset="0"/>
                  <a:cs typeface="Times New Roman" panose="02020603050405020304" pitchFamily="18" charset="0"/>
                </a:rPr>
                <a:t>)</a:t>
              </a:r>
            </a:p>
          </p:txBody>
        </p:sp>
        <p:sp>
          <p:nvSpPr>
            <p:cNvPr id="4" name="矩形 3">
              <a:extLst>
                <a:ext uri="{FF2B5EF4-FFF2-40B4-BE49-F238E27FC236}">
                  <a16:creationId xmlns:a16="http://schemas.microsoft.com/office/drawing/2014/main" id="{5611D0E4-839D-47DB-9177-FC0BE657C68E}"/>
                </a:ext>
              </a:extLst>
            </p:cNvPr>
            <p:cNvSpPr/>
            <p:nvPr/>
          </p:nvSpPr>
          <p:spPr>
            <a:xfrm>
              <a:off x="1394533" y="9240940"/>
              <a:ext cx="4914467" cy="376834"/>
            </a:xfrm>
            <a:prstGeom prst="rect">
              <a:avLst/>
            </a:prstGeom>
            <a:solidFill>
              <a:srgbClr val="1F7244"/>
            </a:solidFill>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nSpc>
                  <a:spcPct val="150000"/>
                </a:lnSpc>
              </a:pPr>
              <a:r>
                <a:rPr lang="en-US" altLang="zh-CN" sz="1400" b="1" dirty="0">
                  <a:latin typeface="Times New Roman" panose="02020603050405020304" pitchFamily="18" charset="0"/>
                  <a:cs typeface="Times New Roman" panose="02020603050405020304" pitchFamily="18" charset="0"/>
                </a:rPr>
                <a:t>PRISMA_i_Remove_</a:t>
              </a:r>
              <a:r>
                <a:rPr lang="en-US" altLang="zh-CN" sz="1400" b="1" dirty="0">
                  <a:solidFill>
                    <a:srgbClr val="FF0000"/>
                  </a:solidFill>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.xlsx (</a:t>
              </a:r>
              <a:r>
                <a:rPr lang="en-US" altLang="zh-CN" sz="1400" b="1" dirty="0">
                  <a:solidFill>
                    <a:srgbClr val="FF0000"/>
                  </a:solidFill>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Red numbers in the flowchart)</a:t>
              </a:r>
              <a:endParaRPr lang="en-CN" altLang="zh-CN" sz="1400" b="1" dirty="0">
                <a:latin typeface="Times New Roman" panose="02020603050405020304" pitchFamily="18" charset="0"/>
                <a:cs typeface="Times New Roman" panose="02020603050405020304" pitchFamily="18" charset="0"/>
              </a:endParaRPr>
            </a:p>
          </p:txBody>
        </p:sp>
        <p:pic>
          <p:nvPicPr>
            <p:cNvPr id="43" name="图片 42">
              <a:extLst>
                <a:ext uri="{FF2B5EF4-FFF2-40B4-BE49-F238E27FC236}">
                  <a16:creationId xmlns:a16="http://schemas.microsoft.com/office/drawing/2014/main" id="{B4C5AFFE-EC25-4B16-AC34-FC31C76E6D5D}"/>
                </a:ext>
              </a:extLst>
            </p:cNvPr>
            <p:cNvPicPr>
              <a:picLocks noChangeAspect="1"/>
            </p:cNvPicPr>
            <p:nvPr/>
          </p:nvPicPr>
          <p:blipFill>
            <a:blip r:embed="rId2"/>
            <a:stretch>
              <a:fillRect/>
            </a:stretch>
          </p:blipFill>
          <p:spPr>
            <a:xfrm>
              <a:off x="549000" y="9174911"/>
              <a:ext cx="776514" cy="565149"/>
            </a:xfrm>
            <a:prstGeom prst="rect">
              <a:avLst/>
            </a:prstGeom>
          </p:spPr>
        </p:pic>
      </p:grpSp>
    </p:spTree>
    <p:extLst>
      <p:ext uri="{BB962C8B-B14F-4D97-AF65-F5344CB8AC3E}">
        <p14:creationId xmlns:p14="http://schemas.microsoft.com/office/powerpoint/2010/main" val="2855710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2646</TotalTime>
  <Words>629</Words>
  <Application>Microsoft Office PowerPoint</Application>
  <PresentationFormat>A4 纸张(210x297 毫米)</PresentationFormat>
  <Paragraphs>43</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等线</vt:lpstr>
      <vt:lpstr>Arial</vt:lpstr>
      <vt:lpstr>Calibri</vt:lpstr>
      <vt:lpstr>Calibri Light</vt:lpstr>
      <vt:lpstr>Times New Roman</vt:lpstr>
      <vt:lpstr>Wingdings</vt:lpstr>
      <vt:lpstr>Office Theme</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Tao</dc:creator>
  <cp:lastModifiedBy>admin</cp:lastModifiedBy>
  <cp:revision>79</cp:revision>
  <cp:lastPrinted>2021-09-02T09:53:17Z</cp:lastPrinted>
  <dcterms:created xsi:type="dcterms:W3CDTF">2021-09-02T08:36:32Z</dcterms:created>
  <dcterms:modified xsi:type="dcterms:W3CDTF">2023-10-18T14:25:00Z</dcterms:modified>
</cp:coreProperties>
</file>