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01" r:id="rId3"/>
    <p:sldId id="315" r:id="rId4"/>
    <p:sldId id="310" r:id="rId5"/>
    <p:sldId id="313" r:id="rId6"/>
    <p:sldId id="311" r:id="rId7"/>
    <p:sldId id="312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32" r:id="rId20"/>
    <p:sldId id="327" r:id="rId21"/>
    <p:sldId id="326" r:id="rId22"/>
    <p:sldId id="328" r:id="rId23"/>
    <p:sldId id="335" r:id="rId24"/>
    <p:sldId id="336" r:id="rId25"/>
    <p:sldId id="329" r:id="rId26"/>
    <p:sldId id="330" r:id="rId27"/>
    <p:sldId id="331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0143"/>
  </p:normalViewPr>
  <p:slideViewPr>
    <p:cSldViewPr>
      <p:cViewPr>
        <p:scale>
          <a:sx n="73" d="100"/>
          <a:sy n="73" d="100"/>
        </p:scale>
        <p:origin x="-120" y="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Franklin Gothic Book" charset="0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Franklin Gothic Book" charset="0"/>
                <a:ea typeface="宋体" charset="0"/>
              </a:defRPr>
            </a:lvl1pPr>
          </a:lstStyle>
          <a:p>
            <a:pPr>
              <a:defRPr/>
            </a:pPr>
            <a:fld id="{DCAC04EA-B8B9-E848-B987-2ED84A4BB629}" type="datetimeFigureOut">
              <a:rPr lang="zh-CN" altLang="en-US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Franklin Gothic Book" charset="0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/>
            </a:lvl1pPr>
          </a:lstStyle>
          <a:p>
            <a:pPr>
              <a:defRPr/>
            </a:pPr>
            <a:fld id="{141E967D-046B-9D42-8C2D-41E13D433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E967D-046B-9D42-8C2D-41E13D433FC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189D1-75A9-4B0E-850B-B481A8F0FBE6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822819-6B57-C447-850B-D2481A1944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E730-67C3-4269-9FF5-DC16D21D04E9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52C18B-2D61-3546-9FD4-31CD1F81E4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1DC3C-561B-41F0-ACAD-5D962EBC7879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37435-4496-294A-A3CC-B06D403C30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91B38-FF37-4B18-88AC-16C86857B8FF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EF47E0-C406-744A-BE40-B4413CEAE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30DEE-131A-4A99-92BF-5866B38EA4EB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07BDC-86C7-5A44-BC90-09E0D1B0BE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0DD4C-315A-4D48-8C72-C54361363B8A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A9DF9B-C102-9B46-B154-0C4FD8E2D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81574-D6D1-41DD-962A-AC06F3E1AC49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07567A-A6B0-4941-8DDD-4C1C88E3BD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C373E-D2AE-4D7B-BBC4-970866DF2447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D66FA6-AFCA-4642-A2AB-A50D9BB9E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84628-422D-4336-BDAF-708674C7ABF3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EAAFAE-DEE0-0841-9D5F-C846982A1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D1E6F-D875-42C7-8EA6-5E888AA23841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AE23F4-6B9F-FD4F-A0A4-23D763E40F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0420-C180-4100-85B2-0E061E381FE8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BCDEC2-B16A-CE4E-A5FE-77C13C0A40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2ABF7D-FC2E-49C3-B59A-0CE6AC1B6002}" type="datetime1">
              <a:rPr lang="zh-CN" altLang="en-US" smtClean="0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defRPr sz="1100" smtClean="0">
                <a:solidFill>
                  <a:srgbClr val="636363"/>
                </a:solidFill>
                <a:ea typeface="黑体" charset="0"/>
              </a:defRPr>
            </a:lvl1pPr>
          </a:lstStyle>
          <a:p>
            <a:pPr>
              <a:defRPr/>
            </a:pPr>
            <a:fld id="{1AAFE476-BD8D-C14A-8941-8380E08130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Relationship Id="rId3" Type="http://schemas.openxmlformats.org/officeDocument/2006/relationships/hyperlink" Target="https://linux.die.net/include/sys/socket.h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Relationship Id="rId3" Type="http://schemas.openxmlformats.org/officeDocument/2006/relationships/hyperlink" Target="https://linux.die.net/include/sys/socket.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Relationship Id="rId3" Type="http://schemas.openxmlformats.org/officeDocument/2006/relationships/hyperlink" Target="https://linux.die.net/include/sys/socket.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Relationship Id="rId3" Type="http://schemas.openxmlformats.org/officeDocument/2006/relationships/hyperlink" Target="https://linux.die.net/include/sys/socket.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Relationship Id="rId3" Type="http://schemas.openxmlformats.org/officeDocument/2006/relationships/hyperlink" Target="https://linux.die.net/include/sys/socket.h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Relationship Id="rId3" Type="http://schemas.openxmlformats.org/officeDocument/2006/relationships/hyperlink" Target="https://linux.die.net/include/sys/socket.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Relationship Id="rId3" Type="http://schemas.openxmlformats.org/officeDocument/2006/relationships/hyperlink" Target="https://linux.die.net/include/sys/socket.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types.h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die.net/include/sys/socket.h" TargetMode="External"/><Relationship Id="rId3" Type="http://schemas.openxmlformats.org/officeDocument/2006/relationships/hyperlink" Target="https://linux.die.net/include/sys/types.h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538286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楷体" charset="-122"/>
                <a:ea typeface="华文楷体" charset="-122"/>
              </a:rPr>
              <a:t>实验</a:t>
            </a:r>
            <a:r>
              <a:rPr lang="zh-CN" altLang="en-US" b="1" smtClean="0">
                <a:latin typeface="华文楷体" charset="-122"/>
                <a:ea typeface="华文楷体" charset="-122"/>
              </a:rPr>
              <a:t>三</a:t>
            </a:r>
            <a:r>
              <a:rPr lang="en-US" altLang="zh-CN" b="1" dirty="0" smtClean="0">
                <a:latin typeface="华文楷体" charset="-122"/>
                <a:ea typeface="华文楷体" charset="-122"/>
              </a:rPr>
              <a:t/>
            </a:r>
            <a:br>
              <a:rPr lang="en-US" altLang="zh-CN" b="1" dirty="0" smtClean="0">
                <a:latin typeface="华文楷体" charset="-122"/>
                <a:ea typeface="华文楷体" charset="-122"/>
              </a:rPr>
            </a:br>
            <a:r>
              <a:rPr lang="en-US" altLang="zh-CN" b="1" dirty="0" smtClean="0">
                <a:solidFill>
                  <a:schemeClr val="accent1"/>
                </a:solidFill>
                <a:latin typeface="华文楷体" charset="-122"/>
                <a:ea typeface="华文楷体" charset="-122"/>
              </a:rPr>
              <a:t>socket</a:t>
            </a:r>
            <a:r>
              <a:rPr lang="zh-CN" altLang="en-US" b="1" smtClean="0">
                <a:solidFill>
                  <a:schemeClr val="accent1"/>
                </a:solidFill>
                <a:latin typeface="华文楷体" charset="-122"/>
                <a:ea typeface="华文楷体" charset="-122"/>
              </a:rPr>
              <a:t>通信程序设计</a:t>
            </a:r>
            <a:endParaRPr lang="zh-CN" altLang="en-US" b="1">
              <a:latin typeface="华文楷体" charset="-122"/>
              <a:ea typeface="华文楷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常用数据结构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通用地址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920880" cy="4824536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 dirty="0" smtClean="0">
                <a:latin typeface="+mn-ea"/>
              </a:rPr>
              <a:t>通用地址结构</a:t>
            </a:r>
            <a:endParaRPr lang="en-US" altLang="zh-CN" sz="2600" dirty="0" smtClean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lvl="2" indent="0" eaLnBrk="1" hangingPunct="1">
              <a:buNone/>
            </a:pPr>
            <a:r>
              <a:rPr lang="en-US" altLang="zh-CN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sa_family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协议族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00" lvl="2" indent="0" eaLnBrk="1" hangingPunct="1">
              <a:buNone/>
            </a:pPr>
            <a:r>
              <a:rPr lang="en-US" altLang="zh-CN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sa_data[14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地址数据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长度：</a:t>
            </a:r>
            <a:r>
              <a:rPr lang="en-US" altLang="zh-CN" sz="2200" dirty="0" smtClean="0">
                <a:latin typeface="+mn-ea"/>
              </a:rPr>
              <a:t>2 + 14 = 16</a:t>
            </a:r>
            <a:r>
              <a:rPr lang="zh-CN" altLang="en-US" sz="2200" dirty="0" smtClean="0">
                <a:latin typeface="+mn-ea"/>
              </a:rPr>
              <a:t>个字节</a:t>
            </a:r>
            <a:endParaRPr lang="en-US" altLang="zh-CN" sz="2200" dirty="0" smtClean="0">
              <a:latin typeface="+mn-ea"/>
            </a:endParaRP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协议族：常见协议族有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TCP/IP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协议族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AF_INET</a:t>
            </a:r>
            <a:r>
              <a:rPr lang="zh-CN" altLang="en-US" sz="2200" dirty="0" smtClean="0">
                <a:latin typeface="+mn-ea"/>
              </a:rPr>
              <a:t>）、</a:t>
            </a:r>
            <a:r>
              <a:rPr lang="en-US" altLang="zh-CN" sz="2200" dirty="0" smtClean="0">
                <a:latin typeface="+mn-ea"/>
              </a:rPr>
              <a:t>TCP/IPv6</a:t>
            </a:r>
            <a:r>
              <a:rPr lang="zh-CN" altLang="en-US" sz="2200" dirty="0" smtClean="0">
                <a:latin typeface="+mn-ea"/>
              </a:rPr>
              <a:t>协议族（</a:t>
            </a:r>
            <a:r>
              <a:rPr lang="en-US" altLang="zh-CN" sz="2200" dirty="0" smtClean="0">
                <a:latin typeface="+mn-ea"/>
              </a:rPr>
              <a:t>AF_INET6</a:t>
            </a:r>
            <a:r>
              <a:rPr lang="zh-CN" altLang="en-US" sz="2200" dirty="0" smtClean="0">
                <a:latin typeface="+mn-ea"/>
              </a:rPr>
              <a:t>）、</a:t>
            </a:r>
            <a:r>
              <a:rPr lang="en-US" altLang="zh-CN" sz="2200" dirty="0" smtClean="0">
                <a:latin typeface="+mn-ea"/>
              </a:rPr>
              <a:t>AF_UNIX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AF_IPX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AF_APPLETALK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AF_BLUETOOTH……</a:t>
            </a: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用途：向函数传递参数，使函数支持多种协议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10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06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创建</a:t>
            </a:r>
            <a:r>
              <a:rPr lang="en-US" altLang="zh-CN" sz="3600" smtClean="0"/>
              <a:t>socket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824536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domain,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domain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协议族。实验用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AF_INET</a:t>
            </a: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类型。常见有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SOCK_STREAM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SOCK_DGRAM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SOCK_RAW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protocol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：具体协议。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表示默认协议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返回一个描述符（正整数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），标识所创建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1868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绑定地址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824536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</a:t>
            </a:r>
            <a:r>
              <a:rPr lang="zh-CN" altLang="en-US" sz="2200">
                <a:latin typeface="+mn-ea"/>
              </a:rPr>
              <a:t>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：要绑定的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：要绑定的地址。此处为指向通用地址结构的指针，使用时，要进行强制类型转换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：地址结构大小。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自动计算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并在全局变量</a:t>
            </a:r>
            <a:r>
              <a:rPr lang="en-US" altLang="zh-CN" sz="160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394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服务器启动监听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824536"/>
          </a:xfrm>
        </p:spPr>
        <p:txBody>
          <a:bodyPr/>
          <a:lstStyle/>
          <a:p>
            <a:pPr lvl="1" eaLnBrk="1" hangingPunct="1"/>
            <a:r>
              <a:rPr lang="zh-CN" altLang="en-US" sz="2200" dirty="0" smtClean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sv-SE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sv-SE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sv-SE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参数：</a:t>
            </a:r>
            <a:endParaRPr lang="en-US" altLang="zh-CN" sz="2200" dirty="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：要监听的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backlog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：该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上完成队列的最大长度。完成队列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是指已完成三次握手，但尚未被服务器接受（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accept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）的客户机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返回值：</a:t>
            </a:r>
            <a:endParaRPr lang="en-US" altLang="zh-CN" sz="2200" dirty="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并在全局变量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5326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服务器接受连接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848872" cy="5040560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sockfd,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sockaddr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*addr,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*addrlen);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：用于接受连接的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：客户机地址。此处为指向通用地址结构的指针，使用时，要进行强制类型转换。如果不关心客户机地址，可以设为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：客户机地址结构大小。如果不关心，可以和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addr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一起设为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返回一个新建的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，用于数据传输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并在全局变量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中记录错误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说明：</a:t>
            </a:r>
            <a:endParaRPr lang="en-US" altLang="zh-CN" sz="220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传入的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专用于监听并接受连接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服务器使用返回的新建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和客户机传输数据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52111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334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客户端发起连接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5112568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sockfd,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struct sockaddr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*addr,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addrlen);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：用于发起连接的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：服务器地址。此处为指向通用地址结构的指针，使用时，要进行强制类型转换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地址结构大小。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可使用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自动计算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+mn-ea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+mn-ea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connect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之前如果未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bind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，将使用本机地址和随机端口号自动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绑定。不建议绑定固定端口号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17597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发送数据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7848872" cy="5328592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flags);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：用于发送数据的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：指向数据的指针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：发送数据大小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：额外选项。本次实验设为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返回发送的数据大小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send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不将数据直接送到网络上，而是写入发送缓冲区，再由系统发送到网络。如果缓冲区空间不足，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部分数据，返回值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；如果缓冲区满，程序将阻塞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2842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接收数据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7848872" cy="5400600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None/>
            </a:pP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：用于接收数据的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：指向数据的指针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数据大小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：额外选项。本次实验设为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返回接收的数据大小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如果对方已关闭连接，返回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其他错误返回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recv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从接收缓冲区读取指定大小数据。如果缓冲区数据不足，接受部分数据，返回值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600" err="1" smtClean="0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；如果缓冲区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可读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，程序将阻塞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5281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关闭连接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34389"/>
            <a:ext cx="7848872" cy="5162963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unistd.h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sockfd);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：要关闭的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b="1" smtClean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如果有多个进程同时访问该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只关闭本进程对该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的访问，不影响其他进程，当所有进程都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后，该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才被彻底清除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8034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错误代码及处理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34389"/>
            <a:ext cx="7848872" cy="5234971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stdio.h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string.h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error.h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*s);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errnum);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说明：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函数调用失败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，将返回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，同时在系统变量</a:t>
            </a:r>
            <a:r>
              <a:rPr lang="en-US" altLang="zh-CN" sz="16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中保存错误代码。通过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perror()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strerror()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，可获得错误代码对应的错误信息。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perror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直接显示具体错误信息，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strerror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则将错误代码转换为错误信息字串。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例如：</a:t>
            </a:r>
            <a:endParaRPr lang="en-US" altLang="zh-CN" sz="220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在判断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bind()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后执行代码：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   perror(“bind failed”</a:t>
            </a:r>
            <a:r>
              <a:rPr lang="zh-CN" altLang="en-US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）</a:t>
            </a: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将显示：</a:t>
            </a:r>
            <a:endParaRPr lang="en-US" altLang="zh-CN" sz="16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    bind</a:t>
            </a:r>
            <a:r>
              <a:rPr lang="zh-CN" altLang="en-US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failed</a:t>
            </a:r>
            <a:r>
              <a:rPr lang="zh-CN" altLang="en-US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xxxxxxxxxxxxxxxxxxxxxxxxxxxxx</a:t>
            </a: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等价于：</a:t>
            </a:r>
            <a:endParaRPr lang="en-US" altLang="zh-CN" sz="16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    printf(“bind failed</a:t>
            </a:r>
            <a:r>
              <a:rPr lang="zh-CN" altLang="en-US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</a:rPr>
              <a:t>%s\n”, strerror(errno));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82838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66813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实验目的和实验环境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608512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b="1">
                <a:latin typeface="+mn-ea"/>
              </a:rPr>
              <a:t>实验目的</a:t>
            </a:r>
            <a:endParaRPr lang="en-US" altLang="zh-CN" b="1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熟悉运输层协议，掌握</a:t>
            </a:r>
            <a:r>
              <a:rPr lang="en-US" altLang="zh-CN" dirty="0" smtClean="0">
                <a:latin typeface="+mn-ea"/>
              </a:rPr>
              <a:t>TCP</a:t>
            </a:r>
            <a:r>
              <a:rPr lang="zh-CN" altLang="en-US" smtClean="0">
                <a:latin typeface="+mn-ea"/>
              </a:rPr>
              <a:t>协议主要特点和工作原理</a:t>
            </a:r>
            <a:endParaRPr lang="en-US" altLang="zh-CN" dirty="0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TCP</a:t>
            </a:r>
            <a:r>
              <a:rPr lang="zh-CN" altLang="en-US" smtClean="0">
                <a:latin typeface="+mn-ea"/>
              </a:rPr>
              <a:t>连接的建立和释放</a:t>
            </a:r>
            <a:endParaRPr lang="en-US" altLang="zh-CN" dirty="0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理解</a:t>
            </a:r>
            <a:r>
              <a:rPr lang="en-US" altLang="zh-CN" dirty="0">
                <a:latin typeface="+mn-ea"/>
              </a:rPr>
              <a:t>socket</a:t>
            </a:r>
            <a:r>
              <a:rPr lang="zh-CN" altLang="en-US">
                <a:latin typeface="+mn-ea"/>
              </a:rPr>
              <a:t>的基本概念和工作</a:t>
            </a:r>
            <a:r>
              <a:rPr lang="zh-CN" altLang="en-US" smtClean="0">
                <a:latin typeface="+mn-ea"/>
              </a:rPr>
              <a:t>原理，编程实现</a:t>
            </a:r>
            <a:r>
              <a:rPr lang="en-US" altLang="zh-CN" dirty="0" smtClean="0">
                <a:latin typeface="+mn-ea"/>
              </a:rPr>
              <a:t>socket</a:t>
            </a:r>
            <a:r>
              <a:rPr lang="zh-CN" altLang="en-US" smtClean="0">
                <a:latin typeface="+mn-ea"/>
              </a:rPr>
              <a:t>网络</a:t>
            </a:r>
            <a:r>
              <a:rPr lang="zh-CN" altLang="en-US">
                <a:latin typeface="+mn-ea"/>
              </a:rPr>
              <a:t>通信</a:t>
            </a:r>
            <a:endParaRPr lang="en-US" altLang="zh-CN" dirty="0">
              <a:latin typeface="+mn-ea"/>
            </a:endParaRPr>
          </a:p>
          <a:p>
            <a:pPr marL="0" lvl="1" eaLnBrk="1" hangingPunct="1">
              <a:buFont typeface="Wingdings" pitchFamily="2" charset="2"/>
              <a:buChar char="u"/>
            </a:pPr>
            <a:r>
              <a:rPr lang="zh-CN" altLang="en-US" sz="3200" b="1">
                <a:latin typeface="+mn-ea"/>
              </a:rPr>
              <a:t>实验环境</a:t>
            </a:r>
            <a:endParaRPr lang="en-US" altLang="zh-CN" sz="3200" b="1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+mn-ea"/>
              </a:rPr>
              <a:t>CentOS</a:t>
            </a:r>
            <a:r>
              <a:rPr lang="en-US" altLang="zh-CN">
                <a:latin typeface="+mn-ea"/>
              </a:rPr>
              <a:t> 6.2 + </a:t>
            </a:r>
            <a:r>
              <a:rPr lang="en-US" altLang="zh-CN" smtClean="0">
                <a:latin typeface="+mn-ea"/>
              </a:rPr>
              <a:t>GCC 4.4.6</a:t>
            </a:r>
          </a:p>
          <a:p>
            <a:pPr marL="857250" lvl="2" indent="0" eaLnBrk="1" hangingPunct="1">
              <a:buNone/>
            </a:pPr>
            <a:r>
              <a:rPr lang="zh-CN" altLang="en-US" smtClean="0">
                <a:latin typeface="+mn-ea"/>
              </a:rPr>
              <a:t>（其他</a:t>
            </a:r>
            <a:r>
              <a:rPr lang="en-US" altLang="zh-CN" smtClean="0">
                <a:latin typeface="+mn-ea"/>
              </a:rPr>
              <a:t>Linux</a:t>
            </a:r>
            <a:r>
              <a:rPr lang="zh-CN" altLang="en-US" smtClean="0">
                <a:latin typeface="+mn-ea"/>
              </a:rPr>
              <a:t>发行版也可用）</a:t>
            </a:r>
            <a:endParaRPr lang="zh-CN" altLang="en-US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字节顺序转换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34389"/>
            <a:ext cx="7848872" cy="5162963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arpa/inet.h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int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参数：</a:t>
            </a:r>
            <a:endParaRPr lang="en-US" altLang="zh-CN" sz="220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：要转换的整型数据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转换后的整型数据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主机对于多字节的整型数据的表示称为主机字节顺序（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），网络通信使用的表示法称为网络字节顺序（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有两种，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little-endian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只有一种，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。为了让通信双方能正常使用各自的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，对于整型数据，发送方调用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htonx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，接收方调用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ntohx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单字节数据和非整型数据不受影响。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71643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常用函数</a:t>
            </a:r>
            <a:r>
              <a:rPr lang="en-US" altLang="zh-CN" sz="3600" smtClean="0"/>
              <a:t>——</a:t>
            </a:r>
            <a:r>
              <a:rPr lang="zh-CN" altLang="en-US" sz="3600" smtClean="0"/>
              <a:t>地址的数</a:t>
            </a:r>
            <a:r>
              <a:rPr lang="en-US" altLang="zh-CN" sz="3600" smtClean="0"/>
              <a:t>/</a:t>
            </a:r>
            <a:r>
              <a:rPr lang="zh-CN" altLang="en-US" sz="3600" smtClean="0"/>
              <a:t>串转换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34389"/>
            <a:ext cx="7848872" cy="5162963"/>
          </a:xfrm>
        </p:spPr>
        <p:txBody>
          <a:bodyPr/>
          <a:lstStyle/>
          <a:p>
            <a:pPr lvl="1" eaLnBrk="1" hangingPunct="1"/>
            <a:r>
              <a:rPr lang="zh-CN" altLang="en-US" sz="2200" smtClean="0">
                <a:latin typeface="+mn-ea"/>
              </a:rPr>
              <a:t>定义：</a:t>
            </a:r>
            <a:endParaRPr lang="en-US" altLang="zh-CN" sz="2200">
              <a:latin typeface="+mn-ea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sys/socket.h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zh-CN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eaLnBrk="1" hangingPunct="1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netinet/in.h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arpa/inet.h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*str, 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in_addr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*num);</a:t>
            </a:r>
          </a:p>
          <a:p>
            <a:pPr marL="857250" lvl="1" indent="0" eaLnBrk="1" hangingPunct="1"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in_addr </a:t>
            </a:r>
            <a:r>
              <a:rPr lang="en-US" altLang="zh-CN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参数</a:t>
            </a:r>
            <a:r>
              <a:rPr lang="zh-CN" altLang="en-US" sz="2200">
                <a:latin typeface="+mn-ea"/>
              </a:rPr>
              <a:t>：</a:t>
            </a:r>
            <a:endParaRPr lang="en-US" altLang="zh-CN" sz="220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地址字符串形式。如“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172.16.13.161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形式。如“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172.16.13.161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”，其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字节整数为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0xAC100DA1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返回值：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inet_aton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：成功返回非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值，失败返回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zh-CN" sz="1600" b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inet_ntoa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：返回转换后的字符串形式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调用这两个函数时，也要做相应的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的字节顺序转换。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inet_ntoa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结果保存在静态缓冲区中，再次调用将覆盖上次的结果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213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8990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 smtClean="0"/>
              <a:t>1</a:t>
            </a:r>
            <a:r>
              <a:rPr lang="zh-CN" altLang="en-US" sz="3600" smtClean="0"/>
              <a:t>：实现迭代式</a:t>
            </a:r>
            <a:r>
              <a:rPr lang="en-US" altLang="zh-CN" sz="3600" smtClean="0"/>
              <a:t>echo</a:t>
            </a:r>
            <a:r>
              <a:rPr lang="zh-CN" altLang="en-US" sz="3600" smtClean="0"/>
              <a:t>服务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920880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sz="2800">
                <a:latin typeface="+mn-ea"/>
              </a:rPr>
              <a:t>echo</a:t>
            </a:r>
            <a:r>
              <a:rPr lang="zh-CN" altLang="en-US" sz="2800">
                <a:latin typeface="+mn-ea"/>
              </a:rPr>
              <a:t>服务</a:t>
            </a:r>
            <a:r>
              <a:rPr lang="zh-CN" altLang="en-US" sz="2800" smtClean="0">
                <a:latin typeface="+mn-ea"/>
              </a:rPr>
              <a:t>：</a:t>
            </a:r>
            <a:endParaRPr lang="en-US" altLang="zh-CN" sz="28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服务器回显客户机发送的</a:t>
            </a:r>
            <a:r>
              <a:rPr lang="zh-CN" altLang="en-US" sz="2200" smtClean="0">
                <a:latin typeface="+mn-ea"/>
              </a:rPr>
              <a:t>文本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en-US" altLang="zh-CN" sz="2200" smtClean="0">
                <a:cs typeface="Times New Roman" panose="02020603050405020304" pitchFamily="18" charset="0"/>
              </a:rPr>
              <a:t>Linux</a:t>
            </a:r>
            <a:r>
              <a:rPr lang="zh-CN" altLang="en-US" sz="2200">
                <a:cs typeface="Times New Roman" panose="02020603050405020304" pitchFamily="18" charset="0"/>
              </a:rPr>
              <a:t>系统自</a:t>
            </a:r>
            <a:r>
              <a:rPr lang="zh-CN" altLang="en-US" sz="2200" smtClean="0">
                <a:cs typeface="Times New Roman" panose="02020603050405020304" pitchFamily="18" charset="0"/>
              </a:rPr>
              <a:t>带</a:t>
            </a:r>
            <a:r>
              <a:rPr lang="en-US" altLang="zh-CN" sz="2200" smtClean="0">
                <a:cs typeface="Times New Roman" panose="02020603050405020304" pitchFamily="18" charset="0"/>
              </a:rPr>
              <a:t>echo</a:t>
            </a:r>
            <a:r>
              <a:rPr lang="zh-CN" altLang="en-US" sz="2200">
                <a:cs typeface="Times New Roman" panose="02020603050405020304" pitchFamily="18" charset="0"/>
              </a:rPr>
              <a:t>服务</a:t>
            </a:r>
            <a:r>
              <a:rPr lang="zh-CN" altLang="en-US" sz="2200" smtClean="0">
                <a:cs typeface="Times New Roman" panose="02020603050405020304" pitchFamily="18" charset="0"/>
              </a:rPr>
              <a:t>，在</a:t>
            </a:r>
            <a:r>
              <a:rPr lang="en-US" altLang="zh-CN" sz="2200" smtClean="0">
                <a:cs typeface="Times New Roman" panose="02020603050405020304" pitchFamily="18" charset="0"/>
              </a:rPr>
              <a:t>7</a:t>
            </a:r>
            <a:r>
              <a:rPr lang="zh-CN" altLang="en-US" sz="2200" smtClean="0">
                <a:cs typeface="Times New Roman" panose="02020603050405020304" pitchFamily="18" charset="0"/>
              </a:rPr>
              <a:t>号端口上监听，同时提供</a:t>
            </a:r>
            <a:r>
              <a:rPr lang="en-US" altLang="zh-CN" sz="2200" smtClean="0">
                <a:cs typeface="Times New Roman" panose="02020603050405020304" pitchFamily="18" charset="0"/>
              </a:rPr>
              <a:t>TCP</a:t>
            </a:r>
            <a:r>
              <a:rPr lang="zh-CN" altLang="en-US" sz="2200" smtClean="0">
                <a:cs typeface="Times New Roman" panose="02020603050405020304" pitchFamily="18" charset="0"/>
              </a:rPr>
              <a:t>和</a:t>
            </a:r>
            <a:r>
              <a:rPr lang="en-US" altLang="zh-CN" sz="2200" smtClean="0">
                <a:cs typeface="Times New Roman" panose="02020603050405020304" pitchFamily="18" charset="0"/>
              </a:rPr>
              <a:t>UDP</a:t>
            </a:r>
            <a:r>
              <a:rPr lang="zh-CN" altLang="en-US" sz="2200" smtClean="0">
                <a:cs typeface="Times New Roman" panose="02020603050405020304" pitchFamily="18" charset="0"/>
              </a:rPr>
              <a:t>服务</a:t>
            </a:r>
            <a:endParaRPr lang="en-US" altLang="zh-CN" sz="2200">
              <a:latin typeface="+mn-ea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800">
                <a:latin typeface="+mn-ea"/>
              </a:rPr>
              <a:t>示例</a:t>
            </a:r>
            <a:r>
              <a:rPr lang="zh-CN" altLang="en-US" sz="2800" smtClean="0">
                <a:latin typeface="+mn-ea"/>
              </a:rPr>
              <a:t>：</a:t>
            </a:r>
            <a:endParaRPr lang="en-US" altLang="zh-CN" sz="28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Franklin Gothic Book"/>
              </a:rPr>
              <a:t>打开终端</a:t>
            </a:r>
            <a:endParaRPr lang="en-US" altLang="zh-CN" sz="2200">
              <a:latin typeface="Franklin Gothic Book"/>
            </a:endParaRPr>
          </a:p>
          <a:p>
            <a:pPr lvl="1" eaLnBrk="1" hangingPunct="1"/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sz="20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chkconfig</a:t>
            </a:r>
            <a:r>
              <a:rPr lang="zh-CN" altLang="en-US" sz="2200">
                <a:latin typeface="Franklin Gothic Book"/>
              </a:rPr>
              <a:t>查看</a:t>
            </a:r>
            <a:r>
              <a:rPr lang="en-US" altLang="zh-CN" sz="2200">
                <a:latin typeface="Franklin Gothic Book"/>
              </a:rPr>
              <a:t>echo</a:t>
            </a:r>
            <a:r>
              <a:rPr lang="zh-CN" altLang="en-US" sz="2200">
                <a:latin typeface="Franklin Gothic Book"/>
              </a:rPr>
              <a:t>服务</a:t>
            </a:r>
            <a:r>
              <a:rPr lang="zh-CN" altLang="en-US" sz="2200" smtClean="0">
                <a:latin typeface="Franklin Gothic Book"/>
              </a:rPr>
              <a:t>是否</a:t>
            </a:r>
            <a:r>
              <a:rPr lang="zh-CN" altLang="en-US" sz="2200">
                <a:latin typeface="Franklin Gothic Book"/>
              </a:rPr>
              <a:t>启动</a:t>
            </a:r>
            <a:r>
              <a:rPr lang="zh-CN" altLang="en-US" sz="2200" smtClean="0">
                <a:latin typeface="Franklin Gothic Book"/>
              </a:rPr>
              <a:t>，如未启动，输入</a:t>
            </a:r>
            <a:r>
              <a:rPr lang="en-US" altLang="zh-CN" sz="20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chkconfig echo-stream on</a:t>
            </a:r>
            <a:r>
              <a:rPr lang="zh-CN" altLang="en-US" sz="2200" smtClean="0">
                <a:latin typeface="Franklin Gothic Book"/>
              </a:rPr>
              <a:t>开启，并重启</a:t>
            </a:r>
            <a:r>
              <a:rPr lang="en-US" altLang="zh-CN" sz="2200" smtClean="0">
                <a:latin typeface="Franklin Gothic Book"/>
              </a:rPr>
              <a:t>Linux</a:t>
            </a:r>
            <a:endParaRPr lang="en-US" altLang="zh-CN" sz="2200">
              <a:latin typeface="Franklin Gothic Book"/>
            </a:endParaRPr>
          </a:p>
          <a:p>
            <a:pPr lvl="1" eaLnBrk="1" hangingPunct="1"/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sz="20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altLang="zh-CN" sz="20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-antA inet | grep </a:t>
            </a:r>
            <a:r>
              <a:rPr lang="en-US" altLang="zh-CN" sz="20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:7</a:t>
            </a:r>
            <a:r>
              <a:rPr lang="zh-CN" altLang="en-US" sz="2200" smtClean="0">
                <a:latin typeface="Franklin Gothic Book"/>
              </a:rPr>
              <a:t>，确认</a:t>
            </a:r>
            <a:r>
              <a:rPr lang="en-US" altLang="zh-CN" sz="2200">
                <a:latin typeface="Franklin Gothic Book"/>
              </a:rPr>
              <a:t>echo</a:t>
            </a:r>
            <a:r>
              <a:rPr lang="zh-CN" altLang="en-US" sz="2200">
                <a:latin typeface="Franklin Gothic Book"/>
              </a:rPr>
              <a:t>服务处于监听</a:t>
            </a:r>
            <a:r>
              <a:rPr lang="zh-CN" altLang="en-US" sz="2200" smtClean="0">
                <a:latin typeface="Franklin Gothic Book"/>
              </a:rPr>
              <a:t>状态</a:t>
            </a:r>
            <a:endParaRPr lang="en-US" altLang="zh-CN" sz="2200" smtClean="0">
              <a:latin typeface="Franklin Gothic Book"/>
            </a:endParaRPr>
          </a:p>
          <a:p>
            <a:pPr lvl="1" eaLnBrk="1" hangingPunct="1"/>
            <a:r>
              <a:rPr lang="zh-CN" altLang="en-US" sz="2200" smtClean="0">
                <a:latin typeface="Franklin Gothic Book"/>
              </a:rPr>
              <a:t>输入</a:t>
            </a:r>
            <a:r>
              <a:rPr lang="en-US" altLang="zh-CN" sz="20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127.0.0.1 7</a:t>
            </a:r>
            <a:r>
              <a:rPr lang="zh-CN" altLang="en-US" sz="2200" smtClean="0">
                <a:latin typeface="Franklin Gothic Book"/>
              </a:rPr>
              <a:t>连接系统</a:t>
            </a:r>
            <a:r>
              <a:rPr lang="en-US" altLang="zh-CN" sz="2200" smtClean="0">
                <a:latin typeface="Franklin Gothic Book"/>
              </a:rPr>
              <a:t>echo</a:t>
            </a:r>
            <a:r>
              <a:rPr lang="zh-CN" altLang="en-US" sz="2200" smtClean="0">
                <a:latin typeface="Franklin Gothic Book"/>
              </a:rPr>
              <a:t>服务，连接后输入文本，观察响应</a:t>
            </a:r>
            <a:endParaRPr lang="en-US" altLang="zh-CN" sz="2200" smtClean="0">
              <a:latin typeface="Franklin Gothic Book"/>
            </a:endParaRPr>
          </a:p>
          <a:p>
            <a:pPr lvl="1" eaLnBrk="1" hangingPunct="1"/>
            <a:r>
              <a:rPr lang="zh-CN" altLang="en-US" sz="2200">
                <a:latin typeface="Franklin Gothic Book"/>
              </a:rPr>
              <a:t>输入</a:t>
            </a:r>
            <a:r>
              <a:rPr lang="en-US" altLang="zh-CN" sz="20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Ctrl-]</a:t>
            </a:r>
            <a:r>
              <a:rPr lang="zh-CN" altLang="en-US" sz="2200" smtClean="0">
                <a:latin typeface="Franklin Gothic Book"/>
              </a:rPr>
              <a:t>结束，输入</a:t>
            </a:r>
            <a:r>
              <a:rPr lang="en-US" altLang="zh-CN" sz="20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CN" altLang="en-US" sz="2200" smtClean="0">
                <a:latin typeface="Franklin Gothic Book"/>
              </a:rPr>
              <a:t>退出</a:t>
            </a:r>
            <a:r>
              <a:rPr lang="en-US" altLang="zh-CN" sz="2200" smtClean="0">
                <a:latin typeface="Franklin Gothic Book"/>
              </a:rPr>
              <a:t>telnet</a:t>
            </a:r>
            <a:endParaRPr lang="en-US" altLang="zh-CN" sz="2200">
              <a:latin typeface="Franklin Gothic Book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83400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9300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 smtClean="0"/>
              <a:t>1.1</a:t>
            </a:r>
            <a:r>
              <a:rPr lang="zh-CN" altLang="en-US" sz="3600" smtClean="0"/>
              <a:t>：实现迭代式</a:t>
            </a:r>
            <a:r>
              <a:rPr lang="en-US" altLang="zh-CN" sz="3600" smtClean="0"/>
              <a:t>echo</a:t>
            </a:r>
            <a:r>
              <a:rPr lang="zh-CN" altLang="en-US" sz="3600"/>
              <a:t>客户机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920880" cy="5184576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400" dirty="0" smtClean="0">
                <a:latin typeface="+mn-ea"/>
              </a:rPr>
              <a:t>给定客户</a:t>
            </a:r>
            <a:r>
              <a:rPr lang="zh-CN" altLang="en-US" sz="2400" dirty="0">
                <a:latin typeface="+mn-ea"/>
              </a:rPr>
              <a:t>机</a:t>
            </a:r>
            <a:r>
              <a:rPr lang="zh-CN" altLang="en-US" sz="2400" dirty="0" smtClean="0">
                <a:latin typeface="+mn-ea"/>
              </a:rPr>
              <a:t>范例代码</a:t>
            </a:r>
            <a:r>
              <a:rPr lang="en-US" altLang="zh-CN" sz="2400" dirty="0" err="1" smtClean="0">
                <a:solidFill>
                  <a:srgbClr val="00B0F0"/>
                </a:solidFill>
                <a:latin typeface="+mn-ea"/>
              </a:rPr>
              <a:t>echo_client_example.c</a:t>
            </a:r>
            <a:r>
              <a:rPr lang="zh-CN" altLang="en-US" sz="2400" dirty="0" smtClean="0">
                <a:latin typeface="+mn-ea"/>
              </a:rPr>
              <a:t>，请按照以下步骤修改，并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系统自带的</a:t>
            </a:r>
            <a:r>
              <a:rPr lang="en-US" altLang="zh-CN" sz="2400" dirty="0">
                <a:latin typeface="+mn-ea"/>
              </a:rPr>
              <a:t>echo</a:t>
            </a:r>
            <a:r>
              <a:rPr lang="zh-CN" altLang="en-US" sz="2400" dirty="0" smtClean="0">
                <a:latin typeface="+mn-ea"/>
              </a:rPr>
              <a:t>服务来</a:t>
            </a:r>
            <a:r>
              <a:rPr lang="zh-CN" altLang="en-US" sz="2400" dirty="0">
                <a:latin typeface="+mn-ea"/>
              </a:rPr>
              <a:t>测试客户机</a:t>
            </a:r>
            <a:endParaRPr lang="en-US" altLang="zh-CN" sz="240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dirty="0" smtClean="0">
                <a:latin typeface="+mn-ea"/>
              </a:rPr>
              <a:t>① 为</a:t>
            </a:r>
            <a:r>
              <a:rPr lang="zh-CN" altLang="en-US" sz="2200" dirty="0">
                <a:latin typeface="+mn-ea"/>
              </a:rPr>
              <a:t>所有</a:t>
            </a:r>
            <a:r>
              <a:rPr lang="en-US" altLang="zh-CN" sz="2200" dirty="0">
                <a:latin typeface="+mn-ea"/>
              </a:rPr>
              <a:t>socket</a:t>
            </a:r>
            <a:r>
              <a:rPr lang="zh-CN" altLang="en-US" sz="2200" dirty="0">
                <a:latin typeface="+mn-ea"/>
              </a:rPr>
              <a:t>函数调用添加错误处理代码；</a:t>
            </a:r>
            <a:endParaRPr lang="en-US" altLang="zh-CN" sz="220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dirty="0" smtClean="0">
                <a:latin typeface="+mn-ea"/>
              </a:rPr>
              <a:t>② 范例</a:t>
            </a:r>
            <a:r>
              <a:rPr lang="zh-CN" altLang="en-US" sz="2200" dirty="0">
                <a:latin typeface="+mn-ea"/>
              </a:rPr>
              <a:t>中服务器地址和端口是固定值，请你将它们改成</a:t>
            </a:r>
            <a:r>
              <a:rPr lang="zh-CN" altLang="en-US" sz="2200" dirty="0" smtClean="0">
                <a:latin typeface="+mn-ea"/>
              </a:rPr>
              <a:t>允许用户</a:t>
            </a:r>
            <a:r>
              <a:rPr lang="zh-CN" altLang="en-US" sz="2200" dirty="0">
                <a:latin typeface="+mn-ea"/>
              </a:rPr>
              <a:t>以参数形式从命令行输入；</a:t>
            </a:r>
            <a:endParaRPr lang="en-US" altLang="zh-CN" sz="220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dirty="0" smtClean="0">
                <a:latin typeface="+mn-ea"/>
              </a:rPr>
              <a:t>③ 范例</a:t>
            </a:r>
            <a:r>
              <a:rPr lang="zh-CN" altLang="en-US" sz="2200" dirty="0">
                <a:latin typeface="+mn-ea"/>
              </a:rPr>
              <a:t>中客户</a:t>
            </a:r>
            <a:r>
              <a:rPr lang="zh-CN" altLang="en-US" sz="2200" dirty="0" smtClean="0">
                <a:latin typeface="+mn-ea"/>
              </a:rPr>
              <a:t>机发送的是固定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 smtClean="0">
                <a:latin typeface="+mn-ea"/>
              </a:rPr>
              <a:t>文本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”Hello Network!\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n”</a:t>
            </a:r>
            <a:r>
              <a:rPr lang="zh-CN" altLang="en-US" sz="2200" dirty="0">
                <a:latin typeface="+mn-ea"/>
              </a:rPr>
              <a:t>，请改成允许用户输入文本，</a:t>
            </a:r>
            <a:r>
              <a:rPr lang="zh-CN" altLang="en-US" sz="2200" dirty="0" smtClean="0">
                <a:latin typeface="+mn-ea"/>
              </a:rPr>
              <a:t>按回车发送，</a:t>
            </a:r>
            <a:r>
              <a:rPr lang="zh-CN" altLang="en-US" sz="2200" dirty="0">
                <a:latin typeface="+mn-ea"/>
              </a:rPr>
              <a:t>获取服务器响应并显示；</a:t>
            </a:r>
            <a:endParaRPr lang="en-US" altLang="zh-CN" sz="220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dirty="0" smtClean="0">
                <a:latin typeface="+mn-ea"/>
              </a:rPr>
              <a:t>④ 继续修改，使③中的</a:t>
            </a:r>
            <a:r>
              <a:rPr lang="zh-CN" altLang="en-US" sz="2200" dirty="0">
                <a:latin typeface="+mn-ea"/>
              </a:rPr>
              <a:t>此</a:t>
            </a:r>
            <a:r>
              <a:rPr lang="zh-CN" altLang="en-US" sz="2200" dirty="0" smtClean="0">
                <a:latin typeface="+mn-ea"/>
              </a:rPr>
              <a:t>过程</a:t>
            </a:r>
            <a:r>
              <a:rPr lang="zh-CN" altLang="en-US" sz="2200" dirty="0">
                <a:latin typeface="+mn-ea"/>
              </a:rPr>
              <a:t>循环</a:t>
            </a:r>
            <a:r>
              <a:rPr lang="zh-CN" altLang="en-US" sz="2200" dirty="0" smtClean="0">
                <a:latin typeface="+mn-ea"/>
              </a:rPr>
              <a:t>：“接受</a:t>
            </a:r>
            <a:r>
              <a:rPr lang="zh-CN" altLang="en-US" sz="2200" dirty="0">
                <a:latin typeface="+mn-ea"/>
              </a:rPr>
              <a:t>用户输入</a:t>
            </a:r>
            <a:r>
              <a:rPr lang="en-US" altLang="zh-CN" sz="2200" dirty="0">
                <a:latin typeface="+mn-ea"/>
              </a:rPr>
              <a:t>—&gt;</a:t>
            </a:r>
            <a:r>
              <a:rPr lang="zh-CN" altLang="en-US" sz="2200" dirty="0">
                <a:latin typeface="+mn-ea"/>
              </a:rPr>
              <a:t>按回车发送</a:t>
            </a:r>
            <a:r>
              <a:rPr lang="en-US" altLang="zh-CN" sz="2200" dirty="0">
                <a:latin typeface="+mn-ea"/>
              </a:rPr>
              <a:t>—&gt;</a:t>
            </a:r>
            <a:r>
              <a:rPr lang="zh-CN" altLang="en-US" sz="2200" dirty="0">
                <a:latin typeface="+mn-ea"/>
              </a:rPr>
              <a:t>获取服务器</a:t>
            </a:r>
            <a:r>
              <a:rPr lang="zh-CN" altLang="en-US" sz="2200" dirty="0" smtClean="0">
                <a:latin typeface="+mn-ea"/>
              </a:rPr>
              <a:t>响应并显示”</a:t>
            </a:r>
            <a:r>
              <a:rPr lang="zh-CN" altLang="en-US" sz="2200" dirty="0">
                <a:latin typeface="+mn-ea"/>
              </a:rPr>
              <a:t> </a:t>
            </a:r>
            <a:r>
              <a:rPr lang="zh-CN" altLang="en-US" sz="2200" dirty="0" smtClean="0">
                <a:latin typeface="+mn-ea"/>
              </a:rPr>
              <a:t>。当</a:t>
            </a:r>
            <a:r>
              <a:rPr lang="zh-CN" altLang="en-US" sz="2200" dirty="0">
                <a:latin typeface="+mn-ea"/>
              </a:rPr>
              <a:t>用户输入</a:t>
            </a:r>
            <a:r>
              <a:rPr lang="en-US" altLang="zh-CN" sz="2200" dirty="0">
                <a:latin typeface="+mn-ea"/>
              </a:rPr>
              <a:t>bye</a:t>
            </a:r>
            <a:r>
              <a:rPr lang="zh-CN" altLang="en-US" sz="2200" dirty="0">
                <a:latin typeface="+mn-ea"/>
              </a:rPr>
              <a:t>时，结束</a:t>
            </a:r>
            <a:r>
              <a:rPr lang="zh-CN" altLang="en-US" sz="2200" dirty="0" smtClean="0">
                <a:latin typeface="+mn-ea"/>
              </a:rPr>
              <a:t>循环；</a:t>
            </a:r>
            <a:endParaRPr lang="en-US" altLang="zh-CN" sz="2200" dirty="0" smtClean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dirty="0" smtClean="0">
                <a:latin typeface="+mn-ea"/>
              </a:rPr>
              <a:t>⑤ 增加对</a:t>
            </a:r>
            <a:r>
              <a:rPr lang="en-US" altLang="zh-CN" sz="2200" dirty="0" smtClean="0">
                <a:latin typeface="+mn-ea"/>
              </a:rPr>
              <a:t>send()</a:t>
            </a:r>
            <a:r>
              <a:rPr lang="zh-CN" altLang="en-US" sz="2200" dirty="0" smtClean="0">
                <a:latin typeface="+mn-ea"/>
              </a:rPr>
              <a:t>和</a:t>
            </a:r>
            <a:r>
              <a:rPr lang="en-US" altLang="zh-CN" sz="2200" dirty="0" err="1" smtClean="0">
                <a:latin typeface="+mn-ea"/>
              </a:rPr>
              <a:t>recv</a:t>
            </a:r>
            <a:r>
              <a:rPr lang="en-US" altLang="zh-CN" sz="2200" dirty="0" smtClean="0">
                <a:latin typeface="+mn-ea"/>
              </a:rPr>
              <a:t>()</a:t>
            </a:r>
            <a:r>
              <a:rPr lang="zh-CN" altLang="en-US" sz="2200" dirty="0" smtClean="0">
                <a:latin typeface="+mn-ea"/>
              </a:rPr>
              <a:t>只发送</a:t>
            </a:r>
            <a:r>
              <a:rPr lang="en-US" altLang="zh-CN" sz="2200" dirty="0" smtClean="0">
                <a:latin typeface="+mn-ea"/>
              </a:rPr>
              <a:t>/</a:t>
            </a:r>
            <a:r>
              <a:rPr lang="zh-CN" altLang="en-US" sz="2200" dirty="0" smtClean="0">
                <a:latin typeface="+mn-ea"/>
              </a:rPr>
              <a:t>接收部分数据的判断，确保数据完整性。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73837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242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 smtClean="0"/>
              <a:t>1.2</a:t>
            </a:r>
            <a:r>
              <a:rPr lang="zh-CN" altLang="en-US" sz="3600" smtClean="0"/>
              <a:t>：实现迭代式</a:t>
            </a:r>
            <a:r>
              <a:rPr lang="en-US" altLang="zh-CN" sz="3600" smtClean="0"/>
              <a:t>echo</a:t>
            </a:r>
            <a:r>
              <a:rPr lang="zh-CN" altLang="en-US" sz="3600" smtClean="0"/>
              <a:t>服务器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920880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400" smtClean="0">
                <a:latin typeface="+mn-ea"/>
              </a:rPr>
              <a:t>给定</a:t>
            </a:r>
            <a:r>
              <a:rPr lang="zh-CN" altLang="en-US" sz="2400">
                <a:latin typeface="+mn-ea"/>
              </a:rPr>
              <a:t>服务器</a:t>
            </a:r>
            <a:r>
              <a:rPr lang="zh-CN" altLang="en-US" sz="2400" smtClean="0">
                <a:latin typeface="+mn-ea"/>
              </a:rPr>
              <a:t>范例代码</a:t>
            </a:r>
            <a:r>
              <a:rPr lang="en-US" altLang="zh-CN" sz="2400" smtClean="0">
                <a:solidFill>
                  <a:srgbClr val="00B0F0"/>
                </a:solidFill>
                <a:latin typeface="+mn-ea"/>
              </a:rPr>
              <a:t>echo_server_example.c</a:t>
            </a:r>
            <a:r>
              <a:rPr lang="zh-CN" altLang="en-US" sz="2400" smtClean="0">
                <a:latin typeface="+mn-ea"/>
              </a:rPr>
              <a:t>，请按照以下步骤修改，并使用实验任务</a:t>
            </a:r>
            <a:r>
              <a:rPr lang="en-US" altLang="zh-CN" sz="2400" smtClean="0">
                <a:latin typeface="+mn-ea"/>
              </a:rPr>
              <a:t>1.1</a:t>
            </a:r>
            <a:r>
              <a:rPr lang="zh-CN" altLang="en-US" sz="2400" smtClean="0">
                <a:latin typeface="+mn-ea"/>
              </a:rPr>
              <a:t>中的客户机来测试服务器</a:t>
            </a:r>
            <a:endParaRPr lang="en-US" altLang="zh-CN" sz="240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smtClean="0">
                <a:latin typeface="+mn-ea"/>
              </a:rPr>
              <a:t>① 为</a:t>
            </a:r>
            <a:r>
              <a:rPr lang="zh-CN" altLang="en-US" sz="2200">
                <a:latin typeface="+mn-ea"/>
              </a:rPr>
              <a:t>所有</a:t>
            </a:r>
            <a:r>
              <a:rPr lang="en-US" altLang="zh-CN" sz="2200">
                <a:latin typeface="+mn-ea"/>
              </a:rPr>
              <a:t>socket</a:t>
            </a:r>
            <a:r>
              <a:rPr lang="zh-CN" altLang="en-US" sz="2200">
                <a:latin typeface="+mn-ea"/>
              </a:rPr>
              <a:t>函数调用添加错误处理代码；</a:t>
            </a:r>
            <a:endParaRPr lang="en-US" altLang="zh-CN" sz="220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smtClean="0">
                <a:latin typeface="+mn-ea"/>
              </a:rPr>
              <a:t>② 范例</a:t>
            </a:r>
            <a:r>
              <a:rPr lang="zh-CN" altLang="en-US" sz="2200">
                <a:latin typeface="+mn-ea"/>
              </a:rPr>
              <a:t>中</a:t>
            </a:r>
            <a:r>
              <a:rPr lang="zh-CN" altLang="en-US" sz="2200" smtClean="0">
                <a:latin typeface="+mn-ea"/>
              </a:rPr>
              <a:t>服务器端口</a:t>
            </a:r>
            <a:r>
              <a:rPr lang="zh-CN" altLang="en-US" sz="2200">
                <a:latin typeface="+mn-ea"/>
              </a:rPr>
              <a:t>是固定值，请你将它们改成</a:t>
            </a:r>
            <a:r>
              <a:rPr lang="zh-CN" altLang="en-US" sz="2200" smtClean="0">
                <a:latin typeface="+mn-ea"/>
              </a:rPr>
              <a:t>允许用户</a:t>
            </a:r>
            <a:r>
              <a:rPr lang="zh-CN" altLang="en-US" sz="2200">
                <a:latin typeface="+mn-ea"/>
              </a:rPr>
              <a:t>以参数形式从命令行输入；</a:t>
            </a:r>
            <a:endParaRPr lang="en-US" altLang="zh-CN" sz="220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smtClean="0">
                <a:latin typeface="+mn-ea"/>
              </a:rPr>
              <a:t>③ 范例中服务器只处理一条文本，请</a:t>
            </a:r>
            <a:r>
              <a:rPr lang="zh-CN" altLang="en-US" sz="2200">
                <a:latin typeface="+mn-ea"/>
              </a:rPr>
              <a:t>改</a:t>
            </a:r>
            <a:r>
              <a:rPr lang="zh-CN" altLang="en-US" sz="2200" smtClean="0">
                <a:latin typeface="+mn-ea"/>
              </a:rPr>
              <a:t>成循环处理客户机发来的文本，直至接收到</a:t>
            </a:r>
            <a:r>
              <a:rPr lang="en-US" altLang="zh-CN" sz="2200" smtClean="0">
                <a:latin typeface="+mn-ea"/>
              </a:rPr>
              <a:t>bye</a:t>
            </a:r>
            <a:r>
              <a:rPr lang="zh-CN" altLang="en-US" sz="2200" smtClean="0">
                <a:latin typeface="+mn-ea"/>
              </a:rPr>
              <a:t>，结束循环；</a:t>
            </a:r>
            <a:endParaRPr lang="en-US" altLang="zh-CN" sz="220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 smtClean="0">
                <a:latin typeface="+mn-ea"/>
              </a:rPr>
              <a:t>④ 继续</a:t>
            </a:r>
            <a:r>
              <a:rPr lang="zh-CN" altLang="en-US" sz="2200">
                <a:latin typeface="+mn-ea"/>
              </a:rPr>
              <a:t>修改，</a:t>
            </a:r>
            <a:r>
              <a:rPr lang="zh-CN" altLang="en-US" sz="2200" smtClean="0">
                <a:latin typeface="+mn-ea"/>
              </a:rPr>
              <a:t>使服务器能够迭代处理客户机：每次处理一个客户机，接收到</a:t>
            </a:r>
            <a:r>
              <a:rPr lang="en-US" altLang="zh-CN" sz="2200" smtClean="0">
                <a:latin typeface="+mn-ea"/>
              </a:rPr>
              <a:t>bye</a:t>
            </a:r>
            <a:r>
              <a:rPr lang="zh-CN" altLang="en-US" sz="2200" smtClean="0">
                <a:latin typeface="+mn-ea"/>
              </a:rPr>
              <a:t>后处理下一个，如此无限循环；（提示，按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zh-CN" altLang="en-US" sz="2200" smtClean="0">
                <a:latin typeface="+mn-ea"/>
              </a:rPr>
              <a:t>可以终止服务器程序）</a:t>
            </a:r>
            <a:endParaRPr lang="en-US" altLang="zh-CN" sz="2200" smtClean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2200">
                <a:latin typeface="+mn-ea"/>
              </a:rPr>
              <a:t>⑤ 增加对</a:t>
            </a:r>
            <a:r>
              <a:rPr lang="en-US" altLang="zh-CN" sz="2200">
                <a:latin typeface="+mn-ea"/>
              </a:rPr>
              <a:t>send()</a:t>
            </a:r>
            <a:r>
              <a:rPr lang="zh-CN" altLang="en-US" sz="2200">
                <a:latin typeface="+mn-ea"/>
              </a:rPr>
              <a:t>和</a:t>
            </a:r>
            <a:r>
              <a:rPr lang="en-US" altLang="zh-CN" sz="2200">
                <a:latin typeface="+mn-ea"/>
              </a:rPr>
              <a:t>recv()</a:t>
            </a:r>
            <a:r>
              <a:rPr lang="zh-CN" altLang="en-US" sz="2200">
                <a:latin typeface="+mn-ea"/>
              </a:rPr>
              <a:t>只发送</a:t>
            </a:r>
            <a:r>
              <a:rPr lang="en-US" altLang="zh-CN" sz="2200">
                <a:latin typeface="+mn-ea"/>
              </a:rPr>
              <a:t>/</a:t>
            </a:r>
            <a:r>
              <a:rPr lang="zh-CN" altLang="en-US" sz="2200">
                <a:latin typeface="+mn-ea"/>
              </a:rPr>
              <a:t>接收部分</a:t>
            </a:r>
            <a:r>
              <a:rPr lang="zh-CN" altLang="en-US" sz="2200" smtClean="0">
                <a:latin typeface="+mn-ea"/>
              </a:rPr>
              <a:t>数据的判断</a:t>
            </a:r>
            <a:r>
              <a:rPr lang="zh-CN" altLang="en-US" sz="2200">
                <a:latin typeface="+mn-ea"/>
              </a:rPr>
              <a:t>，确保数据完整性。</a:t>
            </a:r>
            <a:endParaRPr lang="en-US" altLang="zh-CN" sz="2200">
              <a:latin typeface="+mn-ea"/>
            </a:endParaRPr>
          </a:p>
          <a:p>
            <a:pPr marL="457200" lvl="1" indent="0" eaLnBrk="1" hangingPunct="1">
              <a:buNone/>
            </a:pPr>
            <a:endParaRPr lang="en-US" altLang="zh-CN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73837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63679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：实验报告要求</a:t>
            </a:r>
            <a:endParaRPr lang="zh-CN" altLang="en-US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7520609" cy="5286412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dirty="0" smtClean="0">
                <a:latin typeface="+mn-ea"/>
              </a:rPr>
              <a:t>实验报告要求：</a:t>
            </a:r>
            <a:endParaRPr lang="en-US" altLang="zh-CN" sz="2600" dirty="0" smtClean="0">
              <a:latin typeface="+mn-ea"/>
            </a:endParaRPr>
          </a:p>
          <a:p>
            <a:pPr lvl="1" eaLnBrk="1" hangingPunct="1"/>
            <a:r>
              <a:rPr lang="zh-CN" altLang="en-US" sz="2200" dirty="0">
                <a:latin typeface="+mn-ea"/>
              </a:rPr>
              <a:t>给出</a:t>
            </a:r>
            <a:r>
              <a:rPr lang="zh-CN" altLang="en-US" sz="2200" dirty="0" smtClean="0">
                <a:latin typeface="+mn-ea"/>
              </a:rPr>
              <a:t>客户机和服务器的源代码（</a:t>
            </a:r>
            <a:r>
              <a:rPr lang="zh-CN" altLang="en-US" sz="2200" dirty="0">
                <a:latin typeface="+mn-ea"/>
              </a:rPr>
              <a:t>要有</a:t>
            </a:r>
            <a:r>
              <a:rPr lang="zh-CN" altLang="en-US" sz="2200" dirty="0" smtClean="0">
                <a:latin typeface="+mn-ea"/>
              </a:rPr>
              <a:t>充分的注释），并附上客户机和服务器运行时的截图</a:t>
            </a:r>
            <a:endParaRPr lang="en-US" altLang="zh-CN" sz="2200" dirty="0" smtClean="0">
              <a:latin typeface="+mn-ea"/>
            </a:endParaRPr>
          </a:p>
          <a:p>
            <a:pPr lvl="1" eaLnBrk="1" hangingPunct="1"/>
            <a:r>
              <a:rPr lang="zh-CN" altLang="en-US" sz="2200" dirty="0">
                <a:latin typeface="+mn-ea"/>
              </a:rPr>
              <a:t>设置</a:t>
            </a:r>
            <a:r>
              <a:rPr lang="zh-CN" altLang="en-US" sz="2200" dirty="0" smtClean="0">
                <a:latin typeface="+mn-ea"/>
              </a:rPr>
              <a:t>服务器</a:t>
            </a:r>
            <a:r>
              <a:rPr lang="en-US" altLang="zh-CN" sz="2200" dirty="0" smtClean="0">
                <a:latin typeface="+mn-ea"/>
              </a:rPr>
              <a:t>listen()</a:t>
            </a:r>
            <a:r>
              <a:rPr lang="zh-CN" altLang="en-US" sz="2200" dirty="0" smtClean="0">
                <a:latin typeface="+mn-ea"/>
              </a:rPr>
              <a:t>的</a:t>
            </a:r>
            <a:r>
              <a:rPr lang="en-US" altLang="zh-CN" sz="2200" dirty="0" smtClean="0">
                <a:latin typeface="+mn-ea"/>
              </a:rPr>
              <a:t>backlog</a:t>
            </a:r>
            <a:r>
              <a:rPr lang="zh-CN" altLang="en-US" sz="2200" dirty="0" smtClean="0">
                <a:latin typeface="+mn-ea"/>
              </a:rPr>
              <a:t>为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 smtClean="0">
                <a:latin typeface="+mn-ea"/>
              </a:rPr>
              <a:t>，让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个客户机同时连接服务器，使用</a:t>
            </a:r>
            <a:r>
              <a:rPr lang="en-US" altLang="zh-CN" sz="2200" dirty="0" err="1" smtClean="0">
                <a:latin typeface="+mn-ea"/>
              </a:rPr>
              <a:t>netstat</a:t>
            </a:r>
            <a:r>
              <a:rPr lang="zh-CN" altLang="en-US" sz="2200" dirty="0" smtClean="0">
                <a:latin typeface="+mn-ea"/>
              </a:rPr>
              <a:t>命令观察服务器</a:t>
            </a:r>
            <a:r>
              <a:rPr lang="en-US" altLang="zh-CN" sz="2200" dirty="0" smtClean="0">
                <a:latin typeface="+mn-ea"/>
              </a:rPr>
              <a:t>socket</a:t>
            </a:r>
            <a:r>
              <a:rPr lang="zh-CN" altLang="en-US" sz="2200" dirty="0" smtClean="0">
                <a:latin typeface="+mn-ea"/>
              </a:rPr>
              <a:t>状态，对照</a:t>
            </a:r>
            <a:r>
              <a:rPr lang="en-US" altLang="zh-CN" sz="2200" dirty="0" smtClean="0">
                <a:latin typeface="+mn-ea"/>
              </a:rPr>
              <a:t>TCP</a:t>
            </a:r>
            <a:r>
              <a:rPr lang="zh-CN" altLang="en-US" sz="2200" dirty="0" smtClean="0">
                <a:latin typeface="+mn-ea"/>
              </a:rPr>
              <a:t>有限状态机图，说明这些状态的由来</a:t>
            </a:r>
            <a:endParaRPr lang="en-US" altLang="zh-CN" sz="2200" dirty="0" smtClean="0">
              <a:latin typeface="+mn-ea"/>
            </a:endParaRP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分析说明为什么客户机不建议</a:t>
            </a:r>
            <a:r>
              <a:rPr lang="en-US" altLang="zh-CN" sz="2200" dirty="0" smtClean="0">
                <a:latin typeface="+mn-ea"/>
              </a:rPr>
              <a:t>bind</a:t>
            </a:r>
            <a:r>
              <a:rPr lang="zh-CN" altLang="en-US" sz="2200" dirty="0" smtClean="0">
                <a:latin typeface="+mn-ea"/>
              </a:rPr>
              <a:t>固定端口</a:t>
            </a:r>
            <a:endParaRPr lang="en-US" altLang="zh-CN" sz="2200" dirty="0" smtClean="0">
              <a:latin typeface="+mn-ea"/>
            </a:endParaRPr>
          </a:p>
          <a:p>
            <a:pPr marL="857250" lvl="2" indent="0" eaLnBrk="1" hangingPunct="1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提示：让客户机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bind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固定端口，然后分以下两种情况讨论：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2" indent="0" eaLnBrk="1" hangingPunct="1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运行客户机连接服务器，由客户机主动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，再次运行客户机，观察结果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2" indent="0" eaLnBrk="1" hangingPunct="1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运行客户机连接服务器，由服务器主动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，再次运行客户机，观察结果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2" indent="0" eaLnBrk="1" hangingPunct="1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netstat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配合分析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200" dirty="0" smtClean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地址和端口并没有作为</a:t>
            </a:r>
            <a:r>
              <a:rPr lang="zh-CN" altLang="en-US" sz="2200" dirty="0" smtClean="0">
                <a:latin typeface="+mn-ea"/>
              </a:rPr>
              <a:t>数据传入</a:t>
            </a:r>
            <a:r>
              <a:rPr lang="en-US" altLang="zh-CN" sz="2200" dirty="0" smtClean="0">
                <a:latin typeface="+mn-ea"/>
              </a:rPr>
              <a:t>send</a:t>
            </a:r>
            <a:r>
              <a:rPr lang="en-US" altLang="zh-CN" sz="2200" dirty="0">
                <a:latin typeface="+mn-ea"/>
              </a:rPr>
              <a:t>()/</a:t>
            </a:r>
            <a:r>
              <a:rPr lang="en-US" altLang="zh-CN" sz="2200" dirty="0" err="1">
                <a:latin typeface="+mn-ea"/>
              </a:rPr>
              <a:t>recv</a:t>
            </a:r>
            <a:r>
              <a:rPr lang="en-US" altLang="zh-CN" sz="2200" dirty="0" smtClean="0">
                <a:latin typeface="+mn-ea"/>
              </a:rPr>
              <a:t>()</a:t>
            </a:r>
            <a:r>
              <a:rPr lang="zh-CN" altLang="en-US" sz="2200" dirty="0" smtClean="0">
                <a:latin typeface="+mn-ea"/>
              </a:rPr>
              <a:t>，为什么也</a:t>
            </a:r>
            <a:r>
              <a:rPr lang="zh-CN" altLang="en-US" sz="2200" dirty="0">
                <a:latin typeface="+mn-ea"/>
              </a:rPr>
              <a:t>要进行字节顺序</a:t>
            </a:r>
            <a:r>
              <a:rPr lang="zh-CN" altLang="en-US" sz="2200" dirty="0" smtClean="0">
                <a:latin typeface="+mn-ea"/>
              </a:rPr>
              <a:t>转换？不转换会有什么后果？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43372" y="6573837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8344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/>
              <a:t>2</a:t>
            </a:r>
            <a:r>
              <a:rPr lang="zh-CN" altLang="en-US" sz="3600" smtClean="0"/>
              <a:t>：实现并发式</a:t>
            </a:r>
            <a:r>
              <a:rPr lang="en-US" altLang="zh-CN" sz="3600"/>
              <a:t>e</a:t>
            </a:r>
            <a:r>
              <a:rPr lang="en-US" altLang="zh-CN" sz="3600" smtClean="0"/>
              <a:t>cho</a:t>
            </a:r>
            <a:r>
              <a:rPr lang="zh-CN" altLang="en-US" sz="3600" smtClean="0"/>
              <a:t>服务①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520609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smtClean="0">
                <a:latin typeface="+mn-ea"/>
              </a:rPr>
              <a:t>创建多进程实现并发服务</a:t>
            </a:r>
            <a:r>
              <a:rPr lang="en-US" altLang="zh-CN" sz="2800" smtClean="0">
                <a:latin typeface="+mn-ea"/>
              </a:rPr>
              <a:t>——</a:t>
            </a:r>
            <a:r>
              <a:rPr lang="en-US" altLang="zh-CN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  <a:p>
            <a:pPr lvl="1" eaLnBrk="1" hangingPunct="1"/>
            <a:r>
              <a:rPr lang="zh-CN" altLang="en-US" sz="2200">
                <a:latin typeface="+mn-ea"/>
              </a:rPr>
              <a:t>返回值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成功：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父进程返回子进程的进程号（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），子进程返回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 marL="914400" lvl="2" indent="0" eaLnBrk="1" hangingPunct="1">
              <a:buNone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失败：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-1</a:t>
            </a:r>
          </a:p>
          <a:p>
            <a:pPr lvl="1" eaLnBrk="1" hangingPunct="1"/>
            <a:r>
              <a:rPr lang="zh-CN" altLang="en-US" sz="2200">
                <a:latin typeface="+mn-ea"/>
              </a:rPr>
              <a:t>说明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创建的子进程与父进程共享代码正文，可以通过判断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来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区分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示例</a:t>
            </a:r>
            <a:r>
              <a:rPr lang="zh-CN" altLang="en-US" sz="2200" smtClean="0">
                <a:latin typeface="+mn-ea"/>
              </a:rPr>
              <a:t>：</a:t>
            </a:r>
            <a:endParaRPr lang="en-US" altLang="zh-CN" sz="220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 = fork();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if (pid == -1) {</a:t>
            </a: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return 1;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 else if (pid == 0) {</a:t>
            </a: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/*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子进程执行功能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 else {</a:t>
            </a:r>
          </a:p>
          <a:p>
            <a:pPr marL="914400" lvl="2" indent="0" eaLnBrk="1" hangingPunct="1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父进程执行功能 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 marL="914400" lvl="2" indent="0" eaLnBrk="1" hangingPunct="1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66626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5836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实验任务</a:t>
            </a:r>
            <a:r>
              <a:rPr lang="en-US" altLang="zh-CN" sz="3600"/>
              <a:t>2</a:t>
            </a:r>
            <a:r>
              <a:rPr lang="zh-CN" altLang="en-US" sz="3600" smtClean="0"/>
              <a:t>：实现并发式</a:t>
            </a:r>
            <a:r>
              <a:rPr lang="en-US" altLang="zh-CN" sz="3600"/>
              <a:t>e</a:t>
            </a:r>
            <a:r>
              <a:rPr lang="en-US" altLang="zh-CN" sz="3600" smtClean="0"/>
              <a:t>cho</a:t>
            </a:r>
            <a:r>
              <a:rPr lang="zh-CN" altLang="en-US" sz="3600" smtClean="0"/>
              <a:t>服务②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520609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程序要求：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在任务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en-US" sz="2200" dirty="0" smtClean="0">
                <a:latin typeface="+mn-ea"/>
              </a:rPr>
              <a:t>的基础上修改服务器代码，以创建子进程的并发方式提供服务</a:t>
            </a:r>
            <a:endParaRPr lang="en-US" altLang="zh-CN" sz="2200" dirty="0" smtClean="0">
              <a:latin typeface="+mn-ea"/>
            </a:endParaRP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提示：</a:t>
            </a:r>
            <a:endParaRPr lang="en-US" altLang="zh-CN" sz="2200" dirty="0" smtClean="0">
              <a:latin typeface="+mn-ea"/>
            </a:endParaRPr>
          </a:p>
          <a:p>
            <a:pPr marL="914400" lvl="2" indent="0" eaLnBrk="1" hangingPunct="1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在创建子进程前加入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signal(SIGCHLD,SIG_IGN)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可以清除僵尸进程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lvl="1" indent="-342900"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实验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报告要求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200" dirty="0">
                <a:latin typeface="+mn-ea"/>
              </a:rPr>
              <a:t>给出客户机和服务器的源代码，并附上客户</a:t>
            </a:r>
            <a:r>
              <a:rPr lang="zh-CN" altLang="en-US" sz="2200" dirty="0" smtClean="0">
                <a:latin typeface="+mn-ea"/>
              </a:rPr>
              <a:t>机和</a:t>
            </a:r>
            <a:r>
              <a:rPr lang="zh-CN" altLang="en-US" sz="2200" dirty="0">
                <a:latin typeface="+mn-ea"/>
              </a:rPr>
              <a:t>服务器运行时的截</a:t>
            </a:r>
            <a:r>
              <a:rPr lang="zh-CN" altLang="en-US" sz="2200" dirty="0" smtClean="0">
                <a:latin typeface="+mn-ea"/>
              </a:rPr>
              <a:t>图，要求至少</a:t>
            </a:r>
            <a:r>
              <a:rPr lang="en-US" altLang="zh-CN" sz="2200" dirty="0" smtClean="0">
                <a:latin typeface="+mn-ea"/>
              </a:rPr>
              <a:t>2</a:t>
            </a:r>
            <a:r>
              <a:rPr lang="zh-CN" altLang="en-US" sz="2200" dirty="0" smtClean="0">
                <a:latin typeface="+mn-ea"/>
              </a:rPr>
              <a:t>个并发客户机</a:t>
            </a:r>
            <a:endParaRPr lang="en-US" altLang="zh-CN" sz="2200" dirty="0" smtClean="0">
              <a:latin typeface="+mn-ea"/>
            </a:endParaRPr>
          </a:p>
          <a:p>
            <a:pPr lvl="1" eaLnBrk="1" hangingPunct="1"/>
            <a:r>
              <a:rPr lang="zh-CN" altLang="en-US" sz="2200" dirty="0" smtClean="0">
                <a:latin typeface="+mn-ea"/>
              </a:rPr>
              <a:t>服务器</a:t>
            </a:r>
            <a:r>
              <a:rPr lang="en-US" altLang="zh-CN" sz="2200" dirty="0" smtClean="0">
                <a:latin typeface="+mn-ea"/>
              </a:rPr>
              <a:t>accept</a:t>
            </a:r>
            <a:r>
              <a:rPr lang="zh-CN" altLang="en-US" sz="2200" dirty="0" smtClean="0">
                <a:latin typeface="+mn-ea"/>
              </a:rPr>
              <a:t>之后会返回一个用于传输数据的</a:t>
            </a:r>
            <a:r>
              <a:rPr lang="en-US" altLang="zh-CN" sz="2200" dirty="0" smtClean="0">
                <a:latin typeface="+mn-ea"/>
              </a:rPr>
              <a:t>socket</a:t>
            </a:r>
            <a:r>
              <a:rPr lang="zh-CN" altLang="en-US" sz="2200" dirty="0" smtClean="0">
                <a:latin typeface="+mn-ea"/>
              </a:rPr>
              <a:t>，调用</a:t>
            </a:r>
            <a:r>
              <a:rPr lang="en-US" altLang="zh-CN" sz="2200" dirty="0" smtClean="0">
                <a:latin typeface="+mn-ea"/>
              </a:rPr>
              <a:t>fork()</a:t>
            </a:r>
            <a:r>
              <a:rPr lang="zh-CN" altLang="en-US" sz="2200" dirty="0" smtClean="0">
                <a:latin typeface="+mn-ea"/>
              </a:rPr>
              <a:t>会使父子进程同时拥有此</a:t>
            </a:r>
            <a:r>
              <a:rPr lang="en-US" altLang="zh-CN" sz="2200" dirty="0" smtClean="0">
                <a:latin typeface="+mn-ea"/>
              </a:rPr>
              <a:t>socket</a:t>
            </a:r>
            <a:r>
              <a:rPr lang="zh-CN" altLang="en-US" sz="2200" dirty="0" smtClean="0">
                <a:latin typeface="+mn-ea"/>
              </a:rPr>
              <a:t>描述符，父进程分支中是否需要关闭该</a:t>
            </a:r>
            <a:r>
              <a:rPr lang="en-US" altLang="zh-CN" sz="2200" dirty="0" smtClean="0">
                <a:latin typeface="+mn-ea"/>
              </a:rPr>
              <a:t>socket</a:t>
            </a:r>
            <a:r>
              <a:rPr lang="zh-CN" altLang="en-US" sz="2200" dirty="0" smtClean="0">
                <a:latin typeface="+mn-ea"/>
              </a:rPr>
              <a:t>？请分析原因。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39952" y="6566626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5089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运输层协议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848872" cy="4968552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b="1" smtClean="0">
                <a:latin typeface="+mn-ea"/>
              </a:rPr>
              <a:t>运输层为应用层提供两种服务</a:t>
            </a:r>
            <a:endParaRPr lang="en-US" altLang="zh-CN" b="1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+mn-ea"/>
              </a:rPr>
              <a:t>TCP</a:t>
            </a:r>
            <a:r>
              <a:rPr lang="zh-CN" altLang="en-US" smtClean="0">
                <a:latin typeface="+mn-ea"/>
              </a:rPr>
              <a:t>协议：面向连接，可靠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+mn-ea"/>
              </a:rPr>
              <a:t>UDP</a:t>
            </a:r>
            <a:r>
              <a:rPr lang="zh-CN" altLang="en-US">
                <a:latin typeface="+mn-ea"/>
              </a:rPr>
              <a:t>协议</a:t>
            </a:r>
            <a:r>
              <a:rPr lang="zh-CN" altLang="en-US" smtClean="0">
                <a:latin typeface="+mn-ea"/>
              </a:rPr>
              <a:t>：无连接，不可靠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使用</a:t>
            </a:r>
            <a:r>
              <a:rPr lang="en-US" altLang="zh-CN" smtClean="0">
                <a:latin typeface="+mn-ea"/>
              </a:rPr>
              <a:t>&lt;IP</a:t>
            </a:r>
            <a:r>
              <a:rPr lang="zh-CN" altLang="en-US" smtClean="0">
                <a:latin typeface="+mn-ea"/>
              </a:rPr>
              <a:t>地址，端口号</a:t>
            </a:r>
            <a:r>
              <a:rPr lang="en-US" altLang="zh-CN" smtClean="0">
                <a:latin typeface="+mn-ea"/>
              </a:rPr>
              <a:t>&gt;</a:t>
            </a:r>
            <a:r>
              <a:rPr lang="zh-CN" altLang="en-US" smtClean="0">
                <a:latin typeface="+mn-ea"/>
              </a:rPr>
              <a:t>标识应用程序的服务接入点</a:t>
            </a:r>
            <a:endParaRPr lang="en-US" altLang="zh-CN">
              <a:latin typeface="+mn-ea"/>
            </a:endParaRPr>
          </a:p>
          <a:p>
            <a:pPr marL="0" lvl="1" eaLnBrk="1" hangingPunct="1">
              <a:buFont typeface="Wingdings" pitchFamily="2" charset="2"/>
              <a:buChar char="u"/>
            </a:pPr>
            <a:r>
              <a:rPr lang="zh-CN" altLang="en-US" sz="3200" b="1" smtClean="0">
                <a:latin typeface="+mn-ea"/>
              </a:rPr>
              <a:t>运输层提供端到端的通信能力</a:t>
            </a:r>
            <a:endParaRPr lang="en-US" altLang="zh-CN" sz="3200" b="1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为通信双方提供一条逻辑通信管道</a:t>
            </a:r>
            <a:r>
              <a:rPr lang="en-US" altLang="zh-CN">
                <a:latin typeface="+mn-ea"/>
              </a:rPr>
              <a:t>——socket</a:t>
            </a:r>
            <a:r>
              <a:rPr lang="zh-CN" altLang="en-US">
                <a:latin typeface="+mn-ea"/>
              </a:rPr>
              <a:t>编程的对象</a:t>
            </a:r>
            <a:endParaRPr lang="en-US" altLang="zh-CN" smtClean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+mn-ea"/>
              </a:rPr>
              <a:t>使用</a:t>
            </a:r>
            <a:r>
              <a:rPr lang="en-US" altLang="zh-CN" smtClean="0">
                <a:latin typeface="+mn-ea"/>
              </a:rPr>
              <a:t>[</a:t>
            </a:r>
            <a:r>
              <a:rPr lang="zh-CN" altLang="en-US" smtClean="0">
                <a:latin typeface="+mn-ea"/>
              </a:rPr>
              <a:t>协议</a:t>
            </a:r>
            <a:r>
              <a:rPr lang="en-US" altLang="zh-CN" smtClean="0">
                <a:latin typeface="+mn-ea"/>
              </a:rPr>
              <a:t>] + [</a:t>
            </a:r>
            <a:r>
              <a:rPr lang="zh-CN" altLang="en-US" smtClean="0">
                <a:latin typeface="+mn-ea"/>
              </a:rPr>
              <a:t>双方</a:t>
            </a:r>
            <a:r>
              <a:rPr lang="en-US" altLang="zh-CN" smtClean="0">
                <a:latin typeface="+mn-ea"/>
              </a:rPr>
              <a:t>&lt;IP</a:t>
            </a:r>
            <a:r>
              <a:rPr lang="zh-CN" altLang="en-US" smtClean="0">
                <a:latin typeface="+mn-ea"/>
              </a:rPr>
              <a:t>地址</a:t>
            </a:r>
            <a:r>
              <a:rPr lang="zh-CN" altLang="en-US">
                <a:latin typeface="+mn-ea"/>
              </a:rPr>
              <a:t>，</a:t>
            </a:r>
            <a:r>
              <a:rPr lang="zh-CN" altLang="en-US" smtClean="0">
                <a:latin typeface="+mn-ea"/>
              </a:rPr>
              <a:t>端口号</a:t>
            </a:r>
            <a:r>
              <a:rPr lang="en-US" altLang="zh-CN" smtClean="0">
                <a:latin typeface="+mn-ea"/>
              </a:rPr>
              <a:t>&gt;]</a:t>
            </a:r>
            <a:r>
              <a:rPr lang="zh-CN" altLang="en-US" smtClean="0">
                <a:latin typeface="+mn-ea"/>
              </a:rPr>
              <a:t>来标识管道</a:t>
            </a:r>
            <a:endParaRPr lang="en-US" altLang="zh-CN" smtClean="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238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>
                <a:latin typeface="+mn-ea"/>
                <a:ea typeface="+mn-ea"/>
              </a:rPr>
              <a:t>什么是</a:t>
            </a:r>
            <a:r>
              <a:rPr lang="en-US" altLang="zh-CN" sz="3600" smtClean="0">
                <a:latin typeface="+mn-ea"/>
                <a:ea typeface="+mn-ea"/>
              </a:rPr>
              <a:t>socket</a:t>
            </a:r>
            <a:endParaRPr lang="zh-CN" altLang="en-US" sz="3600">
              <a:latin typeface="+mn-ea"/>
              <a:ea typeface="+mn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76864" cy="4752528"/>
          </a:xfrm>
          <a:ln>
            <a:noFill/>
          </a:ln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latin typeface="+mn-ea"/>
              </a:rPr>
              <a:t>socket</a:t>
            </a:r>
            <a:r>
              <a:rPr lang="zh-CN" altLang="en-US" b="1">
                <a:latin typeface="+mn-ea"/>
              </a:rPr>
              <a:t>是个多义词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通信双方的逻辑通信管道</a:t>
            </a:r>
            <a:endParaRPr lang="en-US" altLang="zh-CN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围绕这种管道设计</a:t>
            </a:r>
            <a:r>
              <a:rPr lang="zh-CN" altLang="en-US" smtClean="0">
                <a:latin typeface="+mn-ea"/>
              </a:rPr>
              <a:t>的一套应用</a:t>
            </a:r>
            <a:r>
              <a:rPr lang="zh-CN" altLang="en-US">
                <a:latin typeface="+mn-ea"/>
              </a:rPr>
              <a:t>编程</a:t>
            </a:r>
            <a:r>
              <a:rPr lang="zh-CN" altLang="en-US" smtClean="0">
                <a:latin typeface="+mn-ea"/>
              </a:rPr>
              <a:t>接口（</a:t>
            </a:r>
            <a:r>
              <a:rPr lang="en-US" altLang="zh-CN" smtClean="0">
                <a:latin typeface="+mn-ea"/>
              </a:rPr>
              <a:t>API</a:t>
            </a:r>
            <a:r>
              <a:rPr lang="zh-CN" altLang="en-US" smtClean="0">
                <a:latin typeface="+mn-ea"/>
              </a:rPr>
              <a:t>）</a:t>
            </a:r>
            <a:r>
              <a:rPr lang="en-US" altLang="zh-CN" smtClean="0">
                <a:latin typeface="+mn-ea"/>
              </a:rPr>
              <a:t>——</a:t>
            </a:r>
            <a:r>
              <a:rPr lang="zh-CN" altLang="en-US" smtClean="0">
                <a:latin typeface="+mn-ea"/>
              </a:rPr>
              <a:t>位于</a:t>
            </a:r>
            <a:r>
              <a:rPr lang="zh-CN" altLang="en-US">
                <a:latin typeface="+mn-ea"/>
              </a:rPr>
              <a:t>应用层和运输层之间，包含一系列相关函数和数据结构</a:t>
            </a:r>
            <a:endParaRPr lang="en-US" altLang="zh-CN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用于标识管道的数据结构</a:t>
            </a:r>
            <a:r>
              <a:rPr lang="en-US" altLang="zh-CN">
                <a:latin typeface="+mn-ea"/>
              </a:rPr>
              <a:t>——</a:t>
            </a:r>
            <a:r>
              <a:rPr lang="zh-CN" altLang="en-US">
                <a:latin typeface="+mn-ea"/>
              </a:rPr>
              <a:t>通常以该结构的描述符</a:t>
            </a:r>
            <a:r>
              <a:rPr lang="en-US" altLang="zh-CN">
                <a:latin typeface="+mn-ea"/>
              </a:rPr>
              <a:t>/</a:t>
            </a:r>
            <a:r>
              <a:rPr lang="zh-CN" altLang="en-US">
                <a:latin typeface="+mn-ea"/>
              </a:rPr>
              <a:t>句柄形式出现</a:t>
            </a:r>
            <a:endParaRPr lang="en-US" altLang="zh-CN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zh-CN">
                <a:latin typeface="+mn-ea"/>
              </a:rPr>
              <a:t>*</a:t>
            </a:r>
            <a:r>
              <a:rPr lang="en-US" altLang="zh-CN" smtClean="0">
                <a:latin typeface="+mn-ea"/>
              </a:rPr>
              <a:t>nix</a:t>
            </a:r>
            <a:r>
              <a:rPr lang="zh-CN" altLang="en-US" smtClean="0">
                <a:latin typeface="+mn-ea"/>
              </a:rPr>
              <a:t>系统中用于</a:t>
            </a:r>
            <a:r>
              <a:rPr lang="zh-CN" altLang="en-US">
                <a:latin typeface="+mn-ea"/>
              </a:rPr>
              <a:t>创建管道的函数</a:t>
            </a:r>
            <a:r>
              <a:rPr lang="en-US" altLang="zh-CN" smtClean="0">
                <a:latin typeface="+mn-ea"/>
              </a:rPr>
              <a:t>——socket</a:t>
            </a:r>
            <a:r>
              <a:rPr lang="zh-CN" altLang="en-US">
                <a:latin typeface="+mn-ea"/>
              </a:rPr>
              <a:t>（）</a:t>
            </a:r>
            <a:endParaRPr lang="en-US" altLang="zh-CN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90140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>
                <a:latin typeface="+mn-ea"/>
                <a:ea typeface="+mn-ea"/>
              </a:rPr>
              <a:t>常见</a:t>
            </a:r>
            <a:r>
              <a:rPr lang="en-US" altLang="zh-CN" sz="3600" smtClean="0">
                <a:latin typeface="+mn-ea"/>
                <a:ea typeface="+mn-ea"/>
              </a:rPr>
              <a:t>socket</a:t>
            </a:r>
            <a:r>
              <a:rPr lang="zh-CN" altLang="en-US" sz="3600" smtClean="0">
                <a:latin typeface="+mn-ea"/>
                <a:ea typeface="+mn-ea"/>
              </a:rPr>
              <a:t>的类型</a:t>
            </a:r>
            <a:endParaRPr lang="zh-CN" altLang="en-US" sz="3600">
              <a:latin typeface="+mn-ea"/>
              <a:ea typeface="+mn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752528"/>
          </a:xfrm>
          <a:ln>
            <a:noFill/>
          </a:ln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按协议</a:t>
            </a:r>
            <a:r>
              <a:rPr lang="zh-CN" altLang="en-US" sz="2600">
                <a:latin typeface="+mn-ea"/>
              </a:rPr>
              <a:t>类型</a:t>
            </a:r>
            <a:r>
              <a:rPr lang="zh-CN" altLang="en-US" sz="2600" smtClean="0">
                <a:latin typeface="+mn-ea"/>
              </a:rPr>
              <a:t>划分：</a:t>
            </a:r>
            <a:endParaRPr lang="en-US" altLang="zh-CN" sz="2600">
              <a:latin typeface="+mn-ea"/>
            </a:endParaRPr>
          </a:p>
          <a:p>
            <a:pPr lvl="1" eaLnBrk="1" hangingPunct="1"/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流式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socket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SOCK_STREAM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smtClean="0">
                <a:latin typeface="+mn-ea"/>
              </a:rPr>
              <a:t>：基于</a:t>
            </a:r>
            <a:r>
              <a:rPr lang="en-US" altLang="zh-CN" sz="2400" smtClean="0">
                <a:latin typeface="+mn-ea"/>
              </a:rPr>
              <a:t>TCP</a:t>
            </a:r>
            <a:r>
              <a:rPr lang="zh-CN" altLang="en-US" sz="2400" smtClean="0">
                <a:latin typeface="+mn-ea"/>
              </a:rPr>
              <a:t>协议</a:t>
            </a:r>
            <a:r>
              <a:rPr lang="zh-CN" altLang="en-US" sz="2400">
                <a:latin typeface="+mn-ea"/>
              </a:rPr>
              <a:t>。</a:t>
            </a:r>
            <a:r>
              <a:rPr lang="zh-CN" altLang="en-US" sz="2400" smtClean="0">
                <a:latin typeface="+mn-ea"/>
              </a:rPr>
              <a:t>面向连接，可靠</a:t>
            </a:r>
            <a:endParaRPr lang="en-US" altLang="zh-CN" sz="2400" smtClean="0">
              <a:latin typeface="+mn-ea"/>
            </a:endParaRPr>
          </a:p>
          <a:p>
            <a:pPr lvl="1" eaLnBrk="1" hangingPunct="1"/>
            <a:r>
              <a:rPr lang="zh-CN" altLang="en-US" sz="2400">
                <a:latin typeface="+mn-ea"/>
              </a:rPr>
              <a:t>数据报</a:t>
            </a:r>
            <a:r>
              <a:rPr lang="en-US" altLang="zh-CN" sz="2400">
                <a:latin typeface="+mn-ea"/>
              </a:rPr>
              <a:t>socket</a:t>
            </a:r>
            <a:r>
              <a:rPr lang="zh-CN" altLang="en-US" sz="2400">
                <a:latin typeface="+mn-ea"/>
              </a:rPr>
              <a:t>（</a:t>
            </a:r>
            <a:r>
              <a:rPr lang="en-US" altLang="zh-CN" sz="2400">
                <a:latin typeface="+mn-ea"/>
              </a:rPr>
              <a:t>SOCK_DGRAM</a:t>
            </a:r>
            <a:r>
              <a:rPr lang="zh-CN" altLang="en-US" sz="2400" smtClean="0">
                <a:latin typeface="+mn-ea"/>
              </a:rPr>
              <a:t>）：基于</a:t>
            </a:r>
            <a:r>
              <a:rPr lang="en-US" altLang="zh-CN" sz="2400" smtClean="0">
                <a:latin typeface="+mn-ea"/>
              </a:rPr>
              <a:t>UDP</a:t>
            </a:r>
            <a:r>
              <a:rPr lang="zh-CN" altLang="en-US" sz="2400" smtClean="0">
                <a:latin typeface="+mn-ea"/>
              </a:rPr>
              <a:t>协议。无连接，不可靠</a:t>
            </a:r>
            <a:endParaRPr lang="en-US" altLang="zh-CN" sz="2400">
              <a:latin typeface="+mn-ea"/>
            </a:endParaRPr>
          </a:p>
          <a:p>
            <a:pPr lvl="1" eaLnBrk="1" hangingPunct="1"/>
            <a:r>
              <a:rPr lang="zh-CN" altLang="en-US" sz="2400">
                <a:latin typeface="+mn-ea"/>
              </a:rPr>
              <a:t>原始</a:t>
            </a:r>
            <a:r>
              <a:rPr lang="en-US" altLang="zh-CN" sz="2400">
                <a:latin typeface="+mn-ea"/>
              </a:rPr>
              <a:t>socket</a:t>
            </a:r>
            <a:r>
              <a:rPr lang="zh-CN" altLang="en-US" sz="2400">
                <a:latin typeface="+mn-ea"/>
              </a:rPr>
              <a:t>（</a:t>
            </a:r>
            <a:r>
              <a:rPr lang="en-US" altLang="zh-CN" sz="2400">
                <a:latin typeface="+mn-ea"/>
              </a:rPr>
              <a:t>SOCK_RAW</a:t>
            </a:r>
            <a:r>
              <a:rPr lang="zh-CN" altLang="en-US" sz="2400" smtClean="0">
                <a:latin typeface="+mn-ea"/>
              </a:rPr>
              <a:t>）：基于</a:t>
            </a:r>
            <a:r>
              <a:rPr lang="en-US" altLang="zh-CN" sz="2400" smtClean="0">
                <a:latin typeface="+mn-ea"/>
              </a:rPr>
              <a:t>IP</a:t>
            </a:r>
            <a:r>
              <a:rPr lang="zh-CN" altLang="en-US" sz="2400" smtClean="0">
                <a:latin typeface="+mn-ea"/>
              </a:rPr>
              <a:t>协议。无连接</a:t>
            </a:r>
            <a:r>
              <a:rPr lang="zh-CN" altLang="en-US" sz="2400">
                <a:latin typeface="+mn-ea"/>
              </a:rPr>
              <a:t>，</a:t>
            </a:r>
            <a:r>
              <a:rPr lang="zh-CN" altLang="en-US" sz="2400" smtClean="0">
                <a:latin typeface="+mn-ea"/>
              </a:rPr>
              <a:t>不可靠，用于直接访问</a:t>
            </a:r>
            <a:r>
              <a:rPr lang="en-US" altLang="zh-CN" sz="2400" smtClean="0">
                <a:latin typeface="+mn-ea"/>
              </a:rPr>
              <a:t>IP</a:t>
            </a:r>
            <a:r>
              <a:rPr lang="zh-CN" altLang="en-US" sz="2400" smtClean="0">
                <a:latin typeface="+mn-ea"/>
              </a:rPr>
              <a:t>层协议</a:t>
            </a:r>
            <a:endParaRPr lang="en-US" altLang="zh-CN" sz="2400" smtClean="0">
              <a:latin typeface="+mn-ea"/>
            </a:endParaRPr>
          </a:p>
          <a:p>
            <a:pPr marL="342900" lvl="1" indent="-342900" eaLnBrk="1" hangingPunct="1">
              <a:buFont typeface="Wingdings" pitchFamily="2" charset="2"/>
              <a:buChar char="u"/>
            </a:pPr>
            <a:r>
              <a:rPr lang="zh-CN" altLang="en-US" sz="2600">
                <a:latin typeface="+mn-ea"/>
              </a:rPr>
              <a:t>按</a:t>
            </a:r>
            <a:r>
              <a:rPr lang="en-US" altLang="zh-CN" sz="2600">
                <a:latin typeface="+mn-ea"/>
              </a:rPr>
              <a:t>I/O</a:t>
            </a:r>
            <a:r>
              <a:rPr lang="zh-CN" altLang="en-US" sz="2600">
                <a:latin typeface="+mn-ea"/>
              </a:rPr>
              <a:t>性能划分：</a:t>
            </a:r>
            <a:endParaRPr lang="en-US" altLang="zh-CN" sz="2600">
              <a:latin typeface="+mn-ea"/>
            </a:endParaRPr>
          </a:p>
          <a:p>
            <a:pPr lvl="1" eaLnBrk="1" hangingPunct="1"/>
            <a:r>
              <a:rPr lang="zh-CN" altLang="en-US" sz="2400">
                <a:solidFill>
                  <a:srgbClr val="FF0000"/>
                </a:solidFill>
                <a:latin typeface="+mn-ea"/>
              </a:rPr>
              <a:t>阻塞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式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socket</a:t>
            </a:r>
            <a:r>
              <a:rPr lang="zh-CN" altLang="en-US" sz="2400" smtClean="0">
                <a:latin typeface="+mn-ea"/>
              </a:rPr>
              <a:t>：函数调用将阻塞至有结果返回</a:t>
            </a:r>
            <a:endParaRPr lang="en-US" altLang="zh-CN" sz="2400" smtClean="0">
              <a:latin typeface="+mn-ea"/>
            </a:endParaRPr>
          </a:p>
          <a:p>
            <a:pPr lvl="1" eaLnBrk="1" hangingPunct="1"/>
            <a:r>
              <a:rPr lang="zh-CN" altLang="en-US" sz="2400" smtClean="0">
                <a:latin typeface="+mn-ea"/>
              </a:rPr>
              <a:t>非阻塞式</a:t>
            </a:r>
            <a:r>
              <a:rPr lang="en-US" altLang="zh-CN" sz="2400" smtClean="0">
                <a:latin typeface="+mn-ea"/>
              </a:rPr>
              <a:t>socket</a:t>
            </a:r>
            <a:r>
              <a:rPr lang="zh-CN" altLang="en-US" sz="2400" smtClean="0">
                <a:latin typeface="+mn-ea"/>
              </a:rPr>
              <a:t>：函数调用立即返回，结果以消息</a:t>
            </a:r>
            <a:r>
              <a:rPr lang="en-US" altLang="zh-CN" sz="2400" smtClean="0">
                <a:latin typeface="+mn-ea"/>
              </a:rPr>
              <a:t>/</a:t>
            </a:r>
            <a:r>
              <a:rPr lang="zh-CN" altLang="en-US" sz="2400" smtClean="0">
                <a:latin typeface="+mn-ea"/>
              </a:rPr>
              <a:t>事件或异步回调方式告知应用程序</a:t>
            </a:r>
            <a:endParaRPr lang="zh-CN" altLang="en-US" sz="24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98889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>
                <a:latin typeface="+mn-ea"/>
                <a:ea typeface="+mn-ea"/>
              </a:rPr>
              <a:t>网络通信模型</a:t>
            </a:r>
            <a:endParaRPr lang="zh-CN" altLang="en-US" sz="3600">
              <a:latin typeface="+mn-ea"/>
              <a:ea typeface="+mn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968552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网络通信最常见的模型，是客户机</a:t>
            </a:r>
            <a:r>
              <a:rPr lang="en-US" altLang="zh-CN" sz="2600" smtClean="0">
                <a:latin typeface="+mn-ea"/>
              </a:rPr>
              <a:t>/</a:t>
            </a:r>
            <a:r>
              <a:rPr lang="zh-CN" altLang="en-US" sz="2600" smtClean="0">
                <a:latin typeface="+mn-ea"/>
              </a:rPr>
              <a:t>服务器（</a:t>
            </a:r>
            <a:r>
              <a:rPr lang="en-US" altLang="zh-CN" sz="2600" smtClean="0">
                <a:latin typeface="+mn-ea"/>
              </a:rPr>
              <a:t>Client/Server)</a:t>
            </a:r>
            <a:r>
              <a:rPr lang="zh-CN" altLang="en-US" sz="2600" smtClean="0">
                <a:latin typeface="+mn-ea"/>
              </a:rPr>
              <a:t>模型，简称</a:t>
            </a:r>
            <a:r>
              <a:rPr lang="en-US" altLang="zh-CN" sz="2600" smtClean="0">
                <a:latin typeface="+mn-ea"/>
              </a:rPr>
              <a:t>C/S</a:t>
            </a:r>
            <a:r>
              <a:rPr lang="zh-CN" altLang="en-US" sz="2600" smtClean="0">
                <a:latin typeface="+mn-ea"/>
              </a:rPr>
              <a:t>模型</a:t>
            </a:r>
            <a:endParaRPr lang="en-US" altLang="zh-CN" sz="2600" smtClean="0">
              <a:latin typeface="+mn-ea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发起通信请求的一方称为客户机，接受并处理通信请求的一方称为服务器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6</a:t>
            </a:fld>
            <a:endParaRPr lang="en-US" altLang="zh-CN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1763688" y="3645024"/>
            <a:ext cx="5584080" cy="2692981"/>
            <a:chOff x="1763688" y="3645024"/>
            <a:chExt cx="5584080" cy="2692981"/>
          </a:xfrm>
        </p:grpSpPr>
        <p:grpSp>
          <p:nvGrpSpPr>
            <p:cNvPr id="24" name="组合 23"/>
            <p:cNvGrpSpPr/>
            <p:nvPr/>
          </p:nvGrpSpPr>
          <p:grpSpPr>
            <a:xfrm>
              <a:off x="1763688" y="3645024"/>
              <a:ext cx="1224136" cy="2692981"/>
              <a:chOff x="1763688" y="3645024"/>
              <a:chExt cx="1224136" cy="2692981"/>
            </a:xfrm>
          </p:grpSpPr>
          <p:sp>
            <p:nvSpPr>
              <p:cNvPr id="2" name="图文框 1"/>
              <p:cNvSpPr/>
              <p:nvPr/>
            </p:nvSpPr>
            <p:spPr>
              <a:xfrm>
                <a:off x="1763688" y="3645024"/>
                <a:ext cx="1224136" cy="504056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客户机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图文框 5"/>
              <p:cNvSpPr/>
              <p:nvPr/>
            </p:nvSpPr>
            <p:spPr>
              <a:xfrm>
                <a:off x="1763688" y="4618785"/>
                <a:ext cx="1224136" cy="497442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客户机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图文框 6"/>
              <p:cNvSpPr/>
              <p:nvPr/>
            </p:nvSpPr>
            <p:spPr>
              <a:xfrm>
                <a:off x="1763688" y="5869953"/>
                <a:ext cx="1196099" cy="468052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客户机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2375756" y="5229200"/>
                <a:ext cx="0" cy="432048"/>
              </a:xfrm>
              <a:prstGeom prst="line">
                <a:avLst/>
              </a:prstGeom>
              <a:ln w="317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图文框 11"/>
            <p:cNvSpPr/>
            <p:nvPr/>
          </p:nvSpPr>
          <p:spPr>
            <a:xfrm>
              <a:off x="5907608" y="4653136"/>
              <a:ext cx="1440160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服务器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959787" y="3645666"/>
              <a:ext cx="3667901" cy="2458313"/>
              <a:chOff x="2959787" y="3645666"/>
              <a:chExt cx="3667901" cy="2458313"/>
            </a:xfrm>
          </p:grpSpPr>
          <p:cxnSp>
            <p:nvCxnSpPr>
              <p:cNvPr id="10" name="直接箭头连接符 9"/>
              <p:cNvCxnSpPr>
                <a:stCxn id="2" idx="3"/>
                <a:endCxn id="12" idx="0"/>
              </p:cNvCxnSpPr>
              <p:nvPr/>
            </p:nvCxnSpPr>
            <p:spPr>
              <a:xfrm>
                <a:off x="2987824" y="3897052"/>
                <a:ext cx="3639864" cy="756084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2" idx="1"/>
              </p:cNvCxnSpPr>
              <p:nvPr/>
            </p:nvCxnSpPr>
            <p:spPr>
              <a:xfrm>
                <a:off x="2987824" y="4867506"/>
                <a:ext cx="2919784" cy="109666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7" idx="3"/>
                <a:endCxn id="12" idx="2"/>
              </p:cNvCxnSpPr>
              <p:nvPr/>
            </p:nvCxnSpPr>
            <p:spPr>
              <a:xfrm flipV="1">
                <a:off x="2959787" y="5301208"/>
                <a:ext cx="3667901" cy="802771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 rot="871445">
                <a:off x="3292472" y="3645666"/>
                <a:ext cx="936532" cy="251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请求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右箭头 25"/>
              <p:cNvSpPr/>
              <p:nvPr/>
            </p:nvSpPr>
            <p:spPr>
              <a:xfrm rot="795166">
                <a:off x="4193111" y="3947644"/>
                <a:ext cx="919274" cy="12656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730778">
                <a:off x="4709122" y="4492859"/>
                <a:ext cx="936532" cy="2518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响应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 rot="11575163">
                <a:off x="3731207" y="4316164"/>
                <a:ext cx="919274" cy="12656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9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服务器类型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20609" cy="4824536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600">
                <a:latin typeface="+mn-ea"/>
              </a:rPr>
              <a:t>迭代</a:t>
            </a:r>
            <a:r>
              <a:rPr lang="zh-CN" altLang="en-US" sz="2600" smtClean="0">
                <a:latin typeface="+mn-ea"/>
              </a:rPr>
              <a:t>服务器（</a:t>
            </a:r>
            <a:r>
              <a:rPr lang="en-US" altLang="zh-CN" sz="2600" smtClean="0">
                <a:latin typeface="+mn-ea"/>
              </a:rPr>
              <a:t>iterative server</a:t>
            </a:r>
            <a:r>
              <a:rPr lang="zh-CN" altLang="en-US" sz="2600" smtClean="0">
                <a:latin typeface="+mn-ea"/>
              </a:rPr>
              <a:t>）</a:t>
            </a:r>
            <a:endParaRPr lang="en-US" altLang="zh-CN" sz="2600" smtClean="0">
              <a:latin typeface="+mn-ea"/>
            </a:endParaRPr>
          </a:p>
          <a:p>
            <a:pPr lvl="1" eaLnBrk="1" hangingPunct="1"/>
            <a:r>
              <a:rPr lang="zh-CN" altLang="en-US" sz="2200">
                <a:latin typeface="+mn-ea"/>
              </a:rPr>
              <a:t>同一时刻只能服务一个客户机。在此过程中，下一个客户机处于等待状态</a:t>
            </a:r>
            <a:endParaRPr lang="en-US" altLang="zh-CN" sz="220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消耗</a:t>
            </a:r>
            <a:r>
              <a:rPr lang="zh-CN" altLang="en-US" sz="2200">
                <a:latin typeface="+mn-ea"/>
              </a:rPr>
              <a:t>资源少，效率低，适用于处理耗时较短的</a:t>
            </a:r>
            <a:r>
              <a:rPr lang="zh-CN" altLang="en-US" sz="2200" smtClean="0">
                <a:latin typeface="+mn-ea"/>
              </a:rPr>
              <a:t>服务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实现简单：</a:t>
            </a:r>
            <a:r>
              <a:rPr lang="zh-CN" altLang="en-US" sz="2200" smtClean="0">
                <a:solidFill>
                  <a:srgbClr val="FF0000"/>
                </a:solidFill>
                <a:latin typeface="+mn-ea"/>
              </a:rPr>
              <a:t>单进程循环</a:t>
            </a:r>
            <a:endParaRPr lang="en-US" altLang="zh-CN" sz="220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600" smtClean="0">
                <a:latin typeface="+mn-ea"/>
              </a:rPr>
              <a:t>并发服务器（</a:t>
            </a:r>
            <a:r>
              <a:rPr lang="en-US" altLang="zh-CN" sz="2600" smtClean="0">
                <a:latin typeface="+mn-ea"/>
              </a:rPr>
              <a:t>concurrent server</a:t>
            </a:r>
            <a:r>
              <a:rPr lang="zh-CN" altLang="en-US" sz="2600" smtClean="0">
                <a:latin typeface="+mn-ea"/>
              </a:rPr>
              <a:t>）</a:t>
            </a:r>
            <a:endParaRPr lang="en-US" altLang="zh-CN" sz="26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同</a:t>
            </a:r>
            <a:r>
              <a:rPr lang="zh-CN" altLang="en-US" sz="2200">
                <a:latin typeface="+mn-ea"/>
              </a:rPr>
              <a:t>一时刻可以服务多个客户机</a:t>
            </a:r>
            <a:endParaRPr lang="en-US" altLang="zh-CN" sz="220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消耗</a:t>
            </a:r>
            <a:r>
              <a:rPr lang="zh-CN" altLang="en-US" sz="2200">
                <a:latin typeface="+mn-ea"/>
              </a:rPr>
              <a:t>资源多，效率高，适用于对服务响应时间要求较高的</a:t>
            </a:r>
            <a:r>
              <a:rPr lang="zh-CN" altLang="en-US" sz="2200" smtClean="0">
                <a:latin typeface="+mn-ea"/>
              </a:rPr>
              <a:t>场合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实现复杂：</a:t>
            </a:r>
            <a:r>
              <a:rPr lang="zh-CN" altLang="en-US" sz="2200" smtClean="0">
                <a:solidFill>
                  <a:srgbClr val="FF0000"/>
                </a:solidFill>
                <a:latin typeface="+mn-ea"/>
              </a:rPr>
              <a:t>多进程</a:t>
            </a:r>
            <a:r>
              <a:rPr lang="en-US" altLang="zh-CN" sz="2200" smtClean="0">
                <a:latin typeface="+mn-ea"/>
              </a:rPr>
              <a:t>/</a:t>
            </a:r>
            <a:r>
              <a:rPr lang="zh-CN" altLang="en-US" sz="2200" smtClean="0">
                <a:latin typeface="+mn-ea"/>
              </a:rPr>
              <a:t>线程、轮询选择、消息通知、事件响应、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200" smtClean="0">
                <a:latin typeface="+mn-ea"/>
              </a:rPr>
              <a:t>复用、异步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en-US" altLang="zh-CN" sz="2200" smtClean="0">
                <a:latin typeface="+mn-ea"/>
              </a:rPr>
              <a:t>……</a:t>
            </a:r>
            <a:endParaRPr lang="zh-CN" altLang="en-US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4566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流式</a:t>
            </a:r>
            <a:r>
              <a:rPr lang="en-US" altLang="zh-CN" sz="3600" smtClean="0"/>
              <a:t>socket</a:t>
            </a:r>
            <a:r>
              <a:rPr lang="zh-CN" altLang="en-US" sz="3600" smtClean="0"/>
              <a:t>的</a:t>
            </a:r>
            <a:r>
              <a:rPr lang="en-US" altLang="zh-CN" sz="3600" smtClean="0"/>
              <a:t>C/S</a:t>
            </a:r>
            <a:r>
              <a:rPr lang="zh-CN" altLang="en-US" sz="3600" smtClean="0"/>
              <a:t>通信模型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764704"/>
            <a:ext cx="7520609" cy="5904656"/>
          </a:xfrm>
          <a:ln>
            <a:noFill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smtClean="0">
                <a:latin typeface="+mn-ea"/>
              </a:rPr>
              <a:t> </a:t>
            </a:r>
            <a:endParaRPr lang="zh-CN" altLang="en-US" sz="24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601221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8</a:t>
            </a:fld>
            <a:endParaRPr lang="en-US" altLang="zh-CN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2051720" y="795154"/>
            <a:ext cx="5071934" cy="5740873"/>
            <a:chOff x="2051720" y="795154"/>
            <a:chExt cx="5071934" cy="5740873"/>
          </a:xfrm>
        </p:grpSpPr>
        <p:grpSp>
          <p:nvGrpSpPr>
            <p:cNvPr id="403474" name="组合 403473"/>
            <p:cNvGrpSpPr/>
            <p:nvPr/>
          </p:nvGrpSpPr>
          <p:grpSpPr>
            <a:xfrm>
              <a:off x="2051720" y="795154"/>
              <a:ext cx="5071934" cy="5740873"/>
              <a:chOff x="1835696" y="795154"/>
              <a:chExt cx="5071934" cy="5740873"/>
            </a:xfrm>
          </p:grpSpPr>
          <p:grpSp>
            <p:nvGrpSpPr>
              <p:cNvPr id="403472" name="组合 403471"/>
              <p:cNvGrpSpPr/>
              <p:nvPr/>
            </p:nvGrpSpPr>
            <p:grpSpPr>
              <a:xfrm>
                <a:off x="1835696" y="827420"/>
                <a:ext cx="1569660" cy="5708607"/>
                <a:chOff x="1835696" y="827420"/>
                <a:chExt cx="1569660" cy="5708607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869072" y="827420"/>
                  <a:ext cx="1536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服务器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1835696" y="1196752"/>
                  <a:ext cx="1550800" cy="5339275"/>
                  <a:chOff x="1362627" y="1196752"/>
                  <a:chExt cx="1550800" cy="5339275"/>
                </a:xfrm>
              </p:grpSpPr>
              <p:sp>
                <p:nvSpPr>
                  <p:cNvPr id="2" name="流程图: 过程 1"/>
                  <p:cNvSpPr/>
                  <p:nvPr/>
                </p:nvSpPr>
                <p:spPr>
                  <a:xfrm>
                    <a:off x="1362627" y="1196752"/>
                    <a:ext cx="1538673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创建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socket()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" name="流程图: 过程 5"/>
                  <p:cNvSpPr/>
                  <p:nvPr/>
                </p:nvSpPr>
                <p:spPr>
                  <a:xfrm>
                    <a:off x="1362627" y="2149394"/>
                    <a:ext cx="1550800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绑定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bind()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" name="流程图: 过程 6"/>
                  <p:cNvSpPr/>
                  <p:nvPr/>
                </p:nvSpPr>
                <p:spPr>
                  <a:xfrm>
                    <a:off x="1362627" y="3102036"/>
                    <a:ext cx="1538673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监听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listen()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" name="流程图: 过程 7"/>
                  <p:cNvSpPr/>
                  <p:nvPr/>
                </p:nvSpPr>
                <p:spPr>
                  <a:xfrm>
                    <a:off x="1362627" y="4054678"/>
                    <a:ext cx="1536284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接受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accept()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" name="流程图: 过程 8"/>
                  <p:cNvSpPr/>
                  <p:nvPr/>
                </p:nvSpPr>
                <p:spPr>
                  <a:xfrm>
                    <a:off x="1362627" y="5007320"/>
                    <a:ext cx="1538674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发送</a:t>
                    </a:r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/</a:t>
                    </a:r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接收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send()/</a:t>
                    </a:r>
                    <a:r>
                      <a:rPr lang="en-US" altLang="zh-CN" sz="1600" b="1" err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recv</a:t>
                    </a:r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" name="流程图: 过程 9"/>
                  <p:cNvSpPr/>
                  <p:nvPr/>
                </p:nvSpPr>
                <p:spPr>
                  <a:xfrm>
                    <a:off x="1362627" y="5959963"/>
                    <a:ext cx="1538674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关闭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close()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" name="下箭头 2"/>
                  <p:cNvSpPr/>
                  <p:nvPr/>
                </p:nvSpPr>
                <p:spPr>
                  <a:xfrm flipH="1">
                    <a:off x="2049137" y="1772816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下箭头 11"/>
                  <p:cNvSpPr/>
                  <p:nvPr/>
                </p:nvSpPr>
                <p:spPr>
                  <a:xfrm flipH="1">
                    <a:off x="2056395" y="2725458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下箭头 12"/>
                  <p:cNvSpPr/>
                  <p:nvPr/>
                </p:nvSpPr>
                <p:spPr>
                  <a:xfrm flipH="1">
                    <a:off x="2042701" y="3667218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下箭头 13"/>
                  <p:cNvSpPr/>
                  <p:nvPr/>
                </p:nvSpPr>
                <p:spPr>
                  <a:xfrm flipH="1">
                    <a:off x="2050331" y="4630742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下箭头 14"/>
                  <p:cNvSpPr/>
                  <p:nvPr/>
                </p:nvSpPr>
                <p:spPr>
                  <a:xfrm flipH="1">
                    <a:off x="2042701" y="5583384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3473" name="组合 403472"/>
              <p:cNvGrpSpPr/>
              <p:nvPr/>
            </p:nvGrpSpPr>
            <p:grpSpPr>
              <a:xfrm>
                <a:off x="5330712" y="795154"/>
                <a:ext cx="1576918" cy="5740873"/>
                <a:chOff x="5330712" y="795154"/>
                <a:chExt cx="1576918" cy="5740873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5371346" y="795154"/>
                  <a:ext cx="1536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客户机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03466" name="组合 403465"/>
                <p:cNvGrpSpPr/>
                <p:nvPr/>
              </p:nvGrpSpPr>
              <p:grpSpPr>
                <a:xfrm>
                  <a:off x="5330712" y="1196752"/>
                  <a:ext cx="1538674" cy="5339275"/>
                  <a:chOff x="5364088" y="1196752"/>
                  <a:chExt cx="1538674" cy="5339275"/>
                </a:xfrm>
              </p:grpSpPr>
              <p:sp>
                <p:nvSpPr>
                  <p:cNvPr id="21" name="流程图: 过程 20"/>
                  <p:cNvSpPr/>
                  <p:nvPr/>
                </p:nvSpPr>
                <p:spPr>
                  <a:xfrm>
                    <a:off x="5364088" y="2149394"/>
                    <a:ext cx="1536284" cy="2481348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连接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connect()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" name="流程图: 过程 17"/>
                  <p:cNvSpPr/>
                  <p:nvPr/>
                </p:nvSpPr>
                <p:spPr>
                  <a:xfrm>
                    <a:off x="5364088" y="1196752"/>
                    <a:ext cx="1538673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创建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socket()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" name="流程图: 过程 21"/>
                  <p:cNvSpPr/>
                  <p:nvPr/>
                </p:nvSpPr>
                <p:spPr>
                  <a:xfrm>
                    <a:off x="5364088" y="5007320"/>
                    <a:ext cx="1538674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发送</a:t>
                    </a:r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/</a:t>
                    </a:r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接收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send()/</a:t>
                    </a:r>
                    <a:r>
                      <a:rPr lang="en-US" altLang="zh-CN" sz="1600" b="1" err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recv</a:t>
                    </a:r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" name="流程图: 过程 22"/>
                  <p:cNvSpPr/>
                  <p:nvPr/>
                </p:nvSpPr>
                <p:spPr>
                  <a:xfrm>
                    <a:off x="5364088" y="5959963"/>
                    <a:ext cx="1538674" cy="57606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关闭</a:t>
                    </a:r>
                    <a:endParaRPr lang="en-US" altLang="zh-CN" sz="1600" b="1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close()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" name="下箭头 23"/>
                  <p:cNvSpPr/>
                  <p:nvPr/>
                </p:nvSpPr>
                <p:spPr>
                  <a:xfrm flipH="1">
                    <a:off x="6050598" y="1772816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下箭头 26"/>
                  <p:cNvSpPr/>
                  <p:nvPr/>
                </p:nvSpPr>
                <p:spPr>
                  <a:xfrm flipH="1">
                    <a:off x="6051792" y="4630742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下箭头 27"/>
                  <p:cNvSpPr/>
                  <p:nvPr/>
                </p:nvSpPr>
                <p:spPr>
                  <a:xfrm flipH="1">
                    <a:off x="6044162" y="5583384"/>
                    <a:ext cx="163264" cy="37657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流程图: 过程 47"/>
                  <p:cNvSpPr/>
                  <p:nvPr/>
                </p:nvSpPr>
                <p:spPr>
                  <a:xfrm>
                    <a:off x="5445347" y="2204864"/>
                    <a:ext cx="1360894" cy="576064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b="1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绑定</a:t>
                    </a:r>
                    <a:endParaRPr lang="en-US" altLang="zh-CN" sz="1600" b="1" smtClean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en-US" altLang="zh-CN" sz="1600" b="1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bind()</a:t>
                    </a:r>
                    <a:endParaRPr lang="zh-CN" altLang="en-US" sz="16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16" name="组合 15"/>
            <p:cNvGrpSpPr/>
            <p:nvPr/>
          </p:nvGrpSpPr>
          <p:grpSpPr>
            <a:xfrm>
              <a:off x="3779910" y="3390068"/>
              <a:ext cx="1614157" cy="3082447"/>
              <a:chOff x="3779910" y="3390068"/>
              <a:chExt cx="1614157" cy="308244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779912" y="3390068"/>
                <a:ext cx="1614155" cy="12406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连接建立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779911" y="5007320"/>
                <a:ext cx="1614155" cy="54298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数据传送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779910" y="5929527"/>
                <a:ext cx="1614155" cy="54298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连接释放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3779912" y="2638653"/>
            <a:ext cx="153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连接管理三阶段</a:t>
            </a:r>
            <a:endParaRPr lang="en-US" altLang="zh-CN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下箭头 52"/>
          <p:cNvSpPr/>
          <p:nvPr/>
        </p:nvSpPr>
        <p:spPr>
          <a:xfrm flipH="1">
            <a:off x="4505355" y="4620688"/>
            <a:ext cx="163264" cy="376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flipH="1">
            <a:off x="4505357" y="5525219"/>
            <a:ext cx="163264" cy="376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9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smtClean="0"/>
              <a:t>常用数据结构</a:t>
            </a:r>
            <a:r>
              <a:rPr lang="en-US" altLang="zh-CN" sz="3600" smtClean="0"/>
              <a:t>——TCP/IP</a:t>
            </a:r>
            <a:r>
              <a:rPr lang="zh-CN" altLang="en-US" sz="3600" smtClean="0"/>
              <a:t>地址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920880" cy="511256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sz="2600" smtClean="0">
                <a:latin typeface="+mn-ea"/>
              </a:rPr>
              <a:t>TCP/IP</a:t>
            </a:r>
            <a:r>
              <a:rPr lang="zh-CN" altLang="en-US" sz="2600" smtClean="0">
                <a:latin typeface="+mn-ea"/>
              </a:rPr>
              <a:t>地址结构</a:t>
            </a:r>
            <a:endParaRPr lang="en-US" altLang="zh-CN" sz="2600">
              <a:latin typeface="+mn-ea"/>
            </a:endParaRPr>
          </a:p>
          <a:p>
            <a:pPr marL="457200" indent="0" eaLnBrk="1" hangingPunct="1">
              <a:buNone/>
            </a:pPr>
            <a:r>
              <a:rPr lang="en-US" altLang="zh-CN" sz="20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0000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20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sin_family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协议族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00" indent="0" eaLnBrk="1" hangingPunct="1"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20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sin_port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端口号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00" indent="0" eaLnBrk="1" hangingPunct="1">
              <a:buNone/>
            </a:pPr>
            <a:r>
              <a:rPr lang="en-US" altLang="zh-CN" sz="2000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0000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long </a:t>
            </a:r>
            <a:r>
              <a:rPr lang="en-US" altLang="zh-CN" sz="2000" b="1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s_addr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0000" indent="0" eaLnBrk="1" hangingPunct="1">
              <a:buNone/>
            </a:pP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sin_addr;				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IP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zh-CN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indent="0" eaLnBrk="1" hangingPunct="1">
              <a:buNone/>
            </a:pPr>
            <a:r>
              <a:rPr lang="en-US" altLang="zh-CN" sz="20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altLang="zh-CN" sz="20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sin_zero</a:t>
            </a: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[8]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	/* 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零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填充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57200" indent="0" eaLnBrk="1" hangingPunct="1">
              <a:buNone/>
            </a:pPr>
            <a:r>
              <a:rPr lang="en-US" altLang="zh-CN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/>
            <a:r>
              <a:rPr lang="zh-CN" altLang="en-US" sz="2200" smtClean="0">
                <a:latin typeface="+mn-ea"/>
              </a:rPr>
              <a:t>长度：</a:t>
            </a:r>
            <a:r>
              <a:rPr lang="en-US" altLang="zh-CN" sz="2200" smtClean="0">
                <a:latin typeface="+mn-ea"/>
              </a:rPr>
              <a:t>2 + 2 + 4 + 8 = 16</a:t>
            </a:r>
            <a:r>
              <a:rPr lang="zh-CN" altLang="en-US" sz="2200" smtClean="0">
                <a:latin typeface="+mn-ea"/>
              </a:rPr>
              <a:t>个字节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协议族：</a:t>
            </a:r>
            <a:r>
              <a:rPr lang="en-US" altLang="zh-CN" sz="2200" smtClean="0">
                <a:solidFill>
                  <a:srgbClr val="FF0000"/>
                </a:solidFill>
                <a:latin typeface="+mn-ea"/>
              </a:rPr>
              <a:t>AF_INET</a:t>
            </a:r>
            <a:endParaRPr lang="en-US" altLang="zh-CN" sz="2200">
              <a:solidFill>
                <a:srgbClr val="FF0000"/>
              </a:solidFill>
              <a:latin typeface="+mn-ea"/>
            </a:endParaRPr>
          </a:p>
          <a:p>
            <a:pPr lvl="1" eaLnBrk="1" hangingPunct="1"/>
            <a:r>
              <a:rPr lang="en-US" altLang="zh-CN" sz="2200" smtClean="0">
                <a:latin typeface="+mn-ea"/>
              </a:rPr>
              <a:t>IP</a:t>
            </a:r>
            <a:r>
              <a:rPr lang="zh-CN" altLang="en-US" sz="2200" smtClean="0">
                <a:latin typeface="+mn-ea"/>
              </a:rPr>
              <a:t>地址：</a:t>
            </a:r>
            <a:r>
              <a:rPr lang="en-US" altLang="zh-CN" sz="2200" smtClean="0">
                <a:latin typeface="+mn-ea"/>
              </a:rPr>
              <a:t>INADDR_ANY</a:t>
            </a:r>
            <a:r>
              <a:rPr lang="zh-CN" altLang="en-US" sz="2200" smtClean="0">
                <a:latin typeface="+mn-ea"/>
              </a:rPr>
              <a:t>表示本机所有</a:t>
            </a:r>
            <a:r>
              <a:rPr lang="en-US" altLang="zh-CN" sz="2200" smtClean="0">
                <a:latin typeface="+mn-ea"/>
              </a:rPr>
              <a:t>IP</a:t>
            </a:r>
            <a:r>
              <a:rPr lang="zh-CN" altLang="en-US" sz="2200" smtClean="0">
                <a:latin typeface="+mn-ea"/>
              </a:rPr>
              <a:t>地址</a:t>
            </a:r>
            <a:endParaRPr lang="en-US" altLang="zh-CN" sz="2200" smtClean="0">
              <a:latin typeface="+mn-ea"/>
            </a:endParaRPr>
          </a:p>
          <a:p>
            <a:pPr lvl="1" eaLnBrk="1" hangingPunct="1"/>
            <a:r>
              <a:rPr lang="zh-CN" altLang="en-US" sz="2200" smtClean="0">
                <a:latin typeface="+mn-ea"/>
              </a:rPr>
              <a:t>用途：</a:t>
            </a:r>
            <a:r>
              <a:rPr lang="zh-CN" altLang="en-US" sz="2200">
                <a:latin typeface="+mn-ea"/>
              </a:rPr>
              <a:t>设置</a:t>
            </a:r>
            <a:r>
              <a:rPr lang="zh-CN" altLang="en-US" sz="2200" smtClean="0">
                <a:latin typeface="+mn-ea"/>
              </a:rPr>
              <a:t>用于通信的</a:t>
            </a:r>
            <a:r>
              <a:rPr lang="en-US" altLang="zh-CN" sz="2200" smtClean="0">
                <a:latin typeface="+mn-ea"/>
              </a:rPr>
              <a:t>&lt;IP</a:t>
            </a:r>
            <a:r>
              <a:rPr lang="zh-CN" altLang="en-US" sz="2200" smtClean="0">
                <a:latin typeface="+mn-ea"/>
              </a:rPr>
              <a:t>地址，端口号</a:t>
            </a:r>
            <a:r>
              <a:rPr lang="en-US" altLang="zh-CN" sz="2200" smtClean="0">
                <a:latin typeface="+mn-ea"/>
              </a:rPr>
              <a:t>&gt;</a:t>
            </a:r>
            <a:endParaRPr lang="en-US" altLang="zh-CN" sz="2200">
              <a:latin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067944" y="6566626"/>
            <a:ext cx="914400" cy="28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333295C-3EC2-4B53-B649-42367DC29221}" type="slidenum">
              <a:rPr lang="en-US" altLang="zh-CN" smtClean="0"/>
              <a:pPr eaLnBrk="1" hangingPunct="1">
                <a:defRPr/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127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4564</TotalTime>
  <Words>2667</Words>
  <Application>Microsoft Macintosh PowerPoint</Application>
  <PresentationFormat>On-screen Show (4:3)</PresentationFormat>
  <Paragraphs>336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Calibri</vt:lpstr>
      <vt:lpstr>Courier New</vt:lpstr>
      <vt:lpstr>Franklin Gothic Book</vt:lpstr>
      <vt:lpstr>Franklin Gothic Medium</vt:lpstr>
      <vt:lpstr>Times New Roman</vt:lpstr>
      <vt:lpstr>Wingdings</vt:lpstr>
      <vt:lpstr>Wingdings 2</vt:lpstr>
      <vt:lpstr>华文楷体</vt:lpstr>
      <vt:lpstr>宋体</vt:lpstr>
      <vt:lpstr>微软雅黑</vt:lpstr>
      <vt:lpstr>黑体</vt:lpstr>
      <vt:lpstr>Arial</vt:lpstr>
      <vt:lpstr>暗香扑面</vt:lpstr>
      <vt:lpstr>实验三 socket通信程序设计</vt:lpstr>
      <vt:lpstr>实验目的和实验环境</vt:lpstr>
      <vt:lpstr>运输层协议</vt:lpstr>
      <vt:lpstr>什么是socket</vt:lpstr>
      <vt:lpstr>常见socket的类型</vt:lpstr>
      <vt:lpstr>网络通信模型</vt:lpstr>
      <vt:lpstr>服务器类型</vt:lpstr>
      <vt:lpstr>流式socket的C/S通信模型</vt:lpstr>
      <vt:lpstr>常用数据结构——TCP/IP地址</vt:lpstr>
      <vt:lpstr>常用数据结构——通用地址</vt:lpstr>
      <vt:lpstr>常用函数——创建socket</vt:lpstr>
      <vt:lpstr>常用函数——绑定地址</vt:lpstr>
      <vt:lpstr>常用函数——服务器启动监听</vt:lpstr>
      <vt:lpstr>常用函数——服务器接受连接</vt:lpstr>
      <vt:lpstr>常用函数——客户端发起连接</vt:lpstr>
      <vt:lpstr>常用函数——发送数据</vt:lpstr>
      <vt:lpstr>常用函数——接收数据</vt:lpstr>
      <vt:lpstr>常用函数——关闭连接</vt:lpstr>
      <vt:lpstr>常用函数——错误代码及处理</vt:lpstr>
      <vt:lpstr>常用函数——字节顺序转换</vt:lpstr>
      <vt:lpstr>常用函数——地址的数/串转换</vt:lpstr>
      <vt:lpstr>实验任务1：实现迭代式echo服务</vt:lpstr>
      <vt:lpstr>实验任务1.1：实现迭代式echo客户机</vt:lpstr>
      <vt:lpstr>实验任务1.2：实现迭代式echo服务器</vt:lpstr>
      <vt:lpstr>实验任务1：实验报告要求</vt:lpstr>
      <vt:lpstr>实验任务2：实现并发式echo服务①</vt:lpstr>
      <vt:lpstr>实验任务2：实现并发式echo服务②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/>
  <cp:lastModifiedBy>Dementia Otoma</cp:lastModifiedBy>
  <cp:revision>1069</cp:revision>
  <dcterms:created xsi:type="dcterms:W3CDTF">2015-10-31T14:09:00Z</dcterms:created>
  <dcterms:modified xsi:type="dcterms:W3CDTF">2016-11-15T16:53:52Z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