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notesMasterIdLst>
    <p:notesMasterId r:id="rId33"/>
  </p:notesMasterIdLst>
  <p:sldIdLst>
    <p:sldId id="256" r:id="rId3"/>
    <p:sldId id="283" r:id="rId4"/>
    <p:sldId id="284" r:id="rId5"/>
    <p:sldId id="291" r:id="rId6"/>
    <p:sldId id="340" r:id="rId7"/>
    <p:sldId id="293" r:id="rId8"/>
    <p:sldId id="341" r:id="rId9"/>
    <p:sldId id="292" r:id="rId10"/>
    <p:sldId id="270" r:id="rId11"/>
    <p:sldId id="287" r:id="rId12"/>
    <p:sldId id="257" r:id="rId13"/>
    <p:sldId id="263" r:id="rId14"/>
    <p:sldId id="265" r:id="rId15"/>
    <p:sldId id="264" r:id="rId16"/>
    <p:sldId id="326" r:id="rId17"/>
    <p:sldId id="327" r:id="rId18"/>
    <p:sldId id="328" r:id="rId19"/>
    <p:sldId id="330" r:id="rId20"/>
    <p:sldId id="332" r:id="rId21"/>
    <p:sldId id="331" r:id="rId22"/>
    <p:sldId id="273" r:id="rId23"/>
    <p:sldId id="289" r:id="rId24"/>
    <p:sldId id="290" r:id="rId25"/>
    <p:sldId id="324" r:id="rId26"/>
    <p:sldId id="334" r:id="rId27"/>
    <p:sldId id="275" r:id="rId28"/>
    <p:sldId id="335" r:id="rId29"/>
    <p:sldId id="336" r:id="rId30"/>
    <p:sldId id="338" r:id="rId31"/>
    <p:sldId id="339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8" autoAdjust="0"/>
  </p:normalViewPr>
  <p:slideViewPr>
    <p:cSldViewPr>
      <p:cViewPr varScale="1">
        <p:scale>
          <a:sx n="62" d="100"/>
          <a:sy n="62" d="100"/>
        </p:scale>
        <p:origin x="-3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fld id="{DA9A1CCC-A32C-4DC8-B7BA-82DE1CDCAE72}" type="datetimeFigureOut">
              <a:rPr lang="zh-CN" altLang="en-US"/>
              <a:pPr>
                <a:defRPr/>
              </a:pPr>
              <a:t>2016-11-17</a:t>
            </a:fld>
            <a:endParaRPr lang="zh-CN" altLang="en-US"/>
          </a:p>
        </p:txBody>
      </p:sp>
      <p:sp>
        <p:nvSpPr>
          <p:cNvPr id="491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E6C5CE-A588-404F-87E3-195085783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28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6C5CE-A588-404F-87E3-195085783FE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3BB24-70FC-4B94-91D1-AD0630E94206}" type="slidenum">
              <a:rPr lang="zh-CN" altLang="en-US" sz="1800">
                <a:latin typeface="Tw Cen MT" pitchFamily="34" charset="0"/>
                <a:ea typeface="华文仿宋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80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4637384-14B9-4512-9035-35F8C6AF0152}" type="slidenum">
              <a:rPr lang="zh-CN" altLang="en-US" sz="1800">
                <a:latin typeface="Tw Cen MT" pitchFamily="34" charset="0"/>
                <a:ea typeface="华文仿宋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80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9C6F-7714-4DF9-B4FE-0BDBA2693642}" type="datetimeFigureOut">
              <a:rPr lang="zh-CN" altLang="en-US"/>
              <a:pPr>
                <a:defRPr/>
              </a:pPr>
              <a:t>2016-11-17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33726-435A-4A06-8776-5793A4A86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CAFE9-9976-4779-85D8-0C15228AE45D}" type="datetimeFigureOut">
              <a:rPr lang="zh-CN" altLang="en-US"/>
              <a:pPr>
                <a:defRPr/>
              </a:pPr>
              <a:t>2016-11-17</a:t>
            </a:fld>
            <a:endParaRPr lang="zh-CN" altLang="en-US"/>
          </a:p>
        </p:txBody>
      </p:sp>
      <p:sp>
        <p:nvSpPr>
          <p:cNvPr id="3" name="页脚占位符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3A58D-6B62-419C-9097-47B5F4558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6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fld id="{409B933A-94CA-448F-B8C7-656CE2BB15BE}" type="datetimeFigureOut">
              <a:rPr lang="zh-CN" altLang="en-US"/>
              <a:pPr>
                <a:defRPr/>
              </a:pPr>
              <a:t>2016-11-17</a:t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290C82-58BB-41FB-94BE-1906AF70B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anose="02010600040101010101" pitchFamily="2" charset="-122"/>
          <a:ea typeface="华文宋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Times New Roman" panose="02020603050405020304" pitchFamily="18" charset="0"/>
          <a:ea typeface="黑体" panose="02010600030101010101" pitchFamily="2" charset="-122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"/>
        <a:defRPr sz="2600">
          <a:solidFill>
            <a:schemeClr val="tx1"/>
          </a:solidFill>
          <a:latin typeface="Times New Roman" panose="02020603050405020304" pitchFamily="18" charset="0"/>
          <a:ea typeface="黑体" panose="02010600030101010101" pitchFamily="2" charset="-122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1" name="矩形 10"/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2" name="矩形 11"/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2000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fld id="{7EABE113-227C-456E-A162-DE57EEBFACE2}" type="datetimeFigureOut">
              <a:rPr lang="zh-CN" altLang="en-US"/>
              <a:pPr>
                <a:defRPr/>
              </a:pPr>
              <a:t>2016-11-17</a:t>
            </a:fld>
            <a:endParaRPr lang="zh-CN" altLang="en-US"/>
          </a:p>
        </p:txBody>
      </p:sp>
      <p:sp>
        <p:nvSpPr>
          <p:cNvPr id="2056" name="页脚占位符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228600"/>
            <a:ext cx="838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4D7BEE-E578-4F73-8195-4064B2653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1845618"/>
            <a:ext cx="7776864" cy="2015430"/>
          </a:xfrm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CN" altLang="en-US" sz="6600" b="1">
                <a:latin typeface="Times New Roman" pitchFamily="18" charset="0"/>
                <a:ea typeface="+mn-ea"/>
                <a:cs typeface="Times New Roman" pitchFamily="18" charset="0"/>
              </a:rPr>
              <a:t>实验</a:t>
            </a:r>
            <a:r>
              <a:rPr lang="zh-CN" altLang="en-US" sz="6600" b="1" smtClean="0">
                <a:latin typeface="Times New Roman" pitchFamily="18" charset="0"/>
                <a:ea typeface="+mn-ea"/>
                <a:cs typeface="Times New Roman" pitchFamily="18" charset="0"/>
              </a:rPr>
              <a:t>四    路由实验</a:t>
            </a:r>
            <a:endParaRPr lang="zh-CN" altLang="en-US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62200" y="6049963"/>
            <a:ext cx="6705600" cy="685800"/>
          </a:xfrm>
        </p:spPr>
        <p:txBody>
          <a:bodyPr anchor="ctr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zh-CN" sz="2600" b="1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距离</a:t>
            </a:r>
            <a:r>
              <a:rPr lang="zh-CN" altLang="en-US"/>
              <a:t>向量</a:t>
            </a:r>
            <a:r>
              <a:rPr lang="zh-CN" altLang="en-US" smtClean="0"/>
              <a:t>路由选择协议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两类内部网关协议（</a:t>
            </a:r>
            <a:r>
              <a:rPr lang="en-US" altLang="zh-CN" smtClean="0"/>
              <a:t>IGP</a:t>
            </a:r>
            <a:r>
              <a:rPr lang="zh-CN" altLang="en-US" smtClean="0"/>
              <a:t>）之一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使用距离向量（</a:t>
            </a:r>
            <a:r>
              <a:rPr lang="en-US" altLang="zh-CN" smtClean="0"/>
              <a:t>Distance-Vector</a:t>
            </a:r>
            <a:r>
              <a:rPr lang="zh-CN" altLang="en-US" smtClean="0"/>
              <a:t>）算法建立路由表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使用定时更新维护路由表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常见协议：</a:t>
            </a:r>
            <a:r>
              <a:rPr lang="en-US" altLang="zh-CN" smtClean="0"/>
              <a:t>RIPv1</a:t>
            </a:r>
            <a:r>
              <a:rPr lang="zh-CN" altLang="en-US" smtClean="0"/>
              <a:t>、</a:t>
            </a:r>
            <a:r>
              <a:rPr lang="en-US" altLang="zh-CN" smtClean="0"/>
              <a:t>RIPv2</a:t>
            </a:r>
            <a:r>
              <a:rPr lang="zh-CN" altLang="en-US" smtClean="0"/>
              <a:t>、</a:t>
            </a:r>
            <a:r>
              <a:rPr lang="en-US" altLang="zh-CN" smtClean="0"/>
              <a:t>IGRP</a:t>
            </a:r>
            <a:r>
              <a:rPr lang="zh-CN" altLang="en-US" smtClean="0"/>
              <a:t>、</a:t>
            </a:r>
            <a:r>
              <a:rPr lang="en-US" altLang="zh-CN" smtClean="0"/>
              <a:t>Babel……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DV算法基本思想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068888"/>
          </a:xfrm>
        </p:spPr>
        <p:txBody>
          <a:bodyPr/>
          <a:lstStyle/>
          <a:p>
            <a:r>
              <a:rPr lang="zh-CN" altLang="en-US" smtClean="0"/>
              <a:t>使用“距离”度量路由</a:t>
            </a:r>
            <a:endParaRPr lang="en-US" altLang="zh-CN" smtClean="0"/>
          </a:p>
          <a:p>
            <a:pPr lvl="1"/>
            <a:r>
              <a:rPr lang="zh-CN" altLang="en-US" smtClean="0"/>
              <a:t>路由表保存到达各目标的最短距离及下一跳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使用“距离向量</a:t>
            </a:r>
            <a:r>
              <a:rPr lang="en-US" altLang="zh-CN" smtClean="0"/>
              <a:t>”</a:t>
            </a:r>
            <a:r>
              <a:rPr lang="zh-CN" altLang="en-US" smtClean="0"/>
              <a:t>交换路由信息</a:t>
            </a:r>
            <a:endParaRPr lang="en-US" altLang="zh-CN" smtClean="0"/>
          </a:p>
          <a:p>
            <a:pPr lvl="1"/>
            <a:r>
              <a:rPr lang="zh-CN" altLang="en-US" smtClean="0"/>
              <a:t>相邻路由器之间交换路由表，各自计算最佳路由</a:t>
            </a:r>
            <a:r>
              <a:rPr lang="en-US" altLang="zh-CN" smtClean="0"/>
              <a:t>——</a:t>
            </a:r>
            <a:r>
              <a:rPr lang="zh-CN" altLang="en-US" smtClean="0"/>
              <a:t>到达目标的最短距离及下一跳</a:t>
            </a:r>
            <a:endParaRPr lang="en-US" altLang="zh-CN" smtClean="0"/>
          </a:p>
          <a:p>
            <a:r>
              <a:rPr lang="zh-CN" altLang="en-US" smtClean="0"/>
              <a:t>所有路由器两两定时交换，将路由信息扩散至全网，最后达到收敛状态</a:t>
            </a: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55274"/>
              </p:ext>
            </p:extLst>
          </p:nvPr>
        </p:nvGraphicFramePr>
        <p:xfrm>
          <a:off x="1547813" y="2565400"/>
          <a:ext cx="6096000" cy="1584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DV算法原理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定义：</a:t>
            </a:r>
            <a:endParaRPr lang="en-US" altLang="zh-CN" smtClean="0"/>
          </a:p>
          <a:p>
            <a:pPr lvl="1"/>
            <a:r>
              <a:rPr lang="en-US" altLang="zh-CN" smtClean="0"/>
              <a:t>adj(i)</a:t>
            </a:r>
            <a:r>
              <a:rPr lang="zh-CN" altLang="en-US" smtClean="0"/>
              <a:t>为节点</a:t>
            </a:r>
            <a:r>
              <a:rPr lang="en-US" altLang="zh-CN" smtClean="0"/>
              <a:t>i</a:t>
            </a:r>
            <a:r>
              <a:rPr lang="zh-CN" altLang="en-US" smtClean="0"/>
              <a:t>的所有相邻节点的集合</a:t>
            </a:r>
            <a:endParaRPr lang="en-US" altLang="zh-CN" smtClean="0"/>
          </a:p>
          <a:p>
            <a:pPr lvl="1"/>
            <a:r>
              <a:rPr lang="en-US" altLang="zh-CN" smtClean="0"/>
              <a:t>c(i, n)</a:t>
            </a:r>
            <a:r>
              <a:rPr lang="zh-CN" altLang="en-US" smtClean="0"/>
              <a:t>为一对相邻节点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之间的距离</a:t>
            </a:r>
            <a:endParaRPr lang="en-US" altLang="zh-CN" smtClean="0"/>
          </a:p>
          <a:p>
            <a:pPr lvl="1"/>
            <a:r>
              <a:rPr lang="en-US" altLang="zh-CN" smtClean="0"/>
              <a:t>d(i, j)</a:t>
            </a:r>
            <a:r>
              <a:rPr lang="zh-CN" altLang="en-US" smtClean="0"/>
              <a:t>为从节点</a:t>
            </a:r>
            <a:r>
              <a:rPr lang="en-US" altLang="zh-CN" smtClean="0"/>
              <a:t>i</a:t>
            </a:r>
            <a:r>
              <a:rPr lang="zh-CN" altLang="en-US" smtClean="0"/>
              <a:t>到节点</a:t>
            </a:r>
            <a:r>
              <a:rPr lang="en-US" altLang="zh-CN" smtClean="0"/>
              <a:t>j</a:t>
            </a:r>
            <a:r>
              <a:rPr lang="zh-CN" altLang="en-US" smtClean="0"/>
              <a:t>之间的最短距离</a:t>
            </a:r>
            <a:endParaRPr lang="en-US" altLang="zh-CN" smtClean="0"/>
          </a:p>
          <a:p>
            <a:r>
              <a:rPr lang="zh-CN" altLang="en-US" smtClean="0"/>
              <a:t>公式：</a:t>
            </a:r>
            <a:endParaRPr lang="en-US" altLang="zh-CN" smtClean="0"/>
          </a:p>
          <a:p>
            <a:pPr lvl="1"/>
            <a:r>
              <a:rPr lang="en-US" altLang="zh-CN" smtClean="0"/>
              <a:t>d(i, i) = 0</a:t>
            </a:r>
          </a:p>
          <a:p>
            <a:pPr lvl="1"/>
            <a:r>
              <a:rPr lang="en-US" altLang="zh-CN" smtClean="0"/>
              <a:t>d(i, j) = min[c(i, n) + d(n, j)]</a:t>
            </a:r>
            <a:r>
              <a:rPr lang="zh-CN" altLang="en-US" smtClean="0"/>
              <a:t>。其中</a:t>
            </a:r>
            <a:r>
              <a:rPr lang="en-US" altLang="zh-CN" smtClean="0"/>
              <a:t>n</a:t>
            </a:r>
            <a:r>
              <a:rPr lang="zh-CN" altLang="en-US" smtClean="0"/>
              <a:t>∈</a:t>
            </a:r>
            <a:r>
              <a:rPr lang="en-US" altLang="zh-CN" smtClean="0"/>
              <a:t>adj(i)</a:t>
            </a:r>
          </a:p>
          <a:p>
            <a:pPr lvl="2"/>
            <a:r>
              <a:rPr lang="en-US" altLang="zh-CN" smtClean="0"/>
              <a:t>c(i, n)</a:t>
            </a:r>
            <a:r>
              <a:rPr lang="zh-CN" altLang="en-US" smtClean="0"/>
              <a:t>为初始条件，已知</a:t>
            </a:r>
            <a:endParaRPr lang="en-US" altLang="zh-CN" smtClean="0"/>
          </a:p>
          <a:p>
            <a:pPr lvl="2"/>
            <a:r>
              <a:rPr lang="zh-CN" altLang="en-US" smtClean="0"/>
              <a:t>节点</a:t>
            </a:r>
            <a:r>
              <a:rPr lang="en-US" altLang="zh-CN" smtClean="0"/>
              <a:t>i</a:t>
            </a:r>
            <a:r>
              <a:rPr lang="zh-CN" altLang="en-US" smtClean="0"/>
              <a:t>与节点</a:t>
            </a:r>
            <a:r>
              <a:rPr lang="en-US" altLang="zh-CN" smtClean="0"/>
              <a:t>n</a:t>
            </a:r>
            <a:r>
              <a:rPr lang="zh-CN" altLang="en-US" smtClean="0"/>
              <a:t>交换路由信息，</a:t>
            </a:r>
            <a:r>
              <a:rPr lang="en-US" altLang="zh-CN" smtClean="0"/>
              <a:t>d(n, j)</a:t>
            </a:r>
            <a:r>
              <a:rPr lang="zh-CN" altLang="en-US" smtClean="0"/>
              <a:t>可知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DV算法流程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35496" y="1556792"/>
            <a:ext cx="9108504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initnet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(N); 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根据给定条件，初始化各节点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迭代计算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，直至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收敛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while (!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convergence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N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中每一个节点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n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adj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)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的每一个相邻节点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j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route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   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路由表中每一个目标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j */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如果经由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到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的距离更小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	 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(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n) +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(n, j) &lt;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j)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或者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的路由表中已有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-&gt;n-&gt;j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这条路径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 ||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exist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n, j))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n, j);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的路由项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更新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的路由表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算法示例：初始路由表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650" y="1844675"/>
            <a:ext cx="2304182" cy="2719388"/>
            <a:chOff x="755650" y="1844675"/>
            <a:chExt cx="2304182" cy="2719388"/>
          </a:xfrm>
        </p:grpSpPr>
        <p:sp>
          <p:nvSpPr>
            <p:cNvPr id="16508" name="椭圆 4"/>
            <p:cNvSpPr>
              <a:spLocks noChangeArrowheads="1"/>
            </p:cNvSpPr>
            <p:nvPr/>
          </p:nvSpPr>
          <p:spPr bwMode="auto">
            <a:xfrm>
              <a:off x="794469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09" name="椭圆 30"/>
            <p:cNvSpPr>
              <a:spLocks noChangeArrowheads="1"/>
            </p:cNvSpPr>
            <p:nvPr/>
          </p:nvSpPr>
          <p:spPr bwMode="auto">
            <a:xfrm>
              <a:off x="2307114" y="215632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10" name="椭圆 31"/>
            <p:cNvSpPr>
              <a:spLocks noChangeArrowheads="1"/>
            </p:cNvSpPr>
            <p:nvPr/>
          </p:nvSpPr>
          <p:spPr bwMode="auto">
            <a:xfrm>
              <a:off x="1082592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11" name="椭圆 32"/>
            <p:cNvSpPr>
              <a:spLocks noChangeArrowheads="1"/>
            </p:cNvSpPr>
            <p:nvPr/>
          </p:nvSpPr>
          <p:spPr bwMode="auto">
            <a:xfrm>
              <a:off x="2483586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16" name="直接连接符 7"/>
            <p:cNvCxnSpPr>
              <a:cxnSpLocks noChangeShapeType="1"/>
              <a:stCxn id="16508" idx="6"/>
              <a:endCxn id="16509" idx="2"/>
            </p:cNvCxnSpPr>
            <p:nvPr/>
          </p:nvCxnSpPr>
          <p:spPr bwMode="auto">
            <a:xfrm>
              <a:off x="1370715" y="2132700"/>
              <a:ext cx="936399" cy="311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7" name="直接连接符 10"/>
            <p:cNvCxnSpPr>
              <a:cxnSpLocks noChangeShapeType="1"/>
              <a:stCxn id="16508" idx="4"/>
              <a:endCxn id="16510" idx="0"/>
            </p:cNvCxnSpPr>
            <p:nvPr/>
          </p:nvCxnSpPr>
          <p:spPr bwMode="auto">
            <a:xfrm>
              <a:off x="1082592" y="2420725"/>
              <a:ext cx="288123" cy="108009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8" name="直接连接符 13"/>
            <p:cNvCxnSpPr>
              <a:cxnSpLocks noChangeShapeType="1"/>
              <a:stCxn id="16510" idx="5"/>
              <a:endCxn id="16511" idx="2"/>
            </p:cNvCxnSpPr>
            <p:nvPr/>
          </p:nvCxnSpPr>
          <p:spPr bwMode="auto">
            <a:xfrm>
              <a:off x="1574449" y="3992507"/>
              <a:ext cx="909137" cy="2835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9" name="直接连接符 15"/>
            <p:cNvCxnSpPr>
              <a:cxnSpLocks noChangeShapeType="1"/>
              <a:stCxn id="16509" idx="3"/>
              <a:endCxn id="16510" idx="7"/>
            </p:cNvCxnSpPr>
            <p:nvPr/>
          </p:nvCxnSpPr>
          <p:spPr bwMode="auto">
            <a:xfrm flipH="1">
              <a:off x="1574449" y="2648012"/>
              <a:ext cx="817054" cy="9371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20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1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2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3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/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/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/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A</a:t>
            </a:r>
            <a:r>
              <a:rPr lang="zh-CN" altLang="en-US" smtClean="0"/>
              <a:t>收到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7439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7615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6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7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8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19" name="直接连接符 7"/>
            <p:cNvCxnSpPr>
              <a:cxnSpLocks noChangeShapeType="1"/>
              <a:stCxn id="17615" idx="6"/>
              <a:endCxn id="17616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0" name="直接连接符 10"/>
            <p:cNvCxnSpPr>
              <a:cxnSpLocks noChangeShapeType="1"/>
              <a:stCxn id="17615" idx="4"/>
              <a:endCxn id="17617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1" name="直接连接符 13"/>
            <p:cNvCxnSpPr>
              <a:cxnSpLocks noChangeShapeType="1"/>
              <a:stCxn id="17617" idx="5"/>
              <a:endCxn id="17618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2" name="直接连接符 15"/>
            <p:cNvCxnSpPr>
              <a:cxnSpLocks noChangeShapeType="1"/>
              <a:stCxn id="17616" idx="3"/>
              <a:endCxn id="17617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623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4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5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6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4365625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29225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4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566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7604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05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d(A,j)=min[c(A,B)+d(B,j)]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606" name="组合 17"/>
          <p:cNvGrpSpPr>
            <a:grpSpLocks/>
          </p:cNvGrpSpPr>
          <p:nvPr/>
        </p:nvGrpSpPr>
        <p:grpSpPr bwMode="auto">
          <a:xfrm>
            <a:off x="4356100" y="4554538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07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08" name="TextBox 55"/>
          <p:cNvSpPr txBox="1">
            <a:spLocks noChangeArrowheads="1"/>
          </p:cNvSpPr>
          <p:nvPr/>
        </p:nvSpPr>
        <p:spPr bwMode="auto">
          <a:xfrm>
            <a:off x="4356100" y="399573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d(A,j)=min[c(A,C)+d(C,j)]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B</a:t>
            </a:r>
            <a:r>
              <a:rPr lang="zh-CN" altLang="en-US" smtClean="0"/>
              <a:t>收到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8463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8639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0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1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2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643" name="直接连接符 7"/>
            <p:cNvCxnSpPr>
              <a:cxnSpLocks noChangeShapeType="1"/>
              <a:stCxn id="18639" idx="6"/>
              <a:endCxn id="18640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4" name="直接连接符 10"/>
            <p:cNvCxnSpPr>
              <a:cxnSpLocks noChangeShapeType="1"/>
              <a:stCxn id="18639" idx="4"/>
              <a:endCxn id="18641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5" name="直接连接符 13"/>
            <p:cNvCxnSpPr>
              <a:cxnSpLocks noChangeShapeType="1"/>
              <a:stCxn id="18641" idx="5"/>
              <a:endCxn id="18642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6" name="直接连接符 15"/>
            <p:cNvCxnSpPr>
              <a:cxnSpLocks noChangeShapeType="1"/>
              <a:stCxn id="18640" idx="3"/>
              <a:endCxn id="18641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647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8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9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50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4365625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29225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566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8628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29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d(B,j)=min[c(B,A)+d(A,j)]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630" name="组合 17"/>
          <p:cNvGrpSpPr>
            <a:grpSpLocks/>
          </p:cNvGrpSpPr>
          <p:nvPr/>
        </p:nvGrpSpPr>
        <p:grpSpPr bwMode="auto">
          <a:xfrm>
            <a:off x="4356100" y="4554538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31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32" name="TextBox 55"/>
          <p:cNvSpPr txBox="1">
            <a:spLocks noChangeArrowheads="1"/>
          </p:cNvSpPr>
          <p:nvPr/>
        </p:nvSpPr>
        <p:spPr bwMode="auto">
          <a:xfrm>
            <a:off x="4356100" y="399573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d(B,j)=min[c(B,C)+d(C,j)]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187325" y="228600"/>
            <a:ext cx="8575675" cy="990600"/>
          </a:xfrm>
        </p:spPr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C</a:t>
            </a:r>
            <a:r>
              <a:rPr lang="zh-CN" altLang="en-US" smtClean="0"/>
              <a:t>收到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487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9747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48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49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0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51" name="直接连接符 7"/>
            <p:cNvCxnSpPr>
              <a:cxnSpLocks noChangeShapeType="1"/>
              <a:stCxn id="19747" idx="6"/>
              <a:endCxn id="19748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2" name="直接连接符 10"/>
            <p:cNvCxnSpPr>
              <a:cxnSpLocks noChangeShapeType="1"/>
              <a:stCxn id="19747" idx="4"/>
              <a:endCxn id="19749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3" name="直接连接符 13"/>
            <p:cNvCxnSpPr>
              <a:cxnSpLocks noChangeShapeType="1"/>
              <a:stCxn id="19749" idx="5"/>
              <a:endCxn id="19750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4" name="直接连接符 15"/>
            <p:cNvCxnSpPr>
              <a:cxnSpLocks noChangeShapeType="1"/>
              <a:stCxn id="19748" idx="3"/>
              <a:endCxn id="19749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755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6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7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8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1557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339248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30639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652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53" name="组合 17"/>
          <p:cNvGrpSpPr>
            <a:grpSpLocks/>
          </p:cNvGrpSpPr>
          <p:nvPr/>
        </p:nvGrpSpPr>
        <p:grpSpPr bwMode="auto">
          <a:xfrm>
            <a:off x="4356100" y="3978275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54" name="组合 49"/>
          <p:cNvGrpSpPr>
            <a:grpSpLocks/>
          </p:cNvGrpSpPr>
          <p:nvPr/>
        </p:nvGrpSpPr>
        <p:grpSpPr bwMode="auto">
          <a:xfrm>
            <a:off x="4356100" y="2205038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" name="内容占位符 18"/>
          <p:cNvGraphicFramePr>
            <a:graphicFrameLocks/>
          </p:cNvGraphicFramePr>
          <p:nvPr/>
        </p:nvGraphicFramePr>
        <p:xfrm>
          <a:off x="7324725" y="5230639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683" name="组合 35"/>
          <p:cNvGrpSpPr>
            <a:grpSpLocks/>
          </p:cNvGrpSpPr>
          <p:nvPr/>
        </p:nvGrpSpPr>
        <p:grpSpPr bwMode="auto">
          <a:xfrm>
            <a:off x="4356100" y="5805488"/>
            <a:ext cx="2879725" cy="314325"/>
            <a:chOff x="4355976" y="4554619"/>
            <a:chExt cx="2880320" cy="314541"/>
          </a:xfrm>
        </p:grpSpPr>
        <p:sp>
          <p:nvSpPr>
            <p:cNvPr id="37" name="左箭头 36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左箭头 37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内容占位符 18"/>
          <p:cNvGraphicFramePr>
            <a:graphicFrameLocks/>
          </p:cNvGraphicFramePr>
          <p:nvPr/>
        </p:nvGraphicFramePr>
        <p:xfrm>
          <a:off x="5187950" y="5230639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42" name="内容占位符 18"/>
          <p:cNvGraphicFramePr>
            <a:graphicFrameLocks/>
          </p:cNvGraphicFramePr>
          <p:nvPr/>
        </p:nvGraphicFramePr>
        <p:xfrm>
          <a:off x="395288" y="521811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sp>
        <p:nvSpPr>
          <p:cNvPr id="43" name="左箭头 42"/>
          <p:cNvSpPr/>
          <p:nvPr/>
        </p:nvSpPr>
        <p:spPr bwMode="auto">
          <a:xfrm>
            <a:off x="1938338" y="5805488"/>
            <a:ext cx="719137" cy="3143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D</a:t>
            </a:r>
            <a:r>
              <a:rPr lang="zh-CN" altLang="en-US" smtClean="0"/>
              <a:t>收到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20511" name="组合 14"/>
          <p:cNvGrpSpPr>
            <a:grpSpLocks/>
          </p:cNvGrpSpPr>
          <p:nvPr/>
        </p:nvGrpSpPr>
        <p:grpSpPr bwMode="auto">
          <a:xfrm>
            <a:off x="179388" y="1717675"/>
            <a:ext cx="2265362" cy="2719388"/>
            <a:chOff x="251520" y="1717656"/>
            <a:chExt cx="2264648" cy="2719456"/>
          </a:xfrm>
        </p:grpSpPr>
        <p:sp>
          <p:nvSpPr>
            <p:cNvPr id="20599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0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1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2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03" name="直接连接符 7"/>
            <p:cNvCxnSpPr>
              <a:cxnSpLocks noChangeShapeType="1"/>
              <a:stCxn id="20599" idx="6"/>
              <a:endCxn id="20600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4" name="直接连接符 10"/>
            <p:cNvCxnSpPr>
              <a:cxnSpLocks noChangeShapeType="1"/>
              <a:stCxn id="20599" idx="4"/>
              <a:endCxn id="20601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5" name="直接连接符 13"/>
            <p:cNvCxnSpPr>
              <a:cxnSpLocks noChangeShapeType="1"/>
              <a:stCxn id="20601" idx="5"/>
              <a:endCxn id="20602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6" name="直接连接符 15"/>
            <p:cNvCxnSpPr>
              <a:cxnSpLocks noChangeShapeType="1"/>
              <a:stCxn id="20600" idx="3"/>
              <a:endCxn id="20601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607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8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9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10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sp>
        <p:nvSpPr>
          <p:cNvPr id="20595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d(D,j)=min[c(D,C)+d(C,j)]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96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 bwMode="auto">
          <a:xfrm>
            <a:off x="3417888" y="3078163"/>
            <a:ext cx="333375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算法示例：一次</a:t>
            </a:r>
            <a:r>
              <a:rPr lang="zh-CN" altLang="en-US"/>
              <a:t>迭代</a:t>
            </a:r>
            <a:r>
              <a:rPr lang="zh-CN" altLang="en-US" smtClean="0"/>
              <a:t>后的路由表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28009"/>
              </p:ext>
            </p:extLst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576" y="1844675"/>
            <a:ext cx="2265363" cy="2719388"/>
            <a:chOff x="755650" y="1844675"/>
            <a:chExt cx="2265363" cy="2719388"/>
          </a:xfrm>
        </p:grpSpPr>
        <p:sp>
          <p:nvSpPr>
            <p:cNvPr id="21628" name="椭圆 4"/>
            <p:cNvSpPr>
              <a:spLocks noChangeArrowheads="1"/>
            </p:cNvSpPr>
            <p:nvPr/>
          </p:nvSpPr>
          <p:spPr bwMode="auto">
            <a:xfrm>
              <a:off x="755650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29" name="椭圆 30"/>
            <p:cNvSpPr>
              <a:spLocks noChangeArrowheads="1"/>
            </p:cNvSpPr>
            <p:nvPr/>
          </p:nvSpPr>
          <p:spPr bwMode="auto">
            <a:xfrm>
              <a:off x="2268295" y="215632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30" name="椭圆 31"/>
            <p:cNvSpPr>
              <a:spLocks noChangeArrowheads="1"/>
            </p:cNvSpPr>
            <p:nvPr/>
          </p:nvSpPr>
          <p:spPr bwMode="auto">
            <a:xfrm>
              <a:off x="1043773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31" name="椭圆 32"/>
            <p:cNvSpPr>
              <a:spLocks noChangeArrowheads="1"/>
            </p:cNvSpPr>
            <p:nvPr/>
          </p:nvSpPr>
          <p:spPr bwMode="auto">
            <a:xfrm>
              <a:off x="2444767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36" name="直接连接符 7"/>
            <p:cNvCxnSpPr>
              <a:cxnSpLocks noChangeShapeType="1"/>
              <a:stCxn id="21628" idx="6"/>
              <a:endCxn id="21629" idx="2"/>
            </p:cNvCxnSpPr>
            <p:nvPr/>
          </p:nvCxnSpPr>
          <p:spPr bwMode="auto">
            <a:xfrm>
              <a:off x="1331913" y="2133600"/>
              <a:ext cx="936625" cy="311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7" name="直接连接符 10"/>
            <p:cNvCxnSpPr>
              <a:cxnSpLocks noChangeShapeType="1"/>
              <a:stCxn id="21628" idx="4"/>
              <a:endCxn id="21630" idx="0"/>
            </p:cNvCxnSpPr>
            <p:nvPr/>
          </p:nvCxnSpPr>
          <p:spPr bwMode="auto">
            <a:xfrm>
              <a:off x="1042988" y="2420938"/>
              <a:ext cx="288925" cy="10795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8" name="直接连接符 13"/>
            <p:cNvCxnSpPr>
              <a:cxnSpLocks noChangeShapeType="1"/>
              <a:stCxn id="21630" idx="5"/>
              <a:endCxn id="21631" idx="2"/>
            </p:cNvCxnSpPr>
            <p:nvPr/>
          </p:nvCxnSpPr>
          <p:spPr bwMode="auto">
            <a:xfrm>
              <a:off x="1535113" y="3992563"/>
              <a:ext cx="909637" cy="284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直接连接符 15"/>
            <p:cNvCxnSpPr>
              <a:cxnSpLocks noChangeShapeType="1"/>
              <a:stCxn id="21629" idx="3"/>
              <a:endCxn id="21630" idx="7"/>
            </p:cNvCxnSpPr>
            <p:nvPr/>
          </p:nvCxnSpPr>
          <p:spPr bwMode="auto">
            <a:xfrm flipH="1">
              <a:off x="1535113" y="2647950"/>
              <a:ext cx="817562" cy="938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0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1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2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3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92562"/>
              </p:ext>
            </p:extLst>
          </p:nvPr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58557"/>
              </p:ext>
            </p:extLst>
          </p:nvPr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79593"/>
              </p:ext>
            </p:extLst>
          </p:nvPr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997152"/>
          </a:xfrm>
        </p:spPr>
        <p:txBody>
          <a:bodyPr/>
          <a:lstStyle/>
          <a:p>
            <a:r>
              <a:rPr lang="zh-CN" altLang="en-US" dirty="0" smtClean="0"/>
              <a:t>网络配置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连接厦门大学</a:t>
            </a:r>
            <a:r>
              <a:rPr lang="en-US" altLang="zh-CN" dirty="0" smtClean="0"/>
              <a:t>VPN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IPv6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编程实现距离向量算法</a:t>
            </a:r>
            <a:endParaRPr lang="en-US" altLang="zh-CN" dirty="0" smtClean="0"/>
          </a:p>
          <a:p>
            <a:pPr lvl="1"/>
            <a:r>
              <a:rPr lang="zh-CN" altLang="en-US" smtClean="0"/>
              <a:t>模拟</a:t>
            </a:r>
            <a:r>
              <a:rPr lang="zh-CN" altLang="en-US"/>
              <a:t>路由</a:t>
            </a:r>
            <a:r>
              <a:rPr lang="zh-CN" altLang="en-US" smtClean="0"/>
              <a:t>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模拟拓扑变化</a:t>
            </a:r>
            <a:endParaRPr lang="en-US" altLang="zh-CN" dirty="0" smtClean="0"/>
          </a:p>
          <a:p>
            <a:pPr lvl="1"/>
            <a:r>
              <a:rPr lang="zh-CN" altLang="en-US" dirty="0"/>
              <a:t>制造</a:t>
            </a:r>
            <a:r>
              <a:rPr lang="zh-CN" altLang="en-US" dirty="0" smtClean="0"/>
              <a:t>路由回路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抑制路由回路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算法示例：收敛后的路由表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7980"/>
              </p:ext>
            </p:extLst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650" y="1844824"/>
            <a:ext cx="2265363" cy="2719388"/>
            <a:chOff x="755650" y="1844675"/>
            <a:chExt cx="2265363" cy="2719388"/>
          </a:xfrm>
        </p:grpSpPr>
        <p:sp>
          <p:nvSpPr>
            <p:cNvPr id="22652" name="椭圆 4"/>
            <p:cNvSpPr>
              <a:spLocks noChangeArrowheads="1"/>
            </p:cNvSpPr>
            <p:nvPr/>
          </p:nvSpPr>
          <p:spPr bwMode="auto">
            <a:xfrm>
              <a:off x="755650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3" name="椭圆 30"/>
            <p:cNvSpPr>
              <a:spLocks noChangeArrowheads="1"/>
            </p:cNvSpPr>
            <p:nvPr/>
          </p:nvSpPr>
          <p:spPr bwMode="auto">
            <a:xfrm>
              <a:off x="2268295" y="2148691"/>
              <a:ext cx="576246" cy="58368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4" name="椭圆 31"/>
            <p:cNvSpPr>
              <a:spLocks noChangeArrowheads="1"/>
            </p:cNvSpPr>
            <p:nvPr/>
          </p:nvSpPr>
          <p:spPr bwMode="auto">
            <a:xfrm>
              <a:off x="1043773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5" name="椭圆 32"/>
            <p:cNvSpPr>
              <a:spLocks noChangeArrowheads="1"/>
            </p:cNvSpPr>
            <p:nvPr/>
          </p:nvSpPr>
          <p:spPr bwMode="auto">
            <a:xfrm>
              <a:off x="2444767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60" name="直接连接符 7"/>
            <p:cNvCxnSpPr>
              <a:cxnSpLocks noChangeShapeType="1"/>
              <a:stCxn id="22652" idx="6"/>
              <a:endCxn id="22653" idx="2"/>
            </p:cNvCxnSpPr>
            <p:nvPr/>
          </p:nvCxnSpPr>
          <p:spPr bwMode="auto">
            <a:xfrm>
              <a:off x="1331896" y="2132700"/>
              <a:ext cx="936399" cy="3078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1" name="直接连接符 10"/>
            <p:cNvCxnSpPr>
              <a:cxnSpLocks noChangeShapeType="1"/>
              <a:stCxn id="22652" idx="4"/>
              <a:endCxn id="22654" idx="0"/>
            </p:cNvCxnSpPr>
            <p:nvPr/>
          </p:nvCxnSpPr>
          <p:spPr bwMode="auto">
            <a:xfrm>
              <a:off x="1042988" y="2420938"/>
              <a:ext cx="288925" cy="10795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2" name="直接连接符 13"/>
            <p:cNvCxnSpPr>
              <a:cxnSpLocks noChangeShapeType="1"/>
              <a:stCxn id="22654" idx="5"/>
              <a:endCxn id="22655" idx="2"/>
            </p:cNvCxnSpPr>
            <p:nvPr/>
          </p:nvCxnSpPr>
          <p:spPr bwMode="auto">
            <a:xfrm>
              <a:off x="1535113" y="3992563"/>
              <a:ext cx="909637" cy="284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3" name="直接连接符 15"/>
            <p:cNvCxnSpPr>
              <a:cxnSpLocks noChangeShapeType="1"/>
              <a:stCxn id="22653" idx="3"/>
              <a:endCxn id="22654" idx="7"/>
            </p:cNvCxnSpPr>
            <p:nvPr/>
          </p:nvCxnSpPr>
          <p:spPr bwMode="auto">
            <a:xfrm flipH="1">
              <a:off x="1535630" y="2646895"/>
              <a:ext cx="817054" cy="9382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64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5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6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7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58922"/>
              </p:ext>
            </p:extLst>
          </p:nvPr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591189"/>
              </p:ext>
            </p:extLst>
          </p:nvPr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91218"/>
              </p:ext>
            </p:extLst>
          </p:nvPr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常见DV路由协议定时器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zh-CN" altLang="en-US" smtClean="0"/>
              <a:t>更新定时器（</a:t>
            </a:r>
            <a:r>
              <a:rPr lang="en-US" altLang="zh-CN" smtClean="0"/>
              <a:t>update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全局</a:t>
            </a:r>
            <a:endParaRPr lang="en-US" altLang="zh-CN" smtClean="0"/>
          </a:p>
          <a:p>
            <a:pPr lvl="1"/>
            <a:r>
              <a:rPr lang="zh-CN" altLang="en-US" smtClean="0"/>
              <a:t>路由器之间交换路由信息</a:t>
            </a:r>
            <a:endParaRPr lang="en-US" altLang="zh-CN" smtClean="0"/>
          </a:p>
          <a:p>
            <a:r>
              <a:rPr lang="zh-CN" altLang="en-US" smtClean="0"/>
              <a:t>无效定时器（</a:t>
            </a:r>
            <a:r>
              <a:rPr lang="en-US" altLang="zh-CN" smtClean="0"/>
              <a:t>invalid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将不可达目标的距离设为无穷大</a:t>
            </a:r>
            <a:endParaRPr lang="en-US" altLang="zh-CN" smtClean="0"/>
          </a:p>
          <a:p>
            <a:r>
              <a:rPr lang="zh-CN" altLang="en-US" smtClean="0"/>
              <a:t>回收</a:t>
            </a:r>
            <a:r>
              <a:rPr lang="en-US" altLang="zh-CN" smtClean="0"/>
              <a:t>/</a:t>
            </a:r>
            <a:r>
              <a:rPr lang="zh-CN" altLang="en-US" smtClean="0"/>
              <a:t>刷新定时器（</a:t>
            </a:r>
            <a:r>
              <a:rPr lang="en-US" altLang="zh-CN" smtClean="0"/>
              <a:t>gc/flush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删除不可达目标的路由项</a:t>
            </a:r>
            <a:endParaRPr lang="en-US" altLang="zh-CN" smtClean="0"/>
          </a:p>
          <a:p>
            <a:r>
              <a:rPr lang="zh-CN" altLang="en-US" smtClean="0"/>
              <a:t>触发更新定时器（</a:t>
            </a:r>
            <a:r>
              <a:rPr lang="en-US" altLang="zh-CN" smtClean="0"/>
              <a:t>trigger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集中多个路由表项的触发更新</a:t>
            </a:r>
            <a:endParaRPr lang="en-US" altLang="zh-CN" smtClean="0"/>
          </a:p>
          <a:p>
            <a:r>
              <a:rPr lang="zh-CN" altLang="en-US" smtClean="0"/>
              <a:t>抑制定时器（</a:t>
            </a:r>
            <a:r>
              <a:rPr lang="en-US" altLang="zh-CN" smtClean="0"/>
              <a:t>holddown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路由项被设为无效后，不接受任何更改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DV</a:t>
            </a:r>
            <a:r>
              <a:rPr lang="zh-CN" altLang="en-US" smtClean="0"/>
              <a:t>路由协议的局限性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对于拓扑改变的收敛速度慢</a:t>
            </a:r>
            <a:endParaRPr lang="en-US" altLang="zh-CN" smtClean="0"/>
          </a:p>
          <a:p>
            <a:pPr lvl="1"/>
            <a:r>
              <a:rPr lang="zh-CN" altLang="en-US" smtClean="0"/>
              <a:t>仅适用于小规模网络</a:t>
            </a:r>
            <a:endParaRPr lang="en-US" altLang="zh-CN" smtClean="0"/>
          </a:p>
          <a:p>
            <a:pPr lvl="1"/>
            <a:r>
              <a:rPr lang="zh-CN" altLang="en-US" smtClean="0"/>
              <a:t>只用使用固定距离，不能使用可变值来度量最优路径</a:t>
            </a:r>
            <a:endParaRPr lang="zh-CN" altLang="zh-CN" smtClean="0"/>
          </a:p>
          <a:p>
            <a:r>
              <a:rPr lang="zh-CN" altLang="en-US" smtClean="0"/>
              <a:t>路由器仅和相邻路由器交换信息，缺乏全局视角</a:t>
            </a:r>
            <a:r>
              <a:rPr lang="en-US" altLang="zh-CN" smtClean="0"/>
              <a:t>——routing by rumor</a:t>
            </a:r>
          </a:p>
          <a:p>
            <a:pPr lvl="1"/>
            <a:r>
              <a:rPr lang="zh-CN" altLang="en-US"/>
              <a:t>无穷计数（</a:t>
            </a:r>
            <a:r>
              <a:rPr lang="en-US" altLang="zh-CN"/>
              <a:t>count-to-infinity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 smtClean="0"/>
              <a:t>路由回路（</a:t>
            </a:r>
            <a:r>
              <a:rPr lang="en-US" altLang="zh-CN" smtClean="0"/>
              <a:t>routing loop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无穷计数</a:t>
            </a:r>
            <a:r>
              <a:rPr lang="zh-CN" altLang="en-US"/>
              <a:t>和</a:t>
            </a:r>
            <a:r>
              <a:rPr lang="zh-CN" altLang="en-US" smtClean="0"/>
              <a:t>路由</a:t>
            </a:r>
            <a:r>
              <a:rPr lang="zh-CN" altLang="en-US"/>
              <a:t>回路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889528"/>
            <a:ext cx="7217983" cy="685246"/>
            <a:chOff x="683568" y="1889528"/>
            <a:chExt cx="7217983" cy="685246"/>
          </a:xfrm>
        </p:grpSpPr>
        <p:sp>
          <p:nvSpPr>
            <p:cNvPr id="16" name="椭圆 4"/>
            <p:cNvSpPr>
              <a:spLocks noChangeArrowheads="1"/>
            </p:cNvSpPr>
            <p:nvPr/>
          </p:nvSpPr>
          <p:spPr bwMode="auto">
            <a:xfrm>
              <a:off x="683568" y="198884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4"/>
            <p:cNvSpPr>
              <a:spLocks noChangeArrowheads="1"/>
            </p:cNvSpPr>
            <p:nvPr/>
          </p:nvSpPr>
          <p:spPr bwMode="auto">
            <a:xfrm>
              <a:off x="2627784" y="1998724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4"/>
            <p:cNvSpPr>
              <a:spLocks noChangeArrowheads="1"/>
            </p:cNvSpPr>
            <p:nvPr/>
          </p:nvSpPr>
          <p:spPr bwMode="auto">
            <a:xfrm>
              <a:off x="5292171" y="198884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4"/>
            <p:cNvSpPr>
              <a:spLocks noChangeArrowheads="1"/>
            </p:cNvSpPr>
            <p:nvPr/>
          </p:nvSpPr>
          <p:spPr bwMode="auto">
            <a:xfrm>
              <a:off x="7325305" y="1988054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16" idx="6"/>
              <a:endCxn id="17" idx="2"/>
            </p:cNvCxnSpPr>
            <p:nvPr/>
          </p:nvCxnSpPr>
          <p:spPr bwMode="auto">
            <a:xfrm>
              <a:off x="1259814" y="2276865"/>
              <a:ext cx="1367970" cy="98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7" idx="6"/>
              <a:endCxn id="18" idx="2"/>
            </p:cNvCxnSpPr>
            <p:nvPr/>
          </p:nvCxnSpPr>
          <p:spPr bwMode="auto">
            <a:xfrm flipV="1">
              <a:off x="3204030" y="2276865"/>
              <a:ext cx="2088141" cy="98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stCxn id="18" idx="6"/>
              <a:endCxn id="19" idx="2"/>
            </p:cNvCxnSpPr>
            <p:nvPr/>
          </p:nvCxnSpPr>
          <p:spPr bwMode="auto">
            <a:xfrm flipV="1">
              <a:off x="5868417" y="2276079"/>
              <a:ext cx="1456888" cy="7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乘号 30"/>
            <p:cNvSpPr/>
            <p:nvPr/>
          </p:nvSpPr>
          <p:spPr bwMode="auto">
            <a:xfrm>
              <a:off x="2094426" y="2074192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16"/>
            <p:cNvSpPr txBox="1">
              <a:spLocks noChangeArrowheads="1"/>
            </p:cNvSpPr>
            <p:nvPr/>
          </p:nvSpPr>
          <p:spPr bwMode="auto">
            <a:xfrm>
              <a:off x="1777684" y="1889530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16"/>
            <p:cNvSpPr txBox="1">
              <a:spLocks noChangeArrowheads="1"/>
            </p:cNvSpPr>
            <p:nvPr/>
          </p:nvSpPr>
          <p:spPr bwMode="auto">
            <a:xfrm>
              <a:off x="4081985" y="1889529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16"/>
            <p:cNvSpPr txBox="1">
              <a:spLocks noChangeArrowheads="1"/>
            </p:cNvSpPr>
            <p:nvPr/>
          </p:nvSpPr>
          <p:spPr bwMode="auto">
            <a:xfrm>
              <a:off x="6430746" y="1889528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849" name="组合 35848"/>
          <p:cNvGrpSpPr/>
          <p:nvPr/>
        </p:nvGrpSpPr>
        <p:grpSpPr>
          <a:xfrm>
            <a:off x="2326278" y="2727174"/>
            <a:ext cx="3862029" cy="609600"/>
            <a:chOff x="2326278" y="2583158"/>
            <a:chExt cx="3862029" cy="609600"/>
          </a:xfrm>
        </p:grpSpPr>
        <p:graphicFrame>
          <p:nvGraphicFramePr>
            <p:cNvPr id="39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2607824"/>
                </p:ext>
              </p:extLst>
            </p:nvPr>
          </p:nvGraphicFramePr>
          <p:xfrm>
            <a:off x="2326278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∞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graphicFrame>
          <p:nvGraphicFramePr>
            <p:cNvPr id="43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837588"/>
                </p:ext>
              </p:extLst>
            </p:nvPr>
          </p:nvGraphicFramePr>
          <p:xfrm>
            <a:off x="4972281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46" name="左箭头 45"/>
            <p:cNvSpPr/>
            <p:nvPr/>
          </p:nvSpPr>
          <p:spPr bwMode="auto">
            <a:xfrm>
              <a:off x="3887734" y="2730796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50" name="组合 35849"/>
          <p:cNvGrpSpPr/>
          <p:nvPr/>
        </p:nvGrpSpPr>
        <p:grpSpPr>
          <a:xfrm>
            <a:off x="2326278" y="3681196"/>
            <a:ext cx="3862029" cy="609600"/>
            <a:chOff x="2326278" y="3504566"/>
            <a:chExt cx="3862029" cy="609600"/>
          </a:xfrm>
        </p:grpSpPr>
        <p:graphicFrame>
          <p:nvGraphicFramePr>
            <p:cNvPr id="48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372843"/>
                </p:ext>
              </p:extLst>
            </p:nvPr>
          </p:nvGraphicFramePr>
          <p:xfrm>
            <a:off x="2326278" y="3504566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3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49" name="左箭头 48"/>
            <p:cNvSpPr/>
            <p:nvPr/>
          </p:nvSpPr>
          <p:spPr bwMode="auto">
            <a:xfrm rot="10800000">
              <a:off x="3887735" y="3652203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1616259"/>
                </p:ext>
              </p:extLst>
            </p:nvPr>
          </p:nvGraphicFramePr>
          <p:xfrm>
            <a:off x="4972281" y="3504566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4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</p:grpSp>
      <p:grpSp>
        <p:nvGrpSpPr>
          <p:cNvPr id="35851" name="组合 35850"/>
          <p:cNvGrpSpPr/>
          <p:nvPr/>
        </p:nvGrpSpPr>
        <p:grpSpPr>
          <a:xfrm>
            <a:off x="2748426" y="3343782"/>
            <a:ext cx="2999349" cy="304800"/>
            <a:chOff x="2748426" y="3199766"/>
            <a:chExt cx="2999349" cy="304800"/>
          </a:xfrm>
        </p:grpSpPr>
        <p:sp>
          <p:nvSpPr>
            <p:cNvPr id="47" name="下箭头 46"/>
            <p:cNvSpPr/>
            <p:nvPr/>
          </p:nvSpPr>
          <p:spPr bwMode="auto">
            <a:xfrm>
              <a:off x="2748426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下箭头 50"/>
            <p:cNvSpPr/>
            <p:nvPr/>
          </p:nvSpPr>
          <p:spPr bwMode="auto">
            <a:xfrm>
              <a:off x="5412813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52" name="组合 35851"/>
          <p:cNvGrpSpPr/>
          <p:nvPr/>
        </p:nvGrpSpPr>
        <p:grpSpPr>
          <a:xfrm>
            <a:off x="2669685" y="5589240"/>
            <a:ext cx="3156830" cy="648072"/>
            <a:chOff x="2669685" y="4293096"/>
            <a:chExt cx="3156830" cy="648072"/>
          </a:xfrm>
        </p:grpSpPr>
        <p:sp>
          <p:nvSpPr>
            <p:cNvPr id="35848" name="TextBox 35847"/>
            <p:cNvSpPr txBox="1"/>
            <p:nvPr/>
          </p:nvSpPr>
          <p:spPr>
            <a:xfrm>
              <a:off x="2669685" y="4293096"/>
              <a:ext cx="492443" cy="648072"/>
            </a:xfrm>
            <a:prstGeom prst="rect">
              <a:avLst/>
            </a:prstGeom>
            <a:noFill/>
          </p:spPr>
          <p:txBody>
            <a:bodyPr vert="eaVert" wrap="square" rtlCol="0" anchor="ctr" anchorCtr="1">
              <a:spAutoFit/>
            </a:bodyPr>
            <a:lstStyle/>
            <a:p>
              <a:r>
                <a:rPr lang="en-US" altLang="zh-CN" sz="2000" b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72" y="4293096"/>
              <a:ext cx="492443" cy="648072"/>
            </a:xfrm>
            <a:prstGeom prst="rect">
              <a:avLst/>
            </a:prstGeom>
            <a:noFill/>
          </p:spPr>
          <p:txBody>
            <a:bodyPr vert="eaVert" wrap="square" rtlCol="0" anchor="ctr" anchorCtr="1">
              <a:spAutoFit/>
            </a:bodyPr>
            <a:lstStyle/>
            <a:p>
              <a:r>
                <a:rPr lang="en-US" altLang="zh-CN" sz="2000" b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17085" y="4635218"/>
            <a:ext cx="3862029" cy="609600"/>
            <a:chOff x="2326278" y="2583158"/>
            <a:chExt cx="3862029" cy="609600"/>
          </a:xfrm>
        </p:grpSpPr>
        <p:graphicFrame>
          <p:nvGraphicFramePr>
            <p:cNvPr id="60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8512002"/>
                </p:ext>
              </p:extLst>
            </p:nvPr>
          </p:nvGraphicFramePr>
          <p:xfrm>
            <a:off x="2326278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5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graphicFrame>
          <p:nvGraphicFramePr>
            <p:cNvPr id="61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6512708"/>
                </p:ext>
              </p:extLst>
            </p:nvPr>
          </p:nvGraphicFramePr>
          <p:xfrm>
            <a:off x="4972281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6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62" name="左箭头 61"/>
            <p:cNvSpPr/>
            <p:nvPr/>
          </p:nvSpPr>
          <p:spPr bwMode="auto">
            <a:xfrm>
              <a:off x="3887734" y="2730796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739228" y="4307243"/>
            <a:ext cx="2999349" cy="304800"/>
            <a:chOff x="2748426" y="3199766"/>
            <a:chExt cx="2999349" cy="304800"/>
          </a:xfrm>
        </p:grpSpPr>
        <p:sp>
          <p:nvSpPr>
            <p:cNvPr id="64" name="下箭头 63"/>
            <p:cNvSpPr/>
            <p:nvPr/>
          </p:nvSpPr>
          <p:spPr bwMode="auto">
            <a:xfrm>
              <a:off x="2748426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下箭头 64"/>
            <p:cNvSpPr/>
            <p:nvPr/>
          </p:nvSpPr>
          <p:spPr bwMode="auto">
            <a:xfrm>
              <a:off x="5412813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</a:t>
            </a:r>
            <a:endParaRPr lang="zh-CN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设定最大距离（一般为</a:t>
            </a:r>
            <a:r>
              <a:rPr lang="en-US" altLang="zh-CN" smtClean="0"/>
              <a:t>15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超过最大距离视为∞</a:t>
            </a:r>
            <a:r>
              <a:rPr lang="en-US" altLang="zh-CN" smtClean="0"/>
              <a:t>——</a:t>
            </a:r>
            <a:r>
              <a:rPr lang="zh-CN" altLang="en-US" smtClean="0"/>
              <a:t>不可达</a:t>
            </a:r>
            <a:endParaRPr lang="en-US" altLang="zh-CN" smtClean="0"/>
          </a:p>
          <a:p>
            <a:pPr lvl="1"/>
            <a:r>
              <a:rPr lang="zh-CN" altLang="en-US" smtClean="0"/>
              <a:t>优点：避免无穷计数</a:t>
            </a:r>
            <a:endParaRPr lang="en-US" altLang="zh-CN" smtClean="0"/>
          </a:p>
          <a:p>
            <a:pPr lvl="1"/>
            <a:r>
              <a:rPr lang="zh-CN" altLang="en-US" smtClean="0"/>
              <a:t>缺点：不能降低回路生成几率，消除回路耗时久</a:t>
            </a:r>
            <a:endParaRPr lang="en-US" altLang="zh-CN" smtClean="0"/>
          </a:p>
          <a:p>
            <a:r>
              <a:rPr lang="zh-CN" altLang="en-US" smtClean="0"/>
              <a:t>水平分割（</a:t>
            </a:r>
            <a:r>
              <a:rPr lang="en-US" altLang="zh-CN" smtClean="0"/>
              <a:t>split horizon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路由器发送给相邻路由器的信息中，不包含从该相邻路由器获得的路由项</a:t>
            </a:r>
            <a:endParaRPr lang="en-US" altLang="zh-CN" smtClean="0"/>
          </a:p>
          <a:p>
            <a:pPr lvl="1"/>
            <a:r>
              <a:rPr lang="zh-CN" altLang="en-US" smtClean="0"/>
              <a:t>优点：能降低回路生成几率，减少不必要的信息传播</a:t>
            </a:r>
            <a:endParaRPr lang="en-US" altLang="zh-CN" smtClean="0"/>
          </a:p>
          <a:p>
            <a:pPr lvl="1"/>
            <a:r>
              <a:rPr lang="zh-CN" altLang="en-US" smtClean="0"/>
              <a:t>缺点：消除回路耗时久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</a:t>
            </a:r>
            <a:endParaRPr lang="zh-CN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逆向毒化（</a:t>
            </a:r>
            <a:r>
              <a:rPr lang="en-US" altLang="zh-CN" smtClean="0"/>
              <a:t>poison reverse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路由器发送给相邻路由器的信息中，对于从相邻路由器获得的路由项，设为不可达</a:t>
            </a:r>
            <a:endParaRPr lang="en-US" altLang="zh-CN" smtClean="0"/>
          </a:p>
          <a:p>
            <a:pPr lvl="1"/>
            <a:r>
              <a:rPr lang="zh-CN" altLang="en-US" smtClean="0"/>
              <a:t>优点：能降低回路生成几率，加速回路消除</a:t>
            </a:r>
            <a:endParaRPr lang="en-US" altLang="zh-CN" smtClean="0"/>
          </a:p>
          <a:p>
            <a:pPr lvl="1"/>
            <a:r>
              <a:rPr lang="zh-CN" altLang="en-US" smtClean="0"/>
              <a:t>缺点：传播信息较</a:t>
            </a:r>
            <a:r>
              <a:rPr lang="en-US" altLang="zh-CN" smtClean="0"/>
              <a:t>split horizon</a:t>
            </a:r>
            <a:r>
              <a:rPr lang="zh-CN" altLang="en-US"/>
              <a:t>更</a:t>
            </a:r>
            <a:r>
              <a:rPr lang="zh-CN" altLang="en-US" smtClean="0"/>
              <a:t>多</a:t>
            </a:r>
            <a:endParaRPr lang="en-US" altLang="zh-CN" smtClean="0"/>
          </a:p>
          <a:p>
            <a:r>
              <a:rPr lang="zh-CN" altLang="en-US" smtClean="0"/>
              <a:t>抑制定时器（</a:t>
            </a:r>
            <a:r>
              <a:rPr lang="en-US" altLang="zh-CN" smtClean="0"/>
              <a:t>holddown timer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/>
              <a:t>若</a:t>
            </a:r>
            <a:r>
              <a:rPr lang="zh-CN" altLang="en-US" smtClean="0"/>
              <a:t>路由项被设为无效，在一段时间内，不允许更改该路由项</a:t>
            </a:r>
            <a:endParaRPr lang="en-US" altLang="zh-CN" smtClean="0"/>
          </a:p>
          <a:p>
            <a:pPr lvl="1"/>
            <a:r>
              <a:rPr lang="zh-CN" altLang="en-US" smtClean="0"/>
              <a:t>优点：几乎可以阻止回路生成</a:t>
            </a:r>
            <a:endParaRPr lang="en-US" altLang="zh-CN" smtClean="0"/>
          </a:p>
          <a:p>
            <a:pPr lvl="1"/>
            <a:r>
              <a:rPr lang="zh-CN" altLang="en-US" smtClean="0"/>
              <a:t>缺点：降低网络收敛速度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97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</a:t>
            </a:r>
            <a:r>
              <a:rPr lang="zh-CN" altLang="en-US" smtClean="0"/>
              <a:t>：模拟</a:t>
            </a:r>
            <a:r>
              <a:rPr lang="zh-CN" altLang="en-US"/>
              <a:t>路由</a:t>
            </a:r>
            <a:r>
              <a:rPr lang="zh-CN" altLang="en-US" smtClean="0"/>
              <a:t>收敛①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968552"/>
          </a:xfrm>
        </p:spPr>
        <p:txBody>
          <a:bodyPr/>
          <a:lstStyle/>
          <a:p>
            <a:r>
              <a:rPr lang="zh-CN" altLang="en-US" smtClean="0"/>
              <a:t>已知网络拓扑如左图所示，请使用</a:t>
            </a:r>
            <a:r>
              <a:rPr lang="en-US" altLang="zh-CN" smtClean="0"/>
              <a:t>DV</a:t>
            </a:r>
            <a:r>
              <a:rPr lang="zh-CN" altLang="en-US" smtClean="0"/>
              <a:t>算法模拟该网络的迭代收敛过程。</a:t>
            </a:r>
            <a:endParaRPr lang="en-US" altLang="zh-CN" smtClean="0"/>
          </a:p>
          <a:p>
            <a:r>
              <a:rPr lang="zh-CN" altLang="en-US" smtClean="0"/>
              <a:t>程序要求：</a:t>
            </a:r>
            <a:endParaRPr lang="en-US" altLang="zh-CN" smtClean="0"/>
          </a:p>
          <a:p>
            <a:pPr lvl="1"/>
            <a:r>
              <a:rPr lang="zh-CN" altLang="en-US" smtClean="0"/>
              <a:t>编程语言不限，输入方式不限；</a:t>
            </a:r>
            <a:endParaRPr lang="en-US" altLang="zh-CN" smtClean="0"/>
          </a:p>
          <a:p>
            <a:pPr lvl="1"/>
            <a:r>
              <a:rPr lang="zh-CN" altLang="en-US" smtClean="0"/>
              <a:t>每次迭代后，输出各节点路由表，输出格式参照本课件“</a:t>
            </a:r>
            <a:r>
              <a:rPr lang="zh-CN" altLang="en-US"/>
              <a:t>算法示例：一次迭代后的路由表</a:t>
            </a:r>
            <a:r>
              <a:rPr lang="zh-CN" altLang="en-US" smtClean="0"/>
              <a:t>”；</a:t>
            </a:r>
            <a:endParaRPr lang="en-US" altLang="zh-CN" smtClean="0"/>
          </a:p>
          <a:p>
            <a:pPr lvl="1"/>
            <a:r>
              <a:rPr lang="zh-CN" altLang="en-US" smtClean="0"/>
              <a:t>收敛后，输出每对节点间的最短距离和下一跳。</a:t>
            </a:r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2.1</a:t>
            </a:r>
            <a:r>
              <a:rPr lang="zh-CN" altLang="en-US" smtClean="0"/>
              <a:t>：模拟</a:t>
            </a:r>
            <a:r>
              <a:rPr lang="zh-CN" altLang="en-US"/>
              <a:t>路由</a:t>
            </a:r>
            <a:r>
              <a:rPr lang="zh-CN" altLang="en-US" smtClean="0"/>
              <a:t>收敛②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 dirty="0" smtClean="0"/>
              <a:t>实验报告要求：</a:t>
            </a:r>
            <a:endParaRPr lang="en-US" altLang="zh-CN" dirty="0" smtClean="0"/>
          </a:p>
          <a:p>
            <a:pPr lvl="1"/>
            <a:r>
              <a:rPr lang="zh-CN" altLang="en-US" dirty="0"/>
              <a:t>给出</a:t>
            </a:r>
            <a:r>
              <a:rPr lang="zh-CN" altLang="en-US" dirty="0" smtClean="0"/>
              <a:t>程序源代码，并附上程序运行结果截图；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编程风格良好，</a:t>
            </a:r>
            <a:r>
              <a:rPr lang="zh-CN" altLang="en-US" dirty="0"/>
              <a:t>注释</a:t>
            </a:r>
            <a:r>
              <a:rPr lang="zh-CN" altLang="en-US" dirty="0" smtClean="0"/>
              <a:t>充分。</a:t>
            </a:r>
            <a:endParaRPr lang="en-US" altLang="zh-CN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1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2.2</a:t>
            </a:r>
            <a:r>
              <a:rPr lang="zh-CN" altLang="en-US" smtClean="0"/>
              <a:t>：模拟拓扑变化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968552"/>
          </a:xfrm>
        </p:spPr>
        <p:txBody>
          <a:bodyPr/>
          <a:lstStyle/>
          <a:p>
            <a:r>
              <a:rPr lang="zh-CN" altLang="en-US" dirty="0" smtClean="0"/>
              <a:t>在任务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的网络收敛后，将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之间的距离更改为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，模拟该变化导致的重新收敛过程。</a:t>
            </a:r>
            <a:endParaRPr lang="en-US" altLang="zh-CN" dirty="0" smtClean="0"/>
          </a:p>
          <a:p>
            <a:r>
              <a:rPr lang="zh-CN" altLang="en-US" dirty="0" smtClean="0"/>
              <a:t>程序要求：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同任务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报告要求：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7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2.3</a:t>
            </a:r>
            <a:r>
              <a:rPr lang="zh-CN" altLang="en-US" smtClean="0"/>
              <a:t>：制造路由回路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/>
              <a:t>在任务</a:t>
            </a:r>
            <a:r>
              <a:rPr lang="en-US" altLang="zh-CN"/>
              <a:t>1</a:t>
            </a:r>
            <a:r>
              <a:rPr lang="zh-CN" altLang="en-US"/>
              <a:t>的网络收敛后，</a:t>
            </a:r>
            <a:r>
              <a:rPr lang="zh-CN" altLang="en-US" smtClean="0"/>
              <a:t>将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/>
              <a:t>断开</a:t>
            </a:r>
            <a:r>
              <a:rPr lang="zh-CN" altLang="en-US" smtClean="0"/>
              <a:t>，模拟</a:t>
            </a:r>
            <a:r>
              <a:rPr lang="zh-CN" altLang="en-US"/>
              <a:t>该变化导致的重新收敛</a:t>
            </a:r>
            <a:r>
              <a:rPr lang="zh-CN" altLang="en-US" smtClean="0"/>
              <a:t>过程。</a:t>
            </a:r>
            <a:endParaRPr lang="en-US" altLang="zh-CN" smtClean="0"/>
          </a:p>
          <a:p>
            <a:r>
              <a:rPr lang="zh-CN" altLang="en-US"/>
              <a:t>程序要求：</a:t>
            </a:r>
            <a:endParaRPr lang="en-US" altLang="zh-CN"/>
          </a:p>
          <a:p>
            <a:pPr lvl="1"/>
            <a:r>
              <a:rPr lang="zh-CN" altLang="en-US"/>
              <a:t>同任务</a:t>
            </a:r>
            <a:r>
              <a:rPr lang="en-US" altLang="zh-CN"/>
              <a:t>1</a:t>
            </a:r>
          </a:p>
          <a:p>
            <a:r>
              <a:rPr lang="zh-CN" altLang="en-US"/>
              <a:t>实验报告要求：</a:t>
            </a:r>
            <a:endParaRPr lang="en-US" altLang="zh-CN"/>
          </a:p>
          <a:p>
            <a:pPr lvl="1"/>
            <a:r>
              <a:rPr lang="zh-CN" altLang="en-US"/>
              <a:t>同任务</a:t>
            </a:r>
            <a:r>
              <a:rPr lang="en-US" altLang="zh-CN" smtClean="0"/>
              <a:t>1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3493" y="1902461"/>
            <a:ext cx="2624717" cy="3758787"/>
            <a:chOff x="283493" y="1902461"/>
            <a:chExt cx="2624717" cy="3758787"/>
          </a:xfrm>
        </p:grpSpPr>
        <p:grpSp>
          <p:nvGrpSpPr>
            <p:cNvPr id="69" name="组合 68"/>
            <p:cNvGrpSpPr/>
            <p:nvPr/>
          </p:nvGrpSpPr>
          <p:grpSpPr>
            <a:xfrm>
              <a:off x="283493" y="1902461"/>
              <a:ext cx="2624717" cy="3758787"/>
              <a:chOff x="283493" y="1675713"/>
              <a:chExt cx="2624717" cy="3758787"/>
            </a:xfrm>
          </p:grpSpPr>
          <p:cxnSp>
            <p:nvCxnSpPr>
              <p:cNvPr id="32" name="直接连接符 10"/>
              <p:cNvCxnSpPr>
                <a:cxnSpLocks noChangeShapeType="1"/>
                <a:stCxn id="27" idx="6"/>
                <a:endCxn id="29" idx="2"/>
              </p:cNvCxnSpPr>
              <p:nvPr/>
            </p:nvCxnSpPr>
            <p:spPr bwMode="auto">
              <a:xfrm>
                <a:off x="859739" y="3140975"/>
                <a:ext cx="147222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7" name="椭圆 4"/>
              <p:cNvSpPr>
                <a:spLocks noChangeArrowheads="1"/>
              </p:cNvSpPr>
              <p:nvPr/>
            </p:nvSpPr>
            <p:spPr bwMode="auto">
              <a:xfrm>
                <a:off x="283493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30"/>
              <p:cNvSpPr>
                <a:spLocks noChangeArrowheads="1"/>
              </p:cNvSpPr>
              <p:nvPr/>
            </p:nvSpPr>
            <p:spPr bwMode="auto">
              <a:xfrm>
                <a:off x="1312073" y="1675713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椭圆 31"/>
              <p:cNvSpPr>
                <a:spLocks noChangeArrowheads="1"/>
              </p:cNvSpPr>
              <p:nvPr/>
            </p:nvSpPr>
            <p:spPr bwMode="auto">
              <a:xfrm>
                <a:off x="2331964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椭圆 32"/>
              <p:cNvSpPr>
                <a:spLocks noChangeArrowheads="1"/>
              </p:cNvSpPr>
              <p:nvPr/>
            </p:nvSpPr>
            <p:spPr bwMode="auto">
              <a:xfrm>
                <a:off x="283493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7"/>
              <p:cNvCxnSpPr>
                <a:cxnSpLocks noChangeShapeType="1"/>
                <a:stCxn id="27" idx="0"/>
                <a:endCxn id="28" idx="2"/>
              </p:cNvCxnSpPr>
              <p:nvPr/>
            </p:nvCxnSpPr>
            <p:spPr bwMode="auto">
              <a:xfrm flipV="1">
                <a:off x="571616" y="1963738"/>
                <a:ext cx="740457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13"/>
              <p:cNvCxnSpPr>
                <a:cxnSpLocks noChangeShapeType="1"/>
                <a:stCxn id="29" idx="4"/>
                <a:endCxn id="84" idx="0"/>
              </p:cNvCxnSpPr>
              <p:nvPr/>
            </p:nvCxnSpPr>
            <p:spPr bwMode="auto">
              <a:xfrm>
                <a:off x="2620087" y="3429000"/>
                <a:ext cx="0" cy="14294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15"/>
              <p:cNvCxnSpPr>
                <a:cxnSpLocks noChangeShapeType="1"/>
                <a:stCxn id="28" idx="6"/>
                <a:endCxn id="29" idx="0"/>
              </p:cNvCxnSpPr>
              <p:nvPr/>
            </p:nvCxnSpPr>
            <p:spPr bwMode="auto">
              <a:xfrm>
                <a:off x="1888319" y="1963738"/>
                <a:ext cx="731768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>
                <a:off x="2331964" y="2223400"/>
                <a:ext cx="33337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2223400"/>
                <a:ext cx="3317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47"/>
              <p:cNvSpPr txBox="1">
                <a:spLocks noChangeArrowheads="1"/>
              </p:cNvSpPr>
              <p:nvPr/>
            </p:nvSpPr>
            <p:spPr bwMode="auto">
              <a:xfrm>
                <a:off x="1429957" y="2816088"/>
                <a:ext cx="3317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连接符 55"/>
              <p:cNvCxnSpPr>
                <a:stCxn id="27" idx="4"/>
                <a:endCxn id="30" idx="0"/>
              </p:cNvCxnSpPr>
              <p:nvPr/>
            </p:nvCxnSpPr>
            <p:spPr bwMode="auto">
              <a:xfrm>
                <a:off x="571616" y="3429000"/>
                <a:ext cx="0" cy="1429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3933057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46"/>
              <p:cNvSpPr txBox="1">
                <a:spLocks noChangeArrowheads="1"/>
              </p:cNvSpPr>
              <p:nvPr/>
            </p:nvSpPr>
            <p:spPr bwMode="auto">
              <a:xfrm>
                <a:off x="2331964" y="3933056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椭圆 32"/>
              <p:cNvSpPr>
                <a:spLocks noChangeArrowheads="1"/>
              </p:cNvSpPr>
              <p:nvPr/>
            </p:nvSpPr>
            <p:spPr bwMode="auto">
              <a:xfrm>
                <a:off x="2331964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直接连接符 65"/>
              <p:cNvCxnSpPr>
                <a:stCxn id="30" idx="6"/>
                <a:endCxn id="84" idx="2"/>
              </p:cNvCxnSpPr>
              <p:nvPr/>
            </p:nvCxnSpPr>
            <p:spPr bwMode="auto">
              <a:xfrm>
                <a:off x="859739" y="5146475"/>
                <a:ext cx="14722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46"/>
              <p:cNvSpPr txBox="1">
                <a:spLocks noChangeArrowheads="1"/>
              </p:cNvSpPr>
              <p:nvPr/>
            </p:nvSpPr>
            <p:spPr bwMode="auto">
              <a:xfrm>
                <a:off x="1434302" y="4802423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乘号 21"/>
            <p:cNvSpPr/>
            <p:nvPr/>
          </p:nvSpPr>
          <p:spPr bwMode="auto">
            <a:xfrm>
              <a:off x="2373168" y="3728557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虚拟专用网络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1"/>
            <a:ext cx="8153400" cy="4493096"/>
          </a:xfrm>
        </p:spPr>
        <p:txBody>
          <a:bodyPr/>
          <a:lstStyle/>
          <a:p>
            <a:r>
              <a:rPr lang="zh-CN" altLang="en-US" smtClean="0"/>
              <a:t>虚拟专用网络（</a:t>
            </a:r>
            <a:r>
              <a:rPr lang="en-US" altLang="zh-CN" smtClean="0"/>
              <a:t>Virtual Private Network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通过公用的网络架构来传送内部网络数据</a:t>
            </a:r>
            <a:endParaRPr lang="en-US" altLang="zh-CN" smtClean="0"/>
          </a:p>
          <a:p>
            <a:pPr lvl="1"/>
            <a:r>
              <a:rPr lang="zh-CN" altLang="en-US" smtClean="0"/>
              <a:t>使用隧道技术，支持对数据加密</a:t>
            </a:r>
            <a:endParaRPr lang="en-US" altLang="zh-CN" smtClean="0"/>
          </a:p>
          <a:p>
            <a:pPr lvl="1"/>
            <a:r>
              <a:rPr lang="zh-CN" altLang="en-US" smtClean="0"/>
              <a:t>分类：内联网、外联网、</a:t>
            </a:r>
            <a:r>
              <a:rPr lang="zh-CN" altLang="en-US" smtClean="0">
                <a:solidFill>
                  <a:srgbClr val="FF0000"/>
                </a:solidFill>
              </a:rPr>
              <a:t>远程接入</a:t>
            </a:r>
            <a:endParaRPr lang="en-US" altLang="zh-CN">
              <a:solidFill>
                <a:srgbClr val="FF0000"/>
              </a:solidFill>
            </a:endParaRPr>
          </a:p>
          <a:p>
            <a:pPr marL="46038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厦门大学</a:t>
            </a:r>
            <a:r>
              <a:rPr lang="en-US" altLang="zh-CN" smtClean="0"/>
              <a:t>VPN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en-US" altLang="en-US" smtClean="0"/>
              <a:t>SSL VPN</a:t>
            </a:r>
            <a:r>
              <a:rPr lang="zh-CN" altLang="en-US" smtClean="0"/>
              <a:t>：更为安全的加密连接（仅教工）</a:t>
            </a:r>
            <a:endParaRPr lang="en-US" altLang="zh-CN" smtClean="0"/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PPTP VPN</a:t>
            </a:r>
            <a:r>
              <a:rPr lang="zh-CN" altLang="en-US" smtClean="0"/>
              <a:t>：支持更多操作系统（教工和学生）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2.4</a:t>
            </a:r>
            <a:r>
              <a:rPr lang="zh-CN" altLang="en-US" smtClean="0"/>
              <a:t>：抑制路由回路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的基础上，加入逆向毒化技术，模拟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断开导致</a:t>
            </a:r>
            <a:r>
              <a:rPr lang="zh-CN" altLang="en-US" dirty="0"/>
              <a:t>的重新收敛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r>
              <a:rPr lang="zh-CN" altLang="en-US" dirty="0"/>
              <a:t>程序要求：</a:t>
            </a:r>
            <a:endParaRPr lang="en-US" altLang="zh-CN" dirty="0"/>
          </a:p>
          <a:p>
            <a:pPr lvl="1"/>
            <a:r>
              <a:rPr lang="zh-CN" altLang="en-US" dirty="0"/>
              <a:t>同任务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实验报告要求：</a:t>
            </a:r>
            <a:endParaRPr lang="en-US" altLang="zh-CN" dirty="0"/>
          </a:p>
          <a:p>
            <a:pPr lvl="1"/>
            <a:r>
              <a:rPr lang="zh-CN" altLang="en-US" dirty="0"/>
              <a:t>同任务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请举例说明为什么逆向毒化不能阻止回路生成。（提示：参考</a:t>
            </a:r>
            <a:r>
              <a:rPr lang="en-US" altLang="zh-CN" dirty="0" smtClean="0"/>
              <a:t>[RFC1058]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83493" y="1902461"/>
            <a:ext cx="2624717" cy="3758787"/>
            <a:chOff x="283493" y="1902461"/>
            <a:chExt cx="2624717" cy="3758787"/>
          </a:xfrm>
        </p:grpSpPr>
        <p:grpSp>
          <p:nvGrpSpPr>
            <p:cNvPr id="69" name="组合 68"/>
            <p:cNvGrpSpPr/>
            <p:nvPr/>
          </p:nvGrpSpPr>
          <p:grpSpPr>
            <a:xfrm>
              <a:off x="283493" y="1902461"/>
              <a:ext cx="2624717" cy="3758787"/>
              <a:chOff x="283493" y="1675713"/>
              <a:chExt cx="2624717" cy="3758787"/>
            </a:xfrm>
          </p:grpSpPr>
          <p:cxnSp>
            <p:nvCxnSpPr>
              <p:cNvPr id="32" name="直接连接符 10"/>
              <p:cNvCxnSpPr>
                <a:cxnSpLocks noChangeShapeType="1"/>
                <a:stCxn id="27" idx="6"/>
                <a:endCxn id="29" idx="2"/>
              </p:cNvCxnSpPr>
              <p:nvPr/>
            </p:nvCxnSpPr>
            <p:spPr bwMode="auto">
              <a:xfrm>
                <a:off x="859739" y="3140975"/>
                <a:ext cx="147222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7" name="椭圆 4"/>
              <p:cNvSpPr>
                <a:spLocks noChangeArrowheads="1"/>
              </p:cNvSpPr>
              <p:nvPr/>
            </p:nvSpPr>
            <p:spPr bwMode="auto">
              <a:xfrm>
                <a:off x="283493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30"/>
              <p:cNvSpPr>
                <a:spLocks noChangeArrowheads="1"/>
              </p:cNvSpPr>
              <p:nvPr/>
            </p:nvSpPr>
            <p:spPr bwMode="auto">
              <a:xfrm>
                <a:off x="1312073" y="1675713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椭圆 31"/>
              <p:cNvSpPr>
                <a:spLocks noChangeArrowheads="1"/>
              </p:cNvSpPr>
              <p:nvPr/>
            </p:nvSpPr>
            <p:spPr bwMode="auto">
              <a:xfrm>
                <a:off x="2331964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椭圆 32"/>
              <p:cNvSpPr>
                <a:spLocks noChangeArrowheads="1"/>
              </p:cNvSpPr>
              <p:nvPr/>
            </p:nvSpPr>
            <p:spPr bwMode="auto">
              <a:xfrm>
                <a:off x="283493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7"/>
              <p:cNvCxnSpPr>
                <a:cxnSpLocks noChangeShapeType="1"/>
                <a:stCxn id="27" idx="0"/>
                <a:endCxn id="28" idx="2"/>
              </p:cNvCxnSpPr>
              <p:nvPr/>
            </p:nvCxnSpPr>
            <p:spPr bwMode="auto">
              <a:xfrm flipV="1">
                <a:off x="571616" y="1963738"/>
                <a:ext cx="740457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13"/>
              <p:cNvCxnSpPr>
                <a:cxnSpLocks noChangeShapeType="1"/>
                <a:stCxn id="29" idx="4"/>
                <a:endCxn id="84" idx="0"/>
              </p:cNvCxnSpPr>
              <p:nvPr/>
            </p:nvCxnSpPr>
            <p:spPr bwMode="auto">
              <a:xfrm>
                <a:off x="2620087" y="3429000"/>
                <a:ext cx="0" cy="14294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15"/>
              <p:cNvCxnSpPr>
                <a:cxnSpLocks noChangeShapeType="1"/>
                <a:stCxn id="28" idx="6"/>
                <a:endCxn id="29" idx="0"/>
              </p:cNvCxnSpPr>
              <p:nvPr/>
            </p:nvCxnSpPr>
            <p:spPr bwMode="auto">
              <a:xfrm>
                <a:off x="1888319" y="1963738"/>
                <a:ext cx="731768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>
                <a:off x="2331964" y="2223400"/>
                <a:ext cx="33337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2223400"/>
                <a:ext cx="3317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47"/>
              <p:cNvSpPr txBox="1">
                <a:spLocks noChangeArrowheads="1"/>
              </p:cNvSpPr>
              <p:nvPr/>
            </p:nvSpPr>
            <p:spPr bwMode="auto">
              <a:xfrm>
                <a:off x="1429957" y="2816088"/>
                <a:ext cx="3317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连接符 55"/>
              <p:cNvCxnSpPr>
                <a:stCxn id="27" idx="4"/>
                <a:endCxn id="30" idx="0"/>
              </p:cNvCxnSpPr>
              <p:nvPr/>
            </p:nvCxnSpPr>
            <p:spPr bwMode="auto">
              <a:xfrm>
                <a:off x="571616" y="3429000"/>
                <a:ext cx="0" cy="1429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3933057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46"/>
              <p:cNvSpPr txBox="1">
                <a:spLocks noChangeArrowheads="1"/>
              </p:cNvSpPr>
              <p:nvPr/>
            </p:nvSpPr>
            <p:spPr bwMode="auto">
              <a:xfrm>
                <a:off x="2331964" y="3933056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椭圆 32"/>
              <p:cNvSpPr>
                <a:spLocks noChangeArrowheads="1"/>
              </p:cNvSpPr>
              <p:nvPr/>
            </p:nvSpPr>
            <p:spPr bwMode="auto">
              <a:xfrm>
                <a:off x="2331964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直接连接符 65"/>
              <p:cNvCxnSpPr>
                <a:stCxn id="30" idx="6"/>
                <a:endCxn id="84" idx="2"/>
              </p:cNvCxnSpPr>
              <p:nvPr/>
            </p:nvCxnSpPr>
            <p:spPr bwMode="auto">
              <a:xfrm>
                <a:off x="859739" y="5146475"/>
                <a:ext cx="14722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46"/>
              <p:cNvSpPr txBox="1">
                <a:spLocks noChangeArrowheads="1"/>
              </p:cNvSpPr>
              <p:nvPr/>
            </p:nvSpPr>
            <p:spPr bwMode="auto">
              <a:xfrm>
                <a:off x="1434302" y="4802423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乘号 21"/>
            <p:cNvSpPr/>
            <p:nvPr/>
          </p:nvSpPr>
          <p:spPr bwMode="auto">
            <a:xfrm>
              <a:off x="2373168" y="3728557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1.1</a:t>
            </a:r>
            <a:r>
              <a:rPr lang="zh-CN" altLang="en-US" smtClean="0"/>
              <a:t>：连接</a:t>
            </a:r>
            <a:r>
              <a:rPr lang="zh-CN" altLang="en-US" smtClean="0"/>
              <a:t>厦门大学</a:t>
            </a:r>
            <a:r>
              <a:rPr lang="en-US" altLang="zh-CN" smtClean="0"/>
              <a:t>VPN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创建新的</a:t>
            </a:r>
            <a:r>
              <a:rPr lang="en-US" altLang="zh-CN" smtClean="0"/>
              <a:t>VPN</a:t>
            </a:r>
            <a:r>
              <a:rPr lang="zh-CN" altLang="en-US" smtClean="0"/>
              <a:t>连接</a:t>
            </a:r>
            <a:endParaRPr lang="en-US" altLang="zh-CN" smtClean="0"/>
          </a:p>
          <a:p>
            <a:pPr lvl="1"/>
            <a:r>
              <a:rPr lang="zh-CN" altLang="en-US" smtClean="0"/>
              <a:t>用户名：学号</a:t>
            </a:r>
            <a:endParaRPr lang="en-US" altLang="zh-CN" smtClean="0"/>
          </a:p>
          <a:p>
            <a:pPr lvl="1"/>
            <a:r>
              <a:rPr lang="zh-CN" altLang="en-US" smtClean="0"/>
              <a:t>密码：厦门大学信息门户密码</a:t>
            </a:r>
            <a:endParaRPr lang="en-US" altLang="zh-CN" smtClean="0"/>
          </a:p>
          <a:p>
            <a:r>
              <a:rPr lang="zh-CN" altLang="en-US" smtClean="0"/>
              <a:t>设置</a:t>
            </a:r>
            <a:r>
              <a:rPr lang="en-US" altLang="zh-CN" smtClean="0"/>
              <a:t>VPN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en-US" altLang="zh-CN" smtClean="0"/>
              <a:t>VPN</a:t>
            </a:r>
            <a:r>
              <a:rPr lang="zh-CN" altLang="en-US" smtClean="0"/>
              <a:t>类型：点对点隧道协议</a:t>
            </a:r>
            <a:r>
              <a:rPr lang="en-US" altLang="zh-CN" smtClean="0"/>
              <a:t>(PPTP)</a:t>
            </a:r>
            <a:endParaRPr lang="en-US" altLang="zh-CN"/>
          </a:p>
          <a:p>
            <a:pPr lvl="1"/>
            <a:r>
              <a:rPr lang="zh-CN" altLang="en-US" smtClean="0"/>
              <a:t>数据加密：可选加密</a:t>
            </a:r>
            <a:r>
              <a:rPr lang="en-US" altLang="zh-CN" smtClean="0"/>
              <a:t>(</a:t>
            </a:r>
            <a:r>
              <a:rPr lang="zh-CN" altLang="en-US" smtClean="0"/>
              <a:t>没有加密也可以连接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使用协议：未加密的密码</a:t>
            </a:r>
            <a:r>
              <a:rPr lang="en-US" altLang="zh-CN" smtClean="0"/>
              <a:t>(PAP)(U)</a:t>
            </a:r>
          </a:p>
          <a:p>
            <a:r>
              <a:rPr lang="zh-CN" altLang="en-US" smtClean="0"/>
              <a:t>验证</a:t>
            </a:r>
            <a:r>
              <a:rPr lang="en-US" altLang="zh-CN" smtClean="0"/>
              <a:t>VPN</a:t>
            </a:r>
            <a:r>
              <a:rPr lang="zh-CN" altLang="en-US" smtClean="0"/>
              <a:t>连接</a:t>
            </a:r>
            <a:endParaRPr lang="en-US" altLang="zh-CN" smtClean="0"/>
          </a:p>
          <a:p>
            <a:pPr lvl="1"/>
            <a:r>
              <a:rPr lang="zh-CN" altLang="en-US" smtClean="0"/>
              <a:t>可以从校外访问厦大图书馆知识资源港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1"/>
            <a:ext cx="8153400" cy="4493096"/>
          </a:xfrm>
        </p:spPr>
        <p:txBody>
          <a:bodyPr/>
          <a:lstStyle/>
          <a:p>
            <a:r>
              <a:rPr lang="zh-CN" altLang="en-US" dirty="0" smtClean="0"/>
              <a:t>下一代网际协议（</a:t>
            </a:r>
            <a:r>
              <a:rPr lang="en-US" altLang="zh-CN" dirty="0" err="1" smtClean="0"/>
              <a:t>IPng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地址耗尽的问题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地址长度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位，拥有</a:t>
            </a:r>
            <a:r>
              <a:rPr lang="en-US" altLang="zh-CN" dirty="0" smtClean="0"/>
              <a:t>2</a:t>
            </a:r>
            <a:r>
              <a:rPr lang="en-US" altLang="zh-CN" baseline="40000" dirty="0" smtClean="0"/>
              <a:t>128</a:t>
            </a:r>
            <a:r>
              <a:rPr lang="zh-CN" altLang="en-US" dirty="0" smtClean="0"/>
              <a:t>个地址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en-US" altLang="zh-CN" dirty="0" smtClean="0"/>
              <a:t>IPv6</a:t>
            </a:r>
          </a:p>
          <a:p>
            <a:pPr lvl="1"/>
            <a:r>
              <a:rPr lang="zh-CN" altLang="en-US" dirty="0" smtClean="0"/>
              <a:t>直接接入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smtClean="0"/>
              <a:t>隧道接入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ISATAP</a:t>
            </a:r>
            <a:r>
              <a:rPr lang="zh-CN" altLang="en-US" dirty="0" smtClean="0">
                <a:solidFill>
                  <a:srgbClr val="FF0000"/>
                </a:solidFill>
              </a:rPr>
              <a:t>隧道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6to4</a:t>
            </a:r>
            <a:r>
              <a:rPr lang="zh-CN" altLang="en-US" dirty="0" smtClean="0"/>
              <a:t>隧道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Teredo</a:t>
            </a:r>
            <a:r>
              <a:rPr lang="zh-CN" altLang="en-US" dirty="0" smtClean="0"/>
              <a:t>隧道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1.2</a:t>
            </a:r>
            <a:r>
              <a:rPr lang="zh-CN" altLang="en-US" smtClean="0"/>
              <a:t>：配置</a:t>
            </a:r>
            <a:r>
              <a:rPr lang="zh-CN" altLang="en-US" smtClean="0"/>
              <a:t>IP</a:t>
            </a:r>
            <a:r>
              <a:rPr lang="en-US" altLang="zh-CN" smtClean="0"/>
              <a:t>v</a:t>
            </a:r>
            <a:r>
              <a:rPr lang="zh-CN" altLang="en-US" smtClean="0"/>
              <a:t>6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dirty="0" smtClean="0"/>
              <a:t>安装和配置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ISATAP</a:t>
            </a:r>
            <a:r>
              <a:rPr lang="zh-CN" altLang="en-US" dirty="0" smtClean="0"/>
              <a:t>（仅</a:t>
            </a:r>
            <a:r>
              <a:rPr lang="en-US" altLang="zh-CN" dirty="0" smtClean="0"/>
              <a:t>Windows XP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install</a:t>
            </a:r>
          </a:p>
          <a:p>
            <a:pPr lvl="2"/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netsh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ipv6 </a:t>
            </a:r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isatap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ISATAP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netsh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ipv6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isatap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 isatap.xmu.edu.cn enabled</a:t>
            </a:r>
          </a:p>
          <a:p>
            <a:r>
              <a:rPr lang="zh-CN" altLang="en-US" dirty="0"/>
              <a:t>验证</a:t>
            </a:r>
            <a:r>
              <a:rPr lang="en-US" altLang="zh-CN" dirty="0" smtClean="0"/>
              <a:t>IPv6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ipconfig</a:t>
            </a:r>
            <a:r>
              <a:rPr lang="zh-CN" altLang="en-US" dirty="0"/>
              <a:t>查看是否获得前缀为“</a:t>
            </a:r>
            <a:r>
              <a:rPr lang="en-US" altLang="zh-CN" dirty="0"/>
              <a:t>2001:da8</a:t>
            </a:r>
            <a:r>
              <a:rPr lang="zh-CN" altLang="en-US" dirty="0"/>
              <a:t>”的</a:t>
            </a:r>
            <a:r>
              <a:rPr lang="en-US" altLang="zh-CN" dirty="0"/>
              <a:t>IPv6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sz="2900" u="sng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http://test-ipv6.ro/</a:t>
            </a:r>
          </a:p>
          <a:p>
            <a:pPr lvl="1"/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</a:t>
            </a:r>
            <a:r>
              <a:rPr lang="zh-CN" altLang="en-US" smtClean="0"/>
              <a:t>：实验报告要求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连接厦大</a:t>
            </a:r>
            <a:r>
              <a:rPr lang="en-US" altLang="zh-CN" smtClean="0"/>
              <a:t>VPN</a:t>
            </a:r>
            <a:r>
              <a:rPr lang="zh-CN" altLang="en-US" smtClean="0"/>
              <a:t>后，使用</a:t>
            </a:r>
            <a:r>
              <a:rPr lang="en-US" altLang="zh-CN" smtClean="0"/>
              <a:t>Wireshark</a:t>
            </a:r>
            <a:r>
              <a:rPr lang="zh-CN" altLang="en-US" smtClean="0"/>
              <a:t>抓取一个</a:t>
            </a:r>
            <a:r>
              <a:rPr lang="en-US" altLang="zh-CN" smtClean="0"/>
              <a:t>ICMP</a:t>
            </a:r>
            <a:r>
              <a:rPr lang="zh-CN" altLang="en-US" smtClean="0"/>
              <a:t>报文，截图并分析其从上到下的封装过程</a:t>
            </a: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mtClean="0"/>
              <a:t>获取</a:t>
            </a:r>
            <a:r>
              <a:rPr lang="en-US" altLang="zh-CN" smtClean="0"/>
              <a:t>IPv6</a:t>
            </a:r>
            <a:r>
              <a:rPr lang="zh-CN" altLang="en-US" smtClean="0"/>
              <a:t>地址后，使用</a:t>
            </a:r>
            <a:r>
              <a:rPr lang="en-US" altLang="zh-CN" smtClean="0"/>
              <a:t>Wireshark</a:t>
            </a:r>
            <a:r>
              <a:rPr lang="zh-CN" altLang="en-US" smtClean="0"/>
              <a:t>抓取一个</a:t>
            </a:r>
            <a:r>
              <a:rPr lang="en-US" altLang="zh-CN" smtClean="0"/>
              <a:t>IPv6</a:t>
            </a:r>
            <a:r>
              <a:rPr lang="zh-CN" altLang="en-US"/>
              <a:t>数据报</a:t>
            </a:r>
            <a:r>
              <a:rPr lang="zh-CN" altLang="en-US" smtClean="0"/>
              <a:t>，截图分析其</a:t>
            </a:r>
            <a:r>
              <a:rPr lang="en-US" altLang="zh-CN" smtClean="0"/>
              <a:t>IP</a:t>
            </a:r>
            <a:r>
              <a:rPr lang="zh-CN" altLang="en-US" smtClean="0"/>
              <a:t>首部的各字段格式定义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28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 dirty="0" smtClean="0"/>
          </a:p>
        </p:txBody>
      </p:sp>
      <p:sp>
        <p:nvSpPr>
          <p:cNvPr id="11268" name="内容占位符 4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212080"/>
          </a:xfrm>
        </p:spPr>
        <p:txBody>
          <a:bodyPr/>
          <a:lstStyle/>
          <a:p>
            <a:r>
              <a:rPr lang="en-US" altLang="zh-CN" smtClean="0"/>
              <a:t>VPN</a:t>
            </a:r>
          </a:p>
          <a:p>
            <a:pPr lvl="1"/>
            <a:r>
              <a:rPr lang="zh-CN" altLang="en-US"/>
              <a:t>厦</a:t>
            </a:r>
            <a:r>
              <a:rPr lang="zh-CN" altLang="en-US" smtClean="0"/>
              <a:t>大</a:t>
            </a:r>
            <a:r>
              <a:rPr lang="en-US" altLang="zh-CN" smtClean="0"/>
              <a:t>VPN</a:t>
            </a:r>
            <a:r>
              <a:rPr lang="zh-CN" altLang="en-US" smtClean="0"/>
              <a:t>使用说明：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net.xmu.edu.cn/5570/list.htm</a:t>
            </a:r>
          </a:p>
          <a:p>
            <a:pPr lvl="1"/>
            <a:r>
              <a:rPr lang="en-US" altLang="zh-CN"/>
              <a:t>GRE</a:t>
            </a:r>
            <a:r>
              <a:rPr lang="zh-CN" altLang="en-US"/>
              <a:t>封装格式：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altLang="zh-CN" u="sng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en.wikipedia.org/wiki/Generic_Routing_Encapsulation</a:t>
            </a:r>
            <a:endParaRPr lang="en-US" altLang="zh-CN" smtClean="0"/>
          </a:p>
          <a:p>
            <a:r>
              <a:rPr lang="en-US" altLang="zh-CN" smtClean="0"/>
              <a:t>IPv6</a:t>
            </a:r>
          </a:p>
          <a:p>
            <a:pPr lvl="1"/>
            <a:r>
              <a:rPr lang="zh-CN" altLang="en-US"/>
              <a:t>厦大</a:t>
            </a:r>
            <a:r>
              <a:rPr lang="en-US" altLang="zh-CN"/>
              <a:t>IPv6</a:t>
            </a:r>
            <a:r>
              <a:rPr lang="zh-CN" altLang="en-US"/>
              <a:t>使用说明：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net.xmu.edu.cn/5591/list.htm</a:t>
            </a:r>
            <a:endParaRPr lang="en-US" altLang="zh-CN"/>
          </a:p>
          <a:p>
            <a:pPr lvl="1"/>
            <a:r>
              <a:rPr lang="en-US" altLang="zh-CN" smtClean="0"/>
              <a:t>《</a:t>
            </a:r>
            <a:r>
              <a:rPr lang="zh-CN" altLang="en-US" smtClean="0"/>
              <a:t>计算机网络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章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路由器的功能</a:t>
            </a:r>
          </a:p>
        </p:txBody>
      </p:sp>
      <p:sp>
        <p:nvSpPr>
          <p:cNvPr id="1229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路由选择（</a:t>
            </a:r>
            <a:r>
              <a:rPr lang="en-US" altLang="zh-CN" smtClean="0"/>
              <a:t>Routing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选择一条正确的路径</a:t>
            </a:r>
            <a:r>
              <a:rPr lang="en-US" altLang="zh-CN" smtClean="0"/>
              <a:t>——</a:t>
            </a:r>
            <a:r>
              <a:rPr lang="zh-CN" altLang="en-US" smtClean="0"/>
              <a:t>寻找下一跳（</a:t>
            </a:r>
            <a:r>
              <a:rPr lang="en-US" altLang="zh-CN" smtClean="0"/>
              <a:t>next hop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目的可达</a:t>
            </a:r>
            <a:endParaRPr lang="en-US" altLang="zh-CN" smtClean="0"/>
          </a:p>
          <a:p>
            <a:pPr lvl="2"/>
            <a:r>
              <a:rPr lang="zh-CN" altLang="en-US" smtClean="0"/>
              <a:t>路径最优（</a:t>
            </a:r>
            <a:r>
              <a:rPr lang="zh-CN" altLang="en-US" b="1" smtClean="0">
                <a:solidFill>
                  <a:srgbClr val="FF0000"/>
                </a:solidFill>
              </a:rPr>
              <a:t>距离最短</a:t>
            </a:r>
            <a:r>
              <a:rPr lang="zh-CN" altLang="en-US" smtClean="0"/>
              <a:t>、延迟最小、费用最低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建立路由表</a:t>
            </a:r>
            <a:endParaRPr lang="en-US" altLang="zh-CN" smtClean="0"/>
          </a:p>
          <a:p>
            <a:pPr lvl="2"/>
            <a:r>
              <a:rPr lang="zh-CN" altLang="en-US" smtClean="0"/>
              <a:t>静态</a:t>
            </a:r>
            <a:endParaRPr lang="en-US" altLang="zh-CN" smtClean="0"/>
          </a:p>
          <a:p>
            <a:pPr lvl="2"/>
            <a:r>
              <a:rPr lang="zh-CN" altLang="en-US" smtClean="0"/>
              <a:t>动态（</a:t>
            </a:r>
            <a:r>
              <a:rPr lang="zh-CN" altLang="en-US" b="1" smtClean="0">
                <a:solidFill>
                  <a:srgbClr val="FF0000"/>
                </a:solidFill>
              </a:rPr>
              <a:t>距离向量</a:t>
            </a:r>
            <a:r>
              <a:rPr lang="zh-CN" altLang="en-US" smtClean="0"/>
              <a:t>、链路状态、路径向量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转发（</a:t>
            </a:r>
            <a:r>
              <a:rPr lang="en-US" altLang="zh-CN" smtClean="0"/>
              <a:t>Forwarding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根据路由选择的结果，将数据包从输入接口转发至输出接口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性">
  <a:themeElements>
    <a:clrScheme name="中性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lnDef>
  </a:objectDefaults>
  <a:extraClrSchemeLst>
    <a:extraClrScheme>
      <a:clrScheme name="中性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中性">
  <a:themeElements>
    <a:clrScheme name="1_中性 1">
      <a:dk1>
        <a:srgbClr val="775F55"/>
      </a:dk1>
      <a:lt1>
        <a:srgbClr val="FFFFFF"/>
      </a:lt1>
      <a:dk2>
        <a:srgbClr val="000000"/>
      </a:dk2>
      <a:lt2>
        <a:srgbClr val="EBDDC3"/>
      </a:lt2>
      <a:accent1>
        <a:srgbClr val="94B6D2"/>
      </a:accent1>
      <a:accent2>
        <a:srgbClr val="DD8047"/>
      </a:accent2>
      <a:accent3>
        <a:srgbClr val="AAAAAA"/>
      </a:accent3>
      <a:accent4>
        <a:srgbClr val="DADADA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1_中性">
      <a:majorFont>
        <a:latin typeface="Tw Cen MT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lnDef>
  </a:objectDefaults>
  <a:extraClrSchemeLst>
    <a:extraClrScheme>
      <a:clrScheme name="1_中性 1">
        <a:dk1>
          <a:srgbClr val="775F55"/>
        </a:dk1>
        <a:lt1>
          <a:srgbClr val="FFFFFF"/>
        </a:lt1>
        <a:dk2>
          <a:srgbClr val="000000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AAAAA"/>
        </a:accent3>
        <a:accent4>
          <a:srgbClr val="DADADA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Pages>0</Pages>
  <Words>2205</Words>
  <Characters>0</Characters>
  <Application>Microsoft Office PowerPoint</Application>
  <DocSecurity>0</DocSecurity>
  <PresentationFormat>全屏显示(4:3)</PresentationFormat>
  <Lines>0</Lines>
  <Paragraphs>992</Paragraphs>
  <Slides>30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中性</vt:lpstr>
      <vt:lpstr>1_中性</vt:lpstr>
      <vt:lpstr>实验四    路由实验</vt:lpstr>
      <vt:lpstr>实验内容</vt:lpstr>
      <vt:lpstr>虚拟专用网络</vt:lpstr>
      <vt:lpstr>任务1.1：连接厦门大学VPN</vt:lpstr>
      <vt:lpstr>IPv6</vt:lpstr>
      <vt:lpstr>任务1.2：配置IPv6</vt:lpstr>
      <vt:lpstr>任务1：实验报告要求</vt:lpstr>
      <vt:lpstr>参考资料</vt:lpstr>
      <vt:lpstr>路由器的功能</vt:lpstr>
      <vt:lpstr>距离向量路由选择协议</vt:lpstr>
      <vt:lpstr>DV算法基本思想</vt:lpstr>
      <vt:lpstr>DV算法原理</vt:lpstr>
      <vt:lpstr>DV算法流程</vt:lpstr>
      <vt:lpstr>算法示例：初始路由表</vt:lpstr>
      <vt:lpstr>算法示例：A收到B、C的信息</vt:lpstr>
      <vt:lpstr>算法示例：B收到A、C的信息</vt:lpstr>
      <vt:lpstr>算法示例：C收到A、B、D的信息</vt:lpstr>
      <vt:lpstr>算法示例：D收到C的信息</vt:lpstr>
      <vt:lpstr>算法示例：一次迭代后的路由表</vt:lpstr>
      <vt:lpstr>算法示例：收敛后的路由表</vt:lpstr>
      <vt:lpstr>常见DV路由协议定时器</vt:lpstr>
      <vt:lpstr>DV路由协议的局限性</vt:lpstr>
      <vt:lpstr>无穷计数和路由回路</vt:lpstr>
      <vt:lpstr>解决方法</vt:lpstr>
      <vt:lpstr>解决方法</vt:lpstr>
      <vt:lpstr>任务1：模拟路由收敛①</vt:lpstr>
      <vt:lpstr>任务2.1：模拟路由收敛②</vt:lpstr>
      <vt:lpstr>任务2.2：模拟拓扑变化</vt:lpstr>
      <vt:lpstr>任务2.3：制造路由回路</vt:lpstr>
      <vt:lpstr>任务2.4：抑制路由回路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DV算法</dc:title>
  <dc:creator>snow</dc:creator>
  <cp:lastModifiedBy>Spacenet</cp:lastModifiedBy>
  <cp:revision>744</cp:revision>
  <dcterms:created xsi:type="dcterms:W3CDTF">2012-11-20T07:24:15Z</dcterms:created>
  <dcterms:modified xsi:type="dcterms:W3CDTF">2016-11-17T01:18:00Z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