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60" r:id="rId3"/>
    <p:sldId id="316" r:id="rId4"/>
    <p:sldId id="317" r:id="rId5"/>
    <p:sldId id="318" r:id="rId6"/>
    <p:sldId id="336" r:id="rId7"/>
    <p:sldId id="338" r:id="rId8"/>
    <p:sldId id="339" r:id="rId9"/>
    <p:sldId id="340" r:id="rId10"/>
    <p:sldId id="341" r:id="rId11"/>
    <p:sldId id="337" r:id="rId12"/>
    <p:sldId id="342" r:id="rId13"/>
    <p:sldId id="343" r:id="rId14"/>
    <p:sldId id="344" r:id="rId15"/>
    <p:sldId id="328" r:id="rId16"/>
    <p:sldId id="346" r:id="rId17"/>
    <p:sldId id="366" r:id="rId18"/>
    <p:sldId id="354" r:id="rId19"/>
    <p:sldId id="355" r:id="rId20"/>
    <p:sldId id="356" r:id="rId21"/>
    <p:sldId id="357" r:id="rId22"/>
    <p:sldId id="358" r:id="rId23"/>
    <p:sldId id="359" r:id="rId24"/>
    <p:sldId id="367" r:id="rId25"/>
    <p:sldId id="365" r:id="rId26"/>
    <p:sldId id="323" r:id="rId27"/>
    <p:sldId id="361" r:id="rId28"/>
    <p:sldId id="362" r:id="rId29"/>
    <p:sldId id="363" r:id="rId30"/>
    <p:sldId id="364" r:id="rId31"/>
    <p:sldId id="329" r:id="rId32"/>
    <p:sldId id="287" r:id="rId33"/>
    <p:sldId id="295" r:id="rId34"/>
    <p:sldId id="296" r:id="rId35"/>
    <p:sldId id="333" r:id="rId36"/>
    <p:sldId id="265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3810E233-2857-4C1F-9A87-6114A07B900E}">
          <p14:sldIdLst>
            <p14:sldId id="256"/>
            <p14:sldId id="260"/>
            <p14:sldId id="316"/>
            <p14:sldId id="317"/>
            <p14:sldId id="318"/>
            <p14:sldId id="336"/>
            <p14:sldId id="338"/>
            <p14:sldId id="339"/>
            <p14:sldId id="340"/>
            <p14:sldId id="341"/>
            <p14:sldId id="337"/>
            <p14:sldId id="342"/>
            <p14:sldId id="343"/>
            <p14:sldId id="344"/>
            <p14:sldId id="328"/>
            <p14:sldId id="346"/>
            <p14:sldId id="366"/>
            <p14:sldId id="354"/>
            <p14:sldId id="355"/>
            <p14:sldId id="356"/>
            <p14:sldId id="357"/>
            <p14:sldId id="358"/>
            <p14:sldId id="359"/>
            <p14:sldId id="368"/>
            <p14:sldId id="367"/>
            <p14:sldId id="365"/>
            <p14:sldId id="323"/>
            <p14:sldId id="361"/>
            <p14:sldId id="362"/>
            <p14:sldId id="363"/>
            <p14:sldId id="364"/>
            <p14:sldId id="329"/>
            <p14:sldId id="287"/>
            <p14:sldId id="295"/>
            <p14:sldId id="296"/>
            <p14:sldId id="333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692" autoAdjust="0"/>
    <p:restoredTop sz="93671" autoAdjust="0"/>
  </p:normalViewPr>
  <p:slideViewPr>
    <p:cSldViewPr>
      <p:cViewPr varScale="1">
        <p:scale>
          <a:sx n="58" d="100"/>
          <a:sy n="58" d="100"/>
        </p:scale>
        <p:origin x="-72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08F72D63-114E-4801-A213-8A29208881C0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/>
            </a:lvl1pPr>
          </a:lstStyle>
          <a:p>
            <a:pPr>
              <a:defRPr/>
            </a:pPr>
            <a:fld id="{D3BFA1ED-BF0C-4EAF-A44A-29E70A6850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5711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smtClean="0">
                <a:cs typeface="DengXian"/>
              </a:rPr>
              <a:t>	</a:t>
            </a:r>
          </a:p>
        </p:txBody>
      </p:sp>
      <p:sp>
        <p:nvSpPr>
          <p:cNvPr id="56324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55513D5-4090-43AD-9597-B1C59EDAE72E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 smtClean="0">
              <a:cs typeface="DengXian"/>
            </a:endParaRPr>
          </a:p>
        </p:txBody>
      </p:sp>
      <p:sp>
        <p:nvSpPr>
          <p:cNvPr id="58372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349A4E3-AAC1-4B75-9F67-0DE5D6418167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 smtClean="0">
              <a:cs typeface="DengXian"/>
            </a:endParaRPr>
          </a:p>
        </p:txBody>
      </p:sp>
      <p:sp>
        <p:nvSpPr>
          <p:cNvPr id="58372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349A4E3-AAC1-4B75-9F67-0DE5D6418167}" type="slidenum">
              <a:rPr lang="zh-CN" altLang="en-US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mtClean="0">
              <a:cs typeface="DengXian"/>
            </a:endParaRPr>
          </a:p>
        </p:txBody>
      </p:sp>
      <p:sp>
        <p:nvSpPr>
          <p:cNvPr id="5734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1AFAB46-714F-4DAB-B235-31516B51283B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 smtClean="0">
              <a:cs typeface="DengXian"/>
            </a:endParaRPr>
          </a:p>
        </p:txBody>
      </p:sp>
      <p:sp>
        <p:nvSpPr>
          <p:cNvPr id="58372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349A4E3-AAC1-4B75-9F67-0DE5D6418167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 smtClean="0">
              <a:cs typeface="DengXian"/>
            </a:endParaRPr>
          </a:p>
        </p:txBody>
      </p:sp>
      <p:sp>
        <p:nvSpPr>
          <p:cNvPr id="58372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349A4E3-AAC1-4B75-9F67-0DE5D6418167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 smtClean="0">
              <a:cs typeface="DengXian"/>
            </a:endParaRPr>
          </a:p>
        </p:txBody>
      </p:sp>
      <p:sp>
        <p:nvSpPr>
          <p:cNvPr id="58372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349A4E3-AAC1-4B75-9F67-0DE5D6418167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 smtClean="0">
              <a:cs typeface="DengXian"/>
            </a:endParaRPr>
          </a:p>
        </p:txBody>
      </p:sp>
      <p:sp>
        <p:nvSpPr>
          <p:cNvPr id="58372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349A4E3-AAC1-4B75-9F67-0DE5D6418167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 smtClean="0">
              <a:cs typeface="DengXian"/>
            </a:endParaRPr>
          </a:p>
        </p:txBody>
      </p:sp>
      <p:sp>
        <p:nvSpPr>
          <p:cNvPr id="58372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349A4E3-AAC1-4B75-9F67-0DE5D6418167}" type="slidenum">
              <a:rPr lang="zh-CN" altLang="en-US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 smtClean="0">
              <a:cs typeface="DengXian"/>
            </a:endParaRPr>
          </a:p>
        </p:txBody>
      </p:sp>
      <p:sp>
        <p:nvSpPr>
          <p:cNvPr id="58372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349A4E3-AAC1-4B75-9F67-0DE5D6418167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 smtClean="0">
              <a:cs typeface="DengXian"/>
            </a:endParaRPr>
          </a:p>
        </p:txBody>
      </p:sp>
      <p:sp>
        <p:nvSpPr>
          <p:cNvPr id="58372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349A4E3-AAC1-4B75-9F67-0DE5D6418167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33FFCF-054E-468B-BB17-91B9FA5706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4890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E22909-9BE8-4415-B578-4A7E030DC43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6793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6"/>
          <p:cNvSpPr>
            <a:spLocks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solidFill>
                <a:srgbClr val="000000"/>
              </a:solidFill>
              <a:latin typeface="Georgia" pitchFamily="18" charset="0"/>
              <a:sym typeface="Georgia" pitchFamily="18" charset="0"/>
            </a:endParaRPr>
          </a:p>
        </p:txBody>
      </p:sp>
      <p:sp>
        <p:nvSpPr>
          <p:cNvPr id="1027" name="矩形 15"/>
          <p:cNvSpPr>
            <a:spLocks/>
          </p:cNvSpPr>
          <p:nvPr/>
        </p:nvSpPr>
        <p:spPr bwMode="auto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solidFill>
                <a:srgbClr val="000000"/>
              </a:solidFill>
              <a:latin typeface="Georgia" pitchFamily="18" charset="0"/>
              <a:sym typeface="Georgia" pitchFamily="18" charset="0"/>
            </a:endParaRPr>
          </a:p>
        </p:txBody>
      </p:sp>
      <p:sp>
        <p:nvSpPr>
          <p:cNvPr id="1028" name="矩形 17"/>
          <p:cNvSpPr>
            <a:spLocks/>
          </p:cNvSpPr>
          <p:nvPr/>
        </p:nvSpPr>
        <p:spPr bwMode="auto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solidFill>
                <a:srgbClr val="000000"/>
              </a:solidFill>
              <a:latin typeface="Georgia" pitchFamily="18" charset="0"/>
              <a:sym typeface="Georgia" pitchFamily="18" charset="0"/>
            </a:endParaRPr>
          </a:p>
        </p:txBody>
      </p:sp>
      <p:sp>
        <p:nvSpPr>
          <p:cNvPr id="1029" name="矩形 18"/>
          <p:cNvSpPr>
            <a:spLocks/>
          </p:cNvSpPr>
          <p:nvPr/>
        </p:nvSpPr>
        <p:spPr bwMode="auto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solidFill>
                <a:srgbClr val="000000"/>
              </a:solidFill>
              <a:latin typeface="Georgia" pitchFamily="18" charset="0"/>
              <a:sym typeface="Georgia" pitchFamily="18" charset="0"/>
            </a:endParaRPr>
          </a:p>
        </p:txBody>
      </p:sp>
      <p:sp>
        <p:nvSpPr>
          <p:cNvPr id="1033" name="矩形 7"/>
          <p:cNvSpPr>
            <a:spLocks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>
            <a:solidFill>
              <a:srgbClr val="7B9798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solidFill>
                <a:srgbClr val="000000"/>
              </a:solidFill>
              <a:latin typeface="Georgia" pitchFamily="18" charset="0"/>
              <a:sym typeface="Georgia" pitchFamily="18" charset="0"/>
            </a:endParaRPr>
          </a:p>
        </p:txBody>
      </p:sp>
      <p:sp>
        <p:nvSpPr>
          <p:cNvPr id="1034" name="直接连接符 9"/>
          <p:cNvSpPr>
            <a:spLocks noChangeShapeType="1"/>
          </p:cNvSpPr>
          <p:nvPr/>
        </p:nvSpPr>
        <p:spPr bwMode="auto">
          <a:xfrm>
            <a:off x="152400" y="1276350"/>
            <a:ext cx="8832850" cy="1588"/>
          </a:xfrm>
          <a:prstGeom prst="line">
            <a:avLst/>
          </a:prstGeom>
          <a:noFill/>
          <a:ln w="9525">
            <a:solidFill>
              <a:srgbClr val="7B9798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" name="椭圆 11"/>
          <p:cNvSpPr>
            <a:spLocks noChangeArrowheads="1"/>
          </p:cNvSpPr>
          <p:nvPr/>
        </p:nvSpPr>
        <p:spPr bwMode="auto"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Georgia" pitchFamily="18" charset="0"/>
              <a:sym typeface="Georgia" pitchFamily="18" charset="0"/>
            </a:endParaRPr>
          </a:p>
        </p:txBody>
      </p:sp>
      <p:sp>
        <p:nvSpPr>
          <p:cNvPr id="1036" name="椭圆 14"/>
          <p:cNvSpPr>
            <a:spLocks noChangeArrowheads="1"/>
          </p:cNvSpPr>
          <p:nvPr/>
        </p:nvSpPr>
        <p:spPr bwMode="auto">
          <a:xfrm>
            <a:off x="4362450" y="1050925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B9798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Georgia" pitchFamily="18" charset="0"/>
              <a:sym typeface="Georgia" pitchFamily="18" charset="0"/>
            </a:endParaRPr>
          </a:p>
        </p:txBody>
      </p:sp>
      <p:sp>
        <p:nvSpPr>
          <p:cNvPr id="1037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3400" y="1039813"/>
            <a:ext cx="4572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7B9798"/>
                </a:solidFill>
              </a:defRPr>
            </a:lvl1pPr>
          </a:lstStyle>
          <a:p>
            <a:pPr>
              <a:defRPr/>
            </a:pPr>
            <a:fld id="{B4FCC765-0E83-4C74-A88C-03BE9A1E38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8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Georgia" pitchFamily="18" charset="0"/>
              </a:rPr>
              <a:t>单击此处编辑母版标题样式</a:t>
            </a:r>
          </a:p>
        </p:txBody>
      </p:sp>
      <p:sp>
        <p:nvSpPr>
          <p:cNvPr id="103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524000"/>
            <a:ext cx="8534400" cy="516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Georgia" pitchFamily="18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Georgia" pitchFamily="18" charset="0"/>
              </a:rPr>
              <a:t>第二级</a:t>
            </a:r>
          </a:p>
          <a:p>
            <a:pPr lvl="2"/>
            <a:r>
              <a:rPr lang="zh-CN" altLang="zh-CN" smtClean="0">
                <a:sym typeface="Georgia" pitchFamily="18" charset="0"/>
              </a:rPr>
              <a:t>第三级</a:t>
            </a:r>
          </a:p>
          <a:p>
            <a:pPr lvl="3"/>
            <a:r>
              <a:rPr lang="zh-CN" altLang="zh-CN" smtClean="0">
                <a:sym typeface="Georgia" pitchFamily="18" charset="0"/>
              </a:rPr>
              <a:t>第四级</a:t>
            </a:r>
          </a:p>
          <a:p>
            <a:pPr lvl="4"/>
            <a:r>
              <a:rPr lang="zh-CN" altLang="zh-CN" smtClean="0">
                <a:sym typeface="Georgia" pitchFamily="18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1" r:id="rId1"/>
    <p:sldLayoutId id="2147484744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楷体_GB2312" panose="02010609030101010101" pitchFamily="49" charset="-122"/>
          <a:ea typeface="楷体_GB2312" panose="02010609030101010101" pitchFamily="49" charset="-122"/>
          <a:cs typeface="+mj-cs"/>
          <a:sym typeface="Georgia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itchFamily="18" charset="0"/>
          <a:ea typeface="方正舒体" pitchFamily="2" charset="-122"/>
          <a:sym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itchFamily="18" charset="0"/>
          <a:ea typeface="方正舒体" pitchFamily="2" charset="-122"/>
          <a:sym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itchFamily="18" charset="0"/>
          <a:ea typeface="方正舒体" pitchFamily="2" charset="-122"/>
          <a:sym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itchFamily="18" charset="0"/>
          <a:ea typeface="方正舒体" pitchFamily="2" charset="-122"/>
          <a:sym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itchFamily="18" charset="0"/>
          <a:ea typeface="方正舒体" pitchFamily="2" charset="-122"/>
          <a:sym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itchFamily="18" charset="0"/>
          <a:ea typeface="方正舒体" pitchFamily="2" charset="-122"/>
          <a:sym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itchFamily="18" charset="0"/>
          <a:ea typeface="方正舒体" pitchFamily="2" charset="-122"/>
          <a:sym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itchFamily="18" charset="0"/>
          <a:ea typeface="方正舒体" pitchFamily="2" charset="-122"/>
          <a:sym typeface="Georgia" pitchFamily="18" charset="0"/>
        </a:defRPr>
      </a:lvl9pPr>
    </p:titleStyle>
    <p:bodyStyle>
      <a:lvl1pPr marL="274638" indent="-274638" algn="l" defTabSz="12744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>
          <a:solidFill>
            <a:schemeClr val="tx1"/>
          </a:solidFill>
          <a:latin typeface="黑体" panose="02010600030101010101" pitchFamily="2" charset="-122"/>
          <a:ea typeface="黑体" panose="02010600030101010101" pitchFamily="2" charset="-122"/>
          <a:cs typeface="+mn-cs"/>
          <a:sym typeface="Georgia" pitchFamily="18" charset="0"/>
        </a:defRPr>
      </a:lvl1pPr>
      <a:lvl2pPr marL="549275" indent="-274638" algn="l" defTabSz="12744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400">
          <a:solidFill>
            <a:schemeClr val="tx1"/>
          </a:solidFill>
          <a:latin typeface="黑体" panose="02010600030101010101" pitchFamily="2" charset="-122"/>
          <a:ea typeface="黑体" panose="02010600030101010101" pitchFamily="2" charset="-122"/>
          <a:sym typeface="Georgia" pitchFamily="18" charset="0"/>
        </a:defRPr>
      </a:lvl2pPr>
      <a:lvl3pPr marL="822325" indent="-227013" algn="l" defTabSz="1274400" rtl="0" eaLnBrk="1" fontAlgn="base" hangingPunct="1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sym typeface="Georgia" pitchFamily="18" charset="0"/>
        </a:defRPr>
      </a:lvl3pPr>
      <a:lvl4pPr marL="1096963" indent="-227013" algn="l" defTabSz="1274400" rtl="0" eaLnBrk="1" fontAlgn="base" hangingPunct="1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sym typeface="Georgia" pitchFamily="18" charset="0"/>
        </a:defRPr>
      </a:lvl4pPr>
      <a:lvl5pPr marL="1371600" indent="-228600" algn="l" defTabSz="1274400" rtl="0" eaLnBrk="1" fontAlgn="base" hangingPunct="1">
        <a:spcBef>
          <a:spcPct val="20000"/>
        </a:spcBef>
        <a:spcAft>
          <a:spcPct val="0"/>
        </a:spcAft>
        <a:buClr>
          <a:srgbClr val="8FB08C"/>
        </a:buClr>
        <a:buSzPct val="70000"/>
        <a:buFont typeface="Wingdings" pitchFamily="2" charset="2"/>
        <a:buChar char="•"/>
        <a:defRPr sz="2000" b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sym typeface="Georgia" pitchFamily="18" charset="0"/>
        </a:defRPr>
      </a:lvl5pPr>
      <a:lvl6pPr marL="1828800" indent="-228600" algn="l" defTabSz="0" rtl="0" fontAlgn="base">
        <a:spcBef>
          <a:spcPct val="20000"/>
        </a:spcBef>
        <a:spcAft>
          <a:spcPct val="0"/>
        </a:spcAft>
        <a:buClr>
          <a:srgbClr val="8FB08C"/>
        </a:buClr>
        <a:buSzPct val="70000"/>
        <a:buFont typeface="Wingdings" pitchFamily="2" charset="2"/>
        <a:buChar char="•"/>
        <a:defRPr>
          <a:solidFill>
            <a:schemeClr val="tx1"/>
          </a:solidFill>
          <a:latin typeface="+mn-lt"/>
          <a:ea typeface="+mn-ea"/>
          <a:sym typeface="Georgia" pitchFamily="18" charset="0"/>
        </a:defRPr>
      </a:lvl6pPr>
      <a:lvl7pPr marL="2286000" indent="-228600" algn="l" defTabSz="0" rtl="0" fontAlgn="base">
        <a:spcBef>
          <a:spcPct val="20000"/>
        </a:spcBef>
        <a:spcAft>
          <a:spcPct val="0"/>
        </a:spcAft>
        <a:buClr>
          <a:srgbClr val="8FB08C"/>
        </a:buClr>
        <a:buSzPct val="70000"/>
        <a:buFont typeface="Wingdings" pitchFamily="2" charset="2"/>
        <a:buChar char="•"/>
        <a:defRPr>
          <a:solidFill>
            <a:schemeClr val="tx1"/>
          </a:solidFill>
          <a:latin typeface="+mn-lt"/>
          <a:ea typeface="+mn-ea"/>
          <a:sym typeface="Georgia" pitchFamily="18" charset="0"/>
        </a:defRPr>
      </a:lvl7pPr>
      <a:lvl8pPr marL="2743200" indent="-228600" algn="l" defTabSz="0" rtl="0" fontAlgn="base">
        <a:spcBef>
          <a:spcPct val="20000"/>
        </a:spcBef>
        <a:spcAft>
          <a:spcPct val="0"/>
        </a:spcAft>
        <a:buClr>
          <a:srgbClr val="8FB08C"/>
        </a:buClr>
        <a:buSzPct val="70000"/>
        <a:buFont typeface="Wingdings" pitchFamily="2" charset="2"/>
        <a:buChar char="•"/>
        <a:defRPr>
          <a:solidFill>
            <a:schemeClr val="tx1"/>
          </a:solidFill>
          <a:latin typeface="+mn-lt"/>
          <a:ea typeface="+mn-ea"/>
          <a:sym typeface="Georgia" pitchFamily="18" charset="0"/>
        </a:defRPr>
      </a:lvl8pPr>
      <a:lvl9pPr marL="3200400" indent="-228600" algn="l" defTabSz="0" rtl="0" fontAlgn="base">
        <a:spcBef>
          <a:spcPct val="20000"/>
        </a:spcBef>
        <a:spcAft>
          <a:spcPct val="0"/>
        </a:spcAft>
        <a:buClr>
          <a:srgbClr val="8FB08C"/>
        </a:buClr>
        <a:buSzPct val="70000"/>
        <a:buFont typeface="Wingdings" pitchFamily="2" charset="2"/>
        <a:buChar char="•"/>
        <a:defRPr>
          <a:solidFill>
            <a:schemeClr val="tx1"/>
          </a:solidFill>
          <a:latin typeface="+mn-lt"/>
          <a:ea typeface="+mn-ea"/>
          <a:sym typeface="Georgia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4"/>
          <p:cNvSpPr>
            <a:spLocks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Georgia" pitchFamily="18" charset="0"/>
              <a:sym typeface="Georgia" pitchFamily="18" charset="0"/>
            </a:endParaRPr>
          </a:p>
        </p:txBody>
      </p:sp>
      <p:sp>
        <p:nvSpPr>
          <p:cNvPr id="14339" name="矩形 18"/>
          <p:cNvSpPr>
            <a:spLocks/>
          </p:cNvSpPr>
          <p:nvPr/>
        </p:nvSpPr>
        <p:spPr bwMode="auto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Georgia" pitchFamily="18" charset="0"/>
              <a:sym typeface="Georgia" pitchFamily="18" charset="0"/>
            </a:endParaRPr>
          </a:p>
        </p:txBody>
      </p:sp>
      <p:sp>
        <p:nvSpPr>
          <p:cNvPr id="14340" name="矩形 17"/>
          <p:cNvSpPr>
            <a:spLocks/>
          </p:cNvSpPr>
          <p:nvPr/>
        </p:nvSpPr>
        <p:spPr bwMode="auto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Georgia" pitchFamily="18" charset="0"/>
              <a:sym typeface="Georgia" pitchFamily="18" charset="0"/>
            </a:endParaRPr>
          </a:p>
        </p:txBody>
      </p:sp>
      <p:sp>
        <p:nvSpPr>
          <p:cNvPr id="14341" name="矩形 15"/>
          <p:cNvSpPr>
            <a:spLocks/>
          </p:cNvSpPr>
          <p:nvPr/>
        </p:nvSpPr>
        <p:spPr bwMode="auto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Georgia" pitchFamily="18" charset="0"/>
              <a:sym typeface="Georgia" pitchFamily="18" charset="0"/>
            </a:endParaRPr>
          </a:p>
        </p:txBody>
      </p:sp>
      <p:sp>
        <p:nvSpPr>
          <p:cNvPr id="14342" name="矩形 11"/>
          <p:cNvSpPr>
            <a:spLocks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rgbClr val="8CAD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Georgia" pitchFamily="18" charset="0"/>
              <a:sym typeface="Georgia" pitchFamily="18" charset="0"/>
            </a:endParaRPr>
          </a:p>
        </p:txBody>
      </p:sp>
      <p:sp>
        <p:nvSpPr>
          <p:cNvPr id="14343" name="直接连接符 6"/>
          <p:cNvSpPr>
            <a:spLocks noChangeShapeType="1"/>
          </p:cNvSpPr>
          <p:nvPr/>
        </p:nvSpPr>
        <p:spPr bwMode="auto">
          <a:xfrm>
            <a:off x="155575" y="2419350"/>
            <a:ext cx="8832850" cy="1588"/>
          </a:xfrm>
          <a:prstGeom prst="line">
            <a:avLst/>
          </a:prstGeom>
          <a:noFill/>
          <a:ln w="11430">
            <a:solidFill>
              <a:srgbClr val="7B9798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矩形 9"/>
          <p:cNvSpPr>
            <a:spLocks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>
            <a:solidFill>
              <a:srgbClr val="7B9798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Georgia" pitchFamily="18" charset="0"/>
              <a:sym typeface="Georgia" pitchFamily="18" charset="0"/>
            </a:endParaRPr>
          </a:p>
        </p:txBody>
      </p:sp>
      <p:sp>
        <p:nvSpPr>
          <p:cNvPr id="14345" name="椭圆 12"/>
          <p:cNvSpPr>
            <a:spLocks noChangeArrowheads="1"/>
          </p:cNvSpPr>
          <p:nvPr/>
        </p:nvSpPr>
        <p:spPr bwMode="auto"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Georgia" pitchFamily="18" charset="0"/>
              <a:sym typeface="Georgia" pitchFamily="18" charset="0"/>
            </a:endParaRPr>
          </a:p>
        </p:txBody>
      </p:sp>
      <p:sp>
        <p:nvSpPr>
          <p:cNvPr id="14346" name="椭圆 13"/>
          <p:cNvSpPr>
            <a:spLocks noChangeArrowheads="1"/>
          </p:cNvSpPr>
          <p:nvPr/>
        </p:nvSpPr>
        <p:spPr bwMode="auto"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B9798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Georgia" pitchFamily="18" charset="0"/>
              <a:sym typeface="Georgia" pitchFamily="18" charset="0"/>
            </a:endParaRPr>
          </a:p>
        </p:txBody>
      </p:sp>
      <p:sp>
        <p:nvSpPr>
          <p:cNvPr id="1434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800" smtClean="0"/>
              <a:t>实验五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4400" smtClean="0"/>
              <a:t>Linux</a:t>
            </a:r>
            <a:r>
              <a:rPr lang="zh-CN" altLang="en-US" sz="4400" smtClean="0"/>
              <a:t>服务配置</a:t>
            </a:r>
            <a:endParaRPr lang="zh-CN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脚本：循环</a:t>
            </a:r>
          </a:p>
        </p:txBody>
      </p:sp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301625" y="1285860"/>
            <a:ext cx="8534400" cy="5572140"/>
          </a:xfrm>
        </p:spPr>
        <p:txBody>
          <a:bodyPr/>
          <a:lstStyle/>
          <a:p>
            <a:r>
              <a:rPr lang="zh-CN" altLang="en-US"/>
              <a:t>修改</a:t>
            </a:r>
            <a:r>
              <a:rPr lang="en-US" altLang="zh-CN" smtClean="0"/>
              <a:t>《</a:t>
            </a:r>
            <a:r>
              <a:rPr lang="en-US" altLang="zh-CN"/>
              <a:t>shell</a:t>
            </a:r>
            <a:r>
              <a:rPr lang="zh-CN" altLang="en-US"/>
              <a:t>脚本：读取用户</a:t>
            </a:r>
            <a:r>
              <a:rPr lang="zh-CN" altLang="en-US" smtClean="0"/>
              <a:t>输入</a:t>
            </a:r>
            <a:r>
              <a:rPr lang="en-US" altLang="zh-CN" smtClean="0"/>
              <a:t>》</a:t>
            </a:r>
            <a:r>
              <a:rPr lang="zh-CN" altLang="en-US" smtClean="0"/>
              <a:t>的脚本，使之循环运行，直至用户输入</a:t>
            </a:r>
            <a:r>
              <a:rPr lang="en-US" altLang="zh-CN" smtClean="0"/>
              <a:t>bye</a:t>
            </a:r>
          </a:p>
          <a:p>
            <a:r>
              <a:rPr lang="zh-CN" altLang="en-US" smtClean="0"/>
              <a:t>脚本：</a:t>
            </a:r>
            <a:endParaRPr lang="en-US" altLang="zh-CN" smtClean="0"/>
          </a:p>
          <a:p>
            <a:pPr lvl="2">
              <a:buNone/>
            </a:pP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#!/bin/bash</a:t>
            </a:r>
          </a:p>
          <a:p>
            <a:pPr lvl="2">
              <a:buNone/>
            </a:pP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while [ "$name" != "</a:t>
            </a: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bye" ]; do </a:t>
            </a:r>
            <a:endParaRPr lang="en-US" altLang="zh-CN" b="1">
              <a:solidFill>
                <a:srgbClr val="7030A0"/>
              </a:solidFill>
              <a:latin typeface="Courier New" pitchFamily="49" charset="0"/>
            </a:endParaRPr>
          </a:p>
          <a:p>
            <a:pPr lvl="2">
              <a:buNone/>
            </a:pP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	read -p "to whom?" name</a:t>
            </a:r>
          </a:p>
          <a:p>
            <a:pPr lvl="2">
              <a:buNone/>
            </a:pP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	echo "Hello ${name}!"</a:t>
            </a:r>
          </a:p>
          <a:p>
            <a:pPr lvl="2">
              <a:buNone/>
            </a:pP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done</a:t>
            </a:r>
          </a:p>
          <a:p>
            <a:pPr marL="0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1411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脚本：</a:t>
            </a:r>
            <a:r>
              <a:rPr lang="en-US" altLang="zh-CN" smtClean="0"/>
              <a:t>while/until</a:t>
            </a:r>
            <a:r>
              <a:rPr lang="zh-CN" altLang="en-US" smtClean="0"/>
              <a:t>语句</a:t>
            </a:r>
          </a:p>
        </p:txBody>
      </p:sp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301625" y="1285860"/>
            <a:ext cx="8534400" cy="5572140"/>
          </a:xfrm>
        </p:spPr>
        <p:txBody>
          <a:bodyPr/>
          <a:lstStyle/>
          <a:p>
            <a:r>
              <a:rPr lang="en-US" altLang="zh-CN" dirty="0" smtClean="0"/>
              <a:t>while/until</a:t>
            </a:r>
            <a:r>
              <a:rPr lang="zh-CN" altLang="en-US" dirty="0" smtClean="0"/>
              <a:t>循环：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595312" lvl="2" indent="0"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sz="1800" dirty="0" smtClean="0">
                <a:latin typeface="Courier New" panose="02070309020205020404" pitchFamily="49" charset="0"/>
              </a:rPr>
              <a:t>/</a:t>
            </a:r>
            <a:r>
              <a:rPr lang="en-US" altLang="zh-CN" sz="1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until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dirty="0" smtClean="0">
                <a:latin typeface="Courier New" panose="02070309020205020404" pitchFamily="49" charset="0"/>
              </a:rPr>
              <a:t>测试语句</a:t>
            </a:r>
            <a:r>
              <a:rPr lang="en-US" altLang="zh-CN" sz="1800" smtClean="0">
                <a:latin typeface="Courier New" panose="02070309020205020404" pitchFamily="49" charset="0"/>
              </a:rPr>
              <a:t>; </a:t>
            </a:r>
            <a:r>
              <a:rPr lang="en-US" altLang="zh-CN" sz="1800" b="1" smtClean="0">
                <a:solidFill>
                  <a:srgbClr val="00B050"/>
                </a:solidFill>
                <a:latin typeface="Courier New" panose="02070309020205020404" pitchFamily="49" charset="0"/>
              </a:rPr>
              <a:t>do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595312" lvl="2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zh-CN" altLang="en-US" sz="1800" b="1" dirty="0" smtClean="0">
                <a:latin typeface="Courier New" panose="02070309020205020404" pitchFamily="49" charset="0"/>
              </a:rPr>
              <a:t>命令</a:t>
            </a:r>
            <a:r>
              <a:rPr lang="en-US" altLang="zh-CN" sz="1800" dirty="0" smtClean="0">
                <a:latin typeface="Courier New" panose="02070309020205020404" pitchFamily="49" charset="0"/>
              </a:rPr>
              <a:t>...</a:t>
            </a:r>
            <a:endParaRPr lang="en-US" altLang="zh-CN" sz="1800" dirty="0">
              <a:latin typeface="Courier New" panose="02070309020205020404" pitchFamily="49" charset="0"/>
            </a:endParaRPr>
          </a:p>
          <a:p>
            <a:pPr marL="595312" lvl="2" indent="0"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done</a:t>
            </a:r>
          </a:p>
          <a:p>
            <a:pPr lvl="1"/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</a:t>
            </a:r>
            <a:r>
              <a:rPr lang="zh-CN" altLang="en-US" b="1" dirty="0" smtClean="0"/>
              <a:t>测试语句</a:t>
            </a:r>
            <a:r>
              <a:rPr lang="zh-CN" altLang="en-US" dirty="0" smtClean="0"/>
              <a:t>为真时，</a:t>
            </a:r>
            <a:r>
              <a:rPr lang="en-US" altLang="zh-CN" b="1" dirty="0">
                <a:solidFill>
                  <a:srgbClr val="00B050"/>
                </a:solidFill>
              </a:rPr>
              <a:t>while</a:t>
            </a:r>
            <a:r>
              <a:rPr lang="zh-CN" altLang="en-US" dirty="0" smtClean="0"/>
              <a:t>循环继续，</a:t>
            </a:r>
            <a:r>
              <a:rPr lang="en-US" altLang="zh-CN" b="1" dirty="0">
                <a:solidFill>
                  <a:srgbClr val="00B050"/>
                </a:solidFill>
              </a:rPr>
              <a:t>until</a:t>
            </a:r>
            <a:r>
              <a:rPr lang="zh-CN" altLang="en-US" dirty="0" smtClean="0"/>
              <a:t>循环终止</a:t>
            </a:r>
            <a:r>
              <a:rPr lang="zh-CN" altLang="en-US" dirty="0"/>
              <a:t>。</a:t>
            </a:r>
            <a:r>
              <a:rPr lang="zh-CN" altLang="en-US" dirty="0" smtClean="0"/>
              <a:t>使用</a:t>
            </a:r>
            <a:r>
              <a:rPr lang="en-US" altLang="zh-CN" b="1" dirty="0">
                <a:solidFill>
                  <a:srgbClr val="00B050"/>
                </a:solidFill>
              </a:rPr>
              <a:t>true</a:t>
            </a:r>
            <a:r>
              <a:rPr lang="en-US" altLang="zh-CN" dirty="0"/>
              <a:t>/</a:t>
            </a:r>
            <a:r>
              <a:rPr lang="en-US" altLang="zh-CN" b="1" dirty="0">
                <a:solidFill>
                  <a:srgbClr val="00B050"/>
                </a:solidFill>
              </a:rPr>
              <a:t>false</a:t>
            </a:r>
            <a:r>
              <a:rPr lang="zh-CN" altLang="en-US" dirty="0"/>
              <a:t>作为测试语句，可以实现无限循环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b="1" dirty="0">
                <a:solidFill>
                  <a:srgbClr val="00B050"/>
                </a:solidFill>
              </a:rPr>
              <a:t>break</a:t>
            </a:r>
            <a:r>
              <a:rPr lang="zh-CN" altLang="en-US" dirty="0" smtClean="0"/>
              <a:t>跳出当前循环体，使用</a:t>
            </a:r>
            <a:r>
              <a:rPr lang="en-US" altLang="zh-CN" b="1" dirty="0">
                <a:solidFill>
                  <a:srgbClr val="00B050"/>
                </a:solidFill>
              </a:rPr>
              <a:t>continue</a:t>
            </a:r>
            <a:r>
              <a:rPr lang="zh-CN" altLang="en-US" dirty="0" smtClean="0"/>
              <a:t>进入下一轮循环</a:t>
            </a:r>
            <a:endParaRPr lang="en-US" altLang="zh-CN" dirty="0" smtClean="0"/>
          </a:p>
          <a:p>
            <a:r>
              <a:rPr lang="zh-CN" altLang="en-US" dirty="0" smtClean="0"/>
              <a:t>练习</a:t>
            </a:r>
            <a:r>
              <a:rPr lang="en-US" altLang="zh-CN" dirty="0" smtClean="0"/>
              <a:t>1.2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《shell</a:t>
            </a:r>
            <a:r>
              <a:rPr lang="zh-CN" altLang="en-US" dirty="0"/>
              <a:t>脚本：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中的脚本，改写为</a:t>
            </a:r>
            <a:r>
              <a:rPr lang="en-US" altLang="zh-CN" dirty="0" smtClean="0"/>
              <a:t>until</a:t>
            </a:r>
            <a:r>
              <a:rPr lang="zh-CN" altLang="en-US" dirty="0" smtClean="0"/>
              <a:t>形式，且允许用户指定打招呼方式（增加变量，供用户输入）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脚本：</a:t>
            </a:r>
            <a:r>
              <a:rPr lang="en-US" altLang="zh-CN" smtClean="0"/>
              <a:t>for</a:t>
            </a:r>
            <a:r>
              <a:rPr lang="zh-CN" altLang="en-US"/>
              <a:t>语句</a:t>
            </a:r>
            <a:endParaRPr lang="zh-CN" altLang="en-US" smtClean="0"/>
          </a:p>
        </p:txBody>
      </p:sp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301624" y="1285860"/>
            <a:ext cx="8734871" cy="5572140"/>
          </a:xfrm>
        </p:spPr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循环：</a:t>
            </a:r>
            <a:endParaRPr lang="en-US" altLang="zh-CN" smtClean="0"/>
          </a:p>
          <a:p>
            <a:pPr lvl="1"/>
            <a:r>
              <a:rPr lang="zh-CN" altLang="en-US" smtClean="0"/>
              <a:t>语法</a:t>
            </a:r>
            <a:endParaRPr lang="en-US" altLang="zh-CN" smtClean="0"/>
          </a:p>
          <a:p>
            <a:pPr marL="595312" lvl="2" indent="0">
              <a:spcBef>
                <a:spcPts val="0"/>
              </a:spcBef>
              <a:buNone/>
            </a:pPr>
            <a:r>
              <a:rPr lang="en-US" altLang="zh-CN" sz="1800" b="1" smtClean="0">
                <a:solidFill>
                  <a:srgbClr val="00B050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smtClean="0">
                <a:latin typeface="Courier New" panose="02070309020205020404" pitchFamily="49" charset="0"/>
              </a:rPr>
              <a:t>变量名</a:t>
            </a:r>
            <a:r>
              <a:rPr lang="zh-CN" altLang="en-US" sz="1800" smtClean="0">
                <a:latin typeface="Courier New" panose="02070309020205020404" pitchFamily="49" charset="0"/>
              </a:rPr>
              <a:t> </a:t>
            </a:r>
            <a:r>
              <a:rPr lang="en-US" altLang="zh-CN" sz="1800" b="1" smtClean="0">
                <a:solidFill>
                  <a:srgbClr val="00B05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sz="1800" smtClean="0">
                <a:latin typeface="Courier New" panose="02070309020205020404" pitchFamily="49" charset="0"/>
              </a:rPr>
              <a:t> </a:t>
            </a:r>
            <a:r>
              <a:rPr lang="zh-CN" altLang="en-US" sz="1800" b="1" smtClean="0">
                <a:latin typeface="Courier New" panose="02070309020205020404" pitchFamily="49" charset="0"/>
              </a:rPr>
              <a:t>列表</a:t>
            </a:r>
            <a:r>
              <a:rPr lang="en-US" altLang="zh-CN" sz="1800" smtClean="0">
                <a:latin typeface="Courier New" panose="02070309020205020404" pitchFamily="49" charset="0"/>
              </a:rPr>
              <a:t>; </a:t>
            </a:r>
            <a:r>
              <a:rPr lang="en-US" altLang="zh-CN" sz="1800" b="1" smtClean="0">
                <a:solidFill>
                  <a:srgbClr val="00B050"/>
                </a:solidFill>
                <a:latin typeface="Courier New" panose="02070309020205020404" pitchFamily="49" charset="0"/>
              </a:rPr>
              <a:t>do</a:t>
            </a:r>
            <a:endParaRPr lang="en-US" altLang="zh-CN" sz="18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595312" lvl="2" indent="0">
              <a:spcBef>
                <a:spcPts val="0"/>
              </a:spcBef>
              <a:buNone/>
            </a:pP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zh-CN" altLang="en-US" sz="1800" b="1" smtClean="0">
                <a:latin typeface="Courier New" panose="02070309020205020404" pitchFamily="49" charset="0"/>
              </a:rPr>
              <a:t>命令</a:t>
            </a:r>
            <a:r>
              <a:rPr lang="en-US" altLang="zh-CN" sz="1800" smtClean="0">
                <a:latin typeface="Courier New" panose="02070309020205020404" pitchFamily="49" charset="0"/>
              </a:rPr>
              <a:t>...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595312" lvl="2" indent="0">
              <a:spcBef>
                <a:spcPts val="0"/>
              </a:spcBef>
              <a:buNone/>
            </a:pPr>
            <a:r>
              <a:rPr lang="en-US" altLang="zh-CN" sz="1800" b="1" smtClean="0">
                <a:solidFill>
                  <a:srgbClr val="00B050"/>
                </a:solidFill>
                <a:latin typeface="Courier New" panose="02070309020205020404" pitchFamily="49" charset="0"/>
              </a:rPr>
              <a:t>done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lvl="1"/>
            <a:r>
              <a:rPr lang="zh-CN" altLang="en-US" smtClean="0"/>
              <a:t>说明</a:t>
            </a:r>
            <a:endParaRPr lang="en-US" altLang="zh-CN" smtClean="0"/>
          </a:p>
          <a:p>
            <a:pPr lvl="2"/>
            <a:r>
              <a:rPr lang="en-US" altLang="zh-CN" b="1">
                <a:solidFill>
                  <a:srgbClr val="00B050"/>
                </a:solidFill>
              </a:rPr>
              <a:t>for</a:t>
            </a:r>
            <a:r>
              <a:rPr lang="zh-CN" altLang="en-US" smtClean="0"/>
              <a:t>语句中的变量用于赋值，应直接使用变量名而不是</a:t>
            </a:r>
            <a:r>
              <a:rPr lang="en-US" altLang="zh-CN" smtClean="0"/>
              <a:t>${</a:t>
            </a:r>
            <a:r>
              <a:rPr lang="zh-CN" altLang="en-US" smtClean="0"/>
              <a:t>变量</a:t>
            </a:r>
            <a:r>
              <a:rPr lang="en-US" altLang="zh-CN" smtClean="0"/>
              <a:t>}</a:t>
            </a:r>
          </a:p>
          <a:p>
            <a:pPr lvl="2"/>
            <a:r>
              <a:rPr lang="zh-CN" altLang="en-US" smtClean="0"/>
              <a:t>列表可以由</a:t>
            </a:r>
            <a:r>
              <a:rPr lang="zh-CN" altLang="en-US" b="1" smtClean="0"/>
              <a:t>命令</a:t>
            </a:r>
            <a:r>
              <a:rPr lang="zh-CN" altLang="en-US" smtClean="0"/>
              <a:t>生成，</a:t>
            </a:r>
            <a:r>
              <a:rPr lang="zh-CN" altLang="en-US" b="1" smtClean="0"/>
              <a:t>命令</a:t>
            </a:r>
            <a:r>
              <a:rPr lang="zh-CN" altLang="en-US" smtClean="0"/>
              <a:t>以反引号</a:t>
            </a:r>
            <a:r>
              <a:rPr lang="en-US" altLang="zh-CN"/>
              <a:t>`</a:t>
            </a:r>
            <a:r>
              <a:rPr lang="zh-CN" altLang="en-US" smtClean="0"/>
              <a:t>或</a:t>
            </a:r>
            <a:r>
              <a:rPr lang="en-US" altLang="zh-CN" smtClean="0"/>
              <a:t>$()</a:t>
            </a:r>
            <a:r>
              <a:rPr lang="zh-CN" altLang="en-US" smtClean="0"/>
              <a:t>括起</a:t>
            </a:r>
            <a:r>
              <a:rPr lang="zh-CN" altLang="en-US"/>
              <a:t>：</a:t>
            </a:r>
            <a:r>
              <a:rPr lang="en-US" altLang="zh-CN" smtClean="0"/>
              <a:t>`</a:t>
            </a:r>
            <a:r>
              <a:rPr lang="zh-CN" altLang="en-US" b="1" smtClean="0"/>
              <a:t>命令</a:t>
            </a:r>
            <a:r>
              <a:rPr lang="en-US" altLang="zh-CN" smtClean="0"/>
              <a:t>`</a:t>
            </a:r>
            <a:r>
              <a:rPr lang="zh-CN" altLang="en-US" smtClean="0"/>
              <a:t>或</a:t>
            </a:r>
            <a:r>
              <a:rPr lang="en-US" altLang="zh-CN" smtClean="0"/>
              <a:t>$(</a:t>
            </a:r>
            <a:r>
              <a:rPr lang="zh-CN" altLang="en-US" b="1" smtClean="0"/>
              <a:t>命令</a:t>
            </a:r>
            <a:r>
              <a:rPr lang="en-US" altLang="zh-CN" smtClean="0"/>
              <a:t>)</a:t>
            </a:r>
          </a:p>
          <a:p>
            <a:pPr lvl="2"/>
            <a:r>
              <a:rPr lang="zh-CN" altLang="en-US" smtClean="0"/>
              <a:t>使用</a:t>
            </a:r>
            <a:r>
              <a:rPr lang="en-US" altLang="zh-CN" b="1">
                <a:solidFill>
                  <a:srgbClr val="00B050"/>
                </a:solidFill>
              </a:rPr>
              <a:t>break</a:t>
            </a:r>
            <a:r>
              <a:rPr lang="zh-CN" altLang="en-US" smtClean="0"/>
              <a:t>跳出当前循环体，使用</a:t>
            </a:r>
            <a:r>
              <a:rPr lang="en-US" altLang="zh-CN" b="1">
                <a:solidFill>
                  <a:srgbClr val="00B050"/>
                </a:solidFill>
              </a:rPr>
              <a:t>continue</a:t>
            </a:r>
            <a:r>
              <a:rPr lang="zh-CN" altLang="en-US" smtClean="0"/>
              <a:t>进入下一轮循环</a:t>
            </a:r>
            <a:endParaRPr lang="en-US" altLang="zh-CN" smtClean="0"/>
          </a:p>
          <a:p>
            <a:r>
              <a:rPr lang="zh-CN" altLang="en-US" smtClean="0"/>
              <a:t>练习</a:t>
            </a:r>
            <a:r>
              <a:rPr lang="en-US" altLang="zh-CN" smtClean="0"/>
              <a:t>1.3</a:t>
            </a:r>
          </a:p>
          <a:p>
            <a:pPr lvl="1"/>
            <a:r>
              <a:rPr lang="zh-CN" altLang="en-US" smtClean="0"/>
              <a:t>在当前目录下创建从</a:t>
            </a:r>
            <a:r>
              <a:rPr lang="en-US" altLang="zh-CN" smtClean="0"/>
              <a:t>2000</a:t>
            </a:r>
            <a:r>
              <a:rPr lang="zh-CN" altLang="en-US"/>
              <a:t>到</a:t>
            </a:r>
            <a:r>
              <a:rPr lang="en-US" altLang="zh-CN" smtClean="0"/>
              <a:t>2016</a:t>
            </a:r>
            <a:r>
              <a:rPr lang="zh-CN" altLang="en-US" smtClean="0"/>
              <a:t>的目录，每个目录下分别创建</a:t>
            </a:r>
            <a:r>
              <a:rPr lang="en-US" altLang="zh-CN" smtClean="0"/>
              <a:t>1</a:t>
            </a:r>
            <a:r>
              <a:rPr lang="zh-CN" altLang="en-US" smtClean="0"/>
              <a:t>到</a:t>
            </a:r>
            <a:r>
              <a:rPr lang="en-US" altLang="zh-CN" smtClean="0"/>
              <a:t>12</a:t>
            </a:r>
            <a:r>
              <a:rPr lang="zh-CN" altLang="en-US" smtClean="0"/>
              <a:t>的子目录。</a:t>
            </a:r>
            <a:r>
              <a:rPr lang="en-US" altLang="zh-CN" smtClean="0"/>
              <a:t>(</a:t>
            </a:r>
            <a:r>
              <a:rPr lang="zh-CN" altLang="en-US" smtClean="0"/>
              <a:t>提示：使用</a:t>
            </a:r>
            <a:r>
              <a:rPr lang="en-US" altLang="zh-CN" smtClean="0"/>
              <a:t>seq</a:t>
            </a:r>
            <a:r>
              <a:rPr lang="zh-CN" altLang="en-US" smtClean="0"/>
              <a:t>命令创建数字列表）</a:t>
            </a:r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65834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脚本：重定向和文件读取</a:t>
            </a:r>
          </a:p>
        </p:txBody>
      </p:sp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301625" y="1285860"/>
            <a:ext cx="8534400" cy="5572140"/>
          </a:xfrm>
        </p:spPr>
        <p:txBody>
          <a:bodyPr/>
          <a:lstStyle/>
          <a:p>
            <a:r>
              <a:rPr lang="zh-CN" altLang="en-US" smtClean="0"/>
              <a:t>假定打招呼的数据按行存放在文件</a:t>
            </a:r>
            <a:r>
              <a:rPr lang="en-US" altLang="zh-CN" smtClean="0"/>
              <a:t>list.txt</a:t>
            </a:r>
            <a:r>
              <a:rPr lang="zh-CN" altLang="en-US" smtClean="0"/>
              <a:t>中，每行的名字和方式以空格分隔，请读取文件并</a:t>
            </a:r>
            <a:r>
              <a:rPr lang="zh-CN" altLang="en-US"/>
              <a:t>依次</a:t>
            </a:r>
            <a:r>
              <a:rPr lang="zh-CN" altLang="en-US" smtClean="0"/>
              <a:t>打招呼</a:t>
            </a:r>
            <a:endParaRPr lang="en-US" altLang="zh-CN" smtClean="0"/>
          </a:p>
          <a:p>
            <a:r>
              <a:rPr lang="zh-CN" altLang="en-US" smtClean="0"/>
              <a:t>脚本：</a:t>
            </a:r>
            <a:endParaRPr lang="en-US" altLang="zh-CN" smtClean="0"/>
          </a:p>
          <a:p>
            <a:pPr lvl="2">
              <a:buNone/>
            </a:pP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#!/bin/bash</a:t>
            </a:r>
          </a:p>
          <a:p>
            <a:pPr lvl="2">
              <a:buNone/>
            </a:pP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while </a:t>
            </a: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read </a:t>
            </a: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name action; </a:t>
            </a: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do</a:t>
            </a:r>
          </a:p>
          <a:p>
            <a:pPr lvl="2">
              <a:buNone/>
            </a:pP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	if [ "${action}" = "1" ]; then</a:t>
            </a:r>
          </a:p>
          <a:p>
            <a:pPr lvl="2">
              <a:buNone/>
            </a:pP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		echo "Hello ${name}!"</a:t>
            </a:r>
          </a:p>
          <a:p>
            <a:pPr lvl="2">
              <a:buNone/>
            </a:pP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	elif [ "${action}" = "2" ]; then</a:t>
            </a:r>
          </a:p>
          <a:p>
            <a:pPr lvl="2">
              <a:buNone/>
            </a:pP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		echo "Ni Hao ${name}!"</a:t>
            </a:r>
          </a:p>
          <a:p>
            <a:pPr lvl="2">
              <a:buNone/>
            </a:pP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	else</a:t>
            </a:r>
          </a:p>
          <a:p>
            <a:pPr lvl="2">
              <a:buNone/>
            </a:pP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		echo "Go Die ${name}!"</a:t>
            </a:r>
          </a:p>
          <a:p>
            <a:pPr lvl="2">
              <a:buNone/>
            </a:pP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	fi</a:t>
            </a:r>
          </a:p>
          <a:p>
            <a:pPr lvl="2">
              <a:buNone/>
            </a:pP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done &lt; list.txt</a:t>
            </a:r>
            <a:endParaRPr lang="en-US" altLang="zh-CN" b="1">
              <a:solidFill>
                <a:srgbClr val="7030A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980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脚本：重定向符</a:t>
            </a:r>
          </a:p>
        </p:txBody>
      </p:sp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301625" y="1285860"/>
            <a:ext cx="8534400" cy="5572140"/>
          </a:xfrm>
        </p:spPr>
        <p:txBody>
          <a:bodyPr/>
          <a:lstStyle/>
          <a:p>
            <a:r>
              <a:rPr lang="zh-CN" altLang="en-US" smtClean="0"/>
              <a:t>重定向符</a:t>
            </a:r>
            <a:endParaRPr lang="en-US" altLang="zh-CN" smtClean="0"/>
          </a:p>
          <a:p>
            <a:pPr lvl="1"/>
            <a:r>
              <a:rPr lang="en-US" altLang="zh-CN" b="1" smtClean="0">
                <a:solidFill>
                  <a:srgbClr val="00B050"/>
                </a:solidFill>
              </a:rPr>
              <a:t>&lt;</a:t>
            </a:r>
            <a:r>
              <a:rPr lang="en-US" altLang="zh-CN" smtClean="0"/>
              <a:t> file</a:t>
            </a:r>
            <a:r>
              <a:rPr lang="zh-CN" altLang="en-US" smtClean="0"/>
              <a:t>：输入重定向</a:t>
            </a:r>
            <a:endParaRPr lang="en-US" altLang="zh-CN" smtClean="0"/>
          </a:p>
          <a:p>
            <a:pPr lvl="2"/>
            <a:r>
              <a:rPr lang="zh-CN" altLang="en-US" smtClean="0"/>
              <a:t>将文件</a:t>
            </a:r>
            <a:r>
              <a:rPr lang="en-US" altLang="zh-CN" smtClean="0"/>
              <a:t>file</a:t>
            </a:r>
            <a:r>
              <a:rPr lang="zh-CN" altLang="en-US" smtClean="0"/>
              <a:t>作为命令的输入</a:t>
            </a:r>
            <a:endParaRPr lang="en-US" altLang="zh-CN" smtClean="0"/>
          </a:p>
          <a:p>
            <a:pPr lvl="1"/>
            <a:r>
              <a:rPr lang="en-US" altLang="zh-CN" b="1" smtClean="0">
                <a:solidFill>
                  <a:srgbClr val="00B050"/>
                </a:solidFill>
              </a:rPr>
              <a:t>&gt;</a:t>
            </a:r>
            <a:r>
              <a:rPr lang="en-US" altLang="zh-CN" smtClean="0"/>
              <a:t> file</a:t>
            </a:r>
            <a:r>
              <a:rPr lang="zh-CN" altLang="en-US" smtClean="0"/>
              <a:t>：输出重定向</a:t>
            </a:r>
            <a:endParaRPr lang="en-US" altLang="zh-CN" smtClean="0"/>
          </a:p>
          <a:p>
            <a:pPr lvl="2"/>
            <a:r>
              <a:rPr lang="zh-CN" altLang="en-US" smtClean="0"/>
              <a:t>将文件</a:t>
            </a:r>
            <a:r>
              <a:rPr lang="en-US" altLang="zh-CN" smtClean="0"/>
              <a:t>file</a:t>
            </a:r>
            <a:r>
              <a:rPr lang="zh-CN" altLang="en-US" smtClean="0"/>
              <a:t>作为命令的输出，覆盖文件</a:t>
            </a:r>
            <a:r>
              <a:rPr lang="zh-CN" altLang="en-US"/>
              <a:t>原</a:t>
            </a:r>
            <a:r>
              <a:rPr lang="zh-CN" altLang="en-US" smtClean="0"/>
              <a:t>内容</a:t>
            </a:r>
            <a:endParaRPr lang="en-US" altLang="zh-CN" smtClean="0"/>
          </a:p>
          <a:p>
            <a:pPr lvl="1"/>
            <a:r>
              <a:rPr lang="en-US" altLang="zh-CN" b="1" smtClean="0">
                <a:solidFill>
                  <a:srgbClr val="00B050"/>
                </a:solidFill>
              </a:rPr>
              <a:t>&gt;&gt;</a:t>
            </a:r>
            <a:r>
              <a:rPr lang="en-US" altLang="zh-CN" smtClean="0"/>
              <a:t> file</a:t>
            </a:r>
            <a:r>
              <a:rPr lang="zh-CN" altLang="en-US" smtClean="0"/>
              <a:t>：输出追加重定向</a:t>
            </a:r>
            <a:endParaRPr lang="en-US" altLang="zh-CN" smtClean="0"/>
          </a:p>
          <a:p>
            <a:pPr lvl="2"/>
            <a:r>
              <a:rPr lang="zh-CN" altLang="en-US" smtClean="0"/>
              <a:t>将文件</a:t>
            </a:r>
            <a:r>
              <a:rPr lang="en-US" altLang="zh-CN" smtClean="0"/>
              <a:t>file</a:t>
            </a:r>
            <a:r>
              <a:rPr lang="zh-CN" altLang="en-US" smtClean="0"/>
              <a:t>作为命令的输出，在文件末尾追加内容</a:t>
            </a:r>
            <a:endParaRPr lang="en-US" altLang="zh-CN" smtClean="0"/>
          </a:p>
          <a:p>
            <a:pPr lvl="1"/>
            <a:r>
              <a:rPr lang="en-US" altLang="zh-CN" smtClean="0"/>
              <a:t>cmd1 </a:t>
            </a:r>
            <a:r>
              <a:rPr lang="en-US" altLang="zh-CN" b="1" smtClean="0">
                <a:solidFill>
                  <a:srgbClr val="00B050"/>
                </a:solidFill>
              </a:rPr>
              <a:t>|</a:t>
            </a:r>
            <a:r>
              <a:rPr lang="en-US" altLang="zh-CN" smtClean="0"/>
              <a:t> cmd2</a:t>
            </a:r>
            <a:r>
              <a:rPr lang="zh-CN" altLang="en-US" smtClean="0"/>
              <a:t>：管道符</a:t>
            </a:r>
            <a:endParaRPr lang="en-US" altLang="zh-CN" smtClean="0"/>
          </a:p>
          <a:p>
            <a:pPr lvl="2"/>
            <a:r>
              <a:rPr lang="zh-CN" altLang="en-US" smtClean="0"/>
              <a:t>将</a:t>
            </a:r>
            <a:r>
              <a:rPr lang="zh-CN" altLang="en-US"/>
              <a:t>命令</a:t>
            </a:r>
            <a:r>
              <a:rPr lang="en-US" altLang="zh-CN" smtClean="0"/>
              <a:t>cmd1</a:t>
            </a:r>
            <a:r>
              <a:rPr lang="zh-CN" altLang="en-US" smtClean="0"/>
              <a:t>的输出作为命令</a:t>
            </a:r>
            <a:r>
              <a:rPr lang="en-US" altLang="zh-CN" smtClean="0"/>
              <a:t>cmd2</a:t>
            </a:r>
            <a:r>
              <a:rPr lang="zh-CN" altLang="en-US" smtClean="0"/>
              <a:t>的输入</a:t>
            </a:r>
            <a:endParaRPr lang="en-US" altLang="zh-CN" smtClean="0"/>
          </a:p>
          <a:p>
            <a:r>
              <a:rPr lang="zh-CN" altLang="en-US" smtClean="0"/>
              <a:t>练习</a:t>
            </a:r>
            <a:r>
              <a:rPr lang="en-US" altLang="zh-CN" smtClean="0"/>
              <a:t>1.4</a:t>
            </a:r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cat</a:t>
            </a:r>
            <a:r>
              <a:rPr lang="zh-CN" altLang="en-US" smtClean="0"/>
              <a:t>命令和管道符改写</a:t>
            </a:r>
            <a:r>
              <a:rPr lang="en-US" altLang="zh-CN" smtClean="0"/>
              <a:t>《</a:t>
            </a:r>
            <a:r>
              <a:rPr lang="en-US" altLang="zh-CN"/>
              <a:t>shell</a:t>
            </a:r>
            <a:r>
              <a:rPr lang="zh-CN" altLang="en-US"/>
              <a:t>脚本：重定向和文件</a:t>
            </a:r>
            <a:r>
              <a:rPr lang="zh-CN" altLang="en-US" smtClean="0"/>
              <a:t>读取</a:t>
            </a:r>
            <a:r>
              <a:rPr lang="en-US" altLang="zh-CN" smtClean="0"/>
              <a:t>》</a:t>
            </a:r>
            <a:r>
              <a:rPr lang="zh-CN" altLang="en-US" smtClean="0"/>
              <a:t>中的脚本，实现同样的功能</a:t>
            </a:r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49452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任务</a:t>
            </a:r>
            <a:r>
              <a:rPr lang="en-US" altLang="zh-CN" smtClean="0"/>
              <a:t>1.1</a:t>
            </a:r>
          </a:p>
          <a:p>
            <a:pPr lvl="1"/>
            <a:r>
              <a:rPr lang="zh-CN" altLang="en-US" smtClean="0"/>
              <a:t>创建文件</a:t>
            </a:r>
            <a:r>
              <a:rPr lang="en-US" altLang="zh-CN" smtClean="0"/>
              <a:t>server.txt</a:t>
            </a:r>
            <a:r>
              <a:rPr lang="zh-CN" altLang="en-US" smtClean="0"/>
              <a:t>，</a:t>
            </a:r>
            <a:r>
              <a:rPr lang="zh-CN" altLang="en-US"/>
              <a:t>每</a:t>
            </a:r>
            <a:r>
              <a:rPr lang="zh-CN" altLang="en-US" smtClean="0"/>
              <a:t>行一个</a:t>
            </a:r>
            <a:r>
              <a:rPr lang="en-US" altLang="zh-CN" smtClean="0"/>
              <a:t>IP</a:t>
            </a:r>
            <a:r>
              <a:rPr lang="zh-CN" altLang="en-US" smtClean="0"/>
              <a:t>地址，编写脚本</a:t>
            </a:r>
            <a:r>
              <a:rPr lang="en-US" altLang="zh-CN" smtClean="0"/>
              <a:t>probe.sh</a:t>
            </a:r>
            <a:r>
              <a:rPr lang="zh-CN" altLang="en-US" smtClean="0"/>
              <a:t>，读取该文件，逐一执行</a:t>
            </a:r>
            <a:r>
              <a:rPr lang="en-US" altLang="zh-CN" smtClean="0"/>
              <a:t>ping</a:t>
            </a:r>
            <a:r>
              <a:rPr lang="zh-CN" altLang="en-US" smtClean="0"/>
              <a:t>命令，并根据返回值，输出“主机</a:t>
            </a:r>
            <a:r>
              <a:rPr lang="en-US" altLang="zh-CN" smtClean="0"/>
              <a:t>xxx.xxx.xxx.xxx</a:t>
            </a:r>
            <a:r>
              <a:rPr lang="zh-CN" altLang="en-US" smtClean="0"/>
              <a:t>在线</a:t>
            </a:r>
            <a:r>
              <a:rPr lang="en-US" altLang="zh-CN" smtClean="0"/>
              <a:t>/</a:t>
            </a:r>
            <a:r>
              <a:rPr lang="zh-CN" altLang="en-US" smtClean="0"/>
              <a:t>离线”，结果保存至文件</a:t>
            </a:r>
            <a:r>
              <a:rPr lang="en-US" altLang="zh-CN" smtClean="0"/>
              <a:t>probe.txt</a:t>
            </a:r>
            <a:r>
              <a:rPr lang="zh-CN" altLang="en-US" smtClean="0"/>
              <a:t>（</a:t>
            </a:r>
            <a:r>
              <a:rPr lang="en-US" altLang="zh-CN" smtClean="0"/>
              <a:t>server.txt</a:t>
            </a:r>
            <a:r>
              <a:rPr lang="zh-CN" altLang="en-US" smtClean="0"/>
              <a:t>中至少要有</a:t>
            </a:r>
            <a:r>
              <a:rPr lang="en-US" altLang="zh-CN" smtClean="0"/>
              <a:t>3</a:t>
            </a:r>
            <a:r>
              <a:rPr lang="zh-CN" altLang="en-US" smtClean="0"/>
              <a:t>个</a:t>
            </a:r>
            <a:r>
              <a:rPr lang="en-US" altLang="zh-CN" smtClean="0"/>
              <a:t>IP</a:t>
            </a:r>
            <a:r>
              <a:rPr lang="zh-CN" altLang="en-US" smtClean="0"/>
              <a:t>地址</a:t>
            </a:r>
            <a:r>
              <a:rPr lang="zh-CN" altLang="en-US"/>
              <a:t>）</a:t>
            </a:r>
            <a:endParaRPr lang="en-US" altLang="zh-CN" smtClean="0"/>
          </a:p>
          <a:p>
            <a:r>
              <a:rPr lang="zh-CN" altLang="en-US" smtClean="0"/>
              <a:t>任务</a:t>
            </a:r>
            <a:r>
              <a:rPr lang="en-US" altLang="zh-CN" smtClean="0"/>
              <a:t>1.2</a:t>
            </a:r>
            <a:r>
              <a:rPr lang="zh-CN" altLang="en-US"/>
              <a:t> （课后完成）</a:t>
            </a:r>
            <a:endParaRPr lang="en-US" altLang="zh-CN" smtClean="0"/>
          </a:p>
          <a:p>
            <a:pPr lvl="1"/>
            <a:r>
              <a:rPr lang="zh-CN" altLang="en-US" smtClean="0"/>
              <a:t>编写</a:t>
            </a:r>
            <a:r>
              <a:rPr lang="en-US" altLang="zh-CN" smtClean="0"/>
              <a:t>shell</a:t>
            </a:r>
            <a:r>
              <a:rPr lang="zh-CN" altLang="en-US" smtClean="0"/>
              <a:t>脚本，实现</a:t>
            </a:r>
            <a:r>
              <a:rPr lang="en-US" altLang="zh-CN" smtClean="0"/>
              <a:t>《</a:t>
            </a:r>
            <a:r>
              <a:rPr lang="zh-CN" altLang="en-US"/>
              <a:t>实验</a:t>
            </a:r>
            <a:r>
              <a:rPr lang="zh-CN" altLang="en-US" smtClean="0"/>
              <a:t>二 数据帧</a:t>
            </a:r>
            <a:r>
              <a:rPr lang="zh-CN" altLang="en-US"/>
              <a:t>和</a:t>
            </a:r>
            <a:r>
              <a:rPr lang="en-US" altLang="zh-CN"/>
              <a:t>IP</a:t>
            </a:r>
            <a:r>
              <a:rPr lang="zh-CN" altLang="en-US"/>
              <a:t>包</a:t>
            </a:r>
            <a:r>
              <a:rPr lang="zh-CN" altLang="en-US" smtClean="0"/>
              <a:t>分析</a:t>
            </a:r>
            <a:r>
              <a:rPr lang="en-US" altLang="zh-CN" smtClean="0"/>
              <a:t>》</a:t>
            </a:r>
            <a:r>
              <a:rPr lang="zh-CN" altLang="en-US" smtClean="0"/>
              <a:t>中“任务</a:t>
            </a:r>
            <a:r>
              <a:rPr lang="en-US" altLang="zh-CN" smtClean="0"/>
              <a:t>3</a:t>
            </a:r>
            <a:r>
              <a:rPr lang="zh-CN" altLang="en-US" smtClean="0"/>
              <a:t>：编程生成</a:t>
            </a:r>
            <a:r>
              <a:rPr lang="en-US" altLang="zh-CN" smtClean="0"/>
              <a:t>IP</a:t>
            </a:r>
            <a:r>
              <a:rPr lang="zh-CN" altLang="en-US" smtClean="0"/>
              <a:t>数据报的首部”</a:t>
            </a:r>
            <a:endParaRPr lang="en-US" altLang="zh-CN" smtClean="0"/>
          </a:p>
          <a:p>
            <a:r>
              <a:rPr lang="zh-CN" altLang="en-US"/>
              <a:t>实验</a:t>
            </a:r>
            <a:r>
              <a:rPr lang="zh-CN" altLang="en-US" smtClean="0"/>
              <a:t>报告要求：</a:t>
            </a:r>
            <a:endParaRPr lang="en-US" altLang="zh-CN" smtClean="0"/>
          </a:p>
          <a:p>
            <a:pPr lvl="1"/>
            <a:r>
              <a:rPr lang="zh-CN" altLang="en-US" smtClean="0"/>
              <a:t>给出练习</a:t>
            </a:r>
            <a:r>
              <a:rPr lang="en-US" altLang="zh-CN" smtClean="0"/>
              <a:t>1.x</a:t>
            </a:r>
            <a:r>
              <a:rPr lang="zh-CN" altLang="en-US" smtClean="0"/>
              <a:t>及任务</a:t>
            </a:r>
            <a:r>
              <a:rPr lang="en-US" altLang="zh-CN" smtClean="0"/>
              <a:t>1.x</a:t>
            </a:r>
            <a:r>
              <a:rPr lang="zh-CN" altLang="en-US" smtClean="0"/>
              <a:t>的脚本代码，附上运行结果截图（脚本文件可以单独给出，并和报告文档一起打包）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DNS</a:t>
            </a:r>
            <a:r>
              <a:rPr lang="zh-CN" altLang="en-US" smtClean="0"/>
              <a:t>服务：域名系统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作用：在域名和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地址之间作解析（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正向解析：从域名到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反向解析：从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地址到域名</a:t>
            </a:r>
            <a:endParaRPr lang="en-US" altLang="zh-CN" dirty="0" smtClean="0"/>
          </a:p>
          <a:p>
            <a:pPr marL="274637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名字空间：树状层次结构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公共空间：互联网正式域名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私有空间</a:t>
            </a:r>
            <a:r>
              <a:rPr lang="zh-CN" altLang="en-US" dirty="0" smtClean="0"/>
              <a:t>：仅组织内部使用的域名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从叶子到根，形成全称域名（</a:t>
            </a:r>
            <a:r>
              <a:rPr lang="en-US" altLang="zh-CN" dirty="0" smtClean="0"/>
              <a:t>FQDN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997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DNS</a:t>
            </a:r>
            <a:r>
              <a:rPr lang="zh-CN" altLang="en-US" smtClean="0"/>
              <a:t>服务</a:t>
            </a:r>
            <a:r>
              <a:rPr lang="zh-CN" altLang="en-US"/>
              <a:t>：域名空间分配</a:t>
            </a:r>
            <a:endParaRPr lang="en-US" altLang="zh-CN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4644008" y="1296896"/>
            <a:ext cx="4331180" cy="5381756"/>
          </a:xfrm>
        </p:spPr>
        <p:txBody>
          <a:bodyPr/>
          <a:lstStyle/>
          <a:p>
            <a:r>
              <a:rPr lang="zh-CN" altLang="en-US" sz="2000" dirty="0" smtClean="0"/>
              <a:t>根域下有</a:t>
            </a:r>
            <a:r>
              <a:rPr lang="zh-CN" altLang="en-US" sz="2000" dirty="0"/>
              <a:t>两</a:t>
            </a:r>
            <a:r>
              <a:rPr lang="zh-CN" altLang="en-US" sz="2000" dirty="0" smtClean="0"/>
              <a:t>个顶级域</a:t>
            </a:r>
            <a:r>
              <a:rPr lang="en-US" altLang="zh-CN" sz="2000" dirty="0" smtClean="0"/>
              <a:t>CSD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arpa</a:t>
            </a:r>
            <a:endParaRPr lang="en-US" altLang="zh-CN" sz="2000" dirty="0"/>
          </a:p>
          <a:p>
            <a:pPr lvl="1"/>
            <a:r>
              <a:rPr lang="en-US" altLang="zh-CN" sz="1900" dirty="0" smtClean="0"/>
              <a:t>CSD</a:t>
            </a:r>
            <a:r>
              <a:rPr lang="zh-CN" altLang="en-US" sz="1900" dirty="0" smtClean="0"/>
              <a:t>下有</a:t>
            </a:r>
            <a:r>
              <a:rPr lang="en-US" altLang="zh-CN" sz="1900" dirty="0" smtClean="0"/>
              <a:t>60</a:t>
            </a:r>
            <a:r>
              <a:rPr lang="zh-CN" altLang="en-US" sz="1900" dirty="0" smtClean="0"/>
              <a:t>个二级域：</a:t>
            </a:r>
            <a:r>
              <a:rPr lang="en-US" altLang="zh-CN" sz="1900" dirty="0" smtClean="0"/>
              <a:t>1</a:t>
            </a:r>
            <a:r>
              <a:rPr lang="zh-CN" altLang="en-US" sz="1900" dirty="0" smtClean="0"/>
              <a:t>～</a:t>
            </a:r>
            <a:r>
              <a:rPr lang="en-US" altLang="zh-CN" sz="1900" dirty="0" smtClean="0"/>
              <a:t>60</a:t>
            </a:r>
            <a:endParaRPr lang="en-US" altLang="zh-CN" sz="1900" dirty="0"/>
          </a:p>
          <a:p>
            <a:pPr lvl="1"/>
            <a:r>
              <a:rPr lang="en-US" altLang="zh-CN" sz="1900" dirty="0" err="1" smtClean="0"/>
              <a:t>arpa</a:t>
            </a:r>
            <a:r>
              <a:rPr lang="zh-CN" altLang="en-US" sz="1900" dirty="0" smtClean="0"/>
              <a:t>下有</a:t>
            </a:r>
            <a:r>
              <a:rPr lang="en-US" altLang="zh-CN" sz="1900" dirty="0" smtClean="0"/>
              <a:t>1</a:t>
            </a:r>
            <a:r>
              <a:rPr lang="zh-CN" altLang="en-US" sz="1900" dirty="0" smtClean="0"/>
              <a:t>个五级域：</a:t>
            </a:r>
            <a:r>
              <a:rPr lang="en-US" altLang="zh-CN" sz="1900" dirty="0" smtClean="0"/>
              <a:t>13.16.172.in-addr</a:t>
            </a:r>
            <a:r>
              <a:rPr lang="zh-CN" altLang="en-US" sz="1900" dirty="0" smtClean="0"/>
              <a:t>，用于反向解析</a:t>
            </a:r>
            <a:endParaRPr lang="en-US" altLang="zh-CN" sz="1900" dirty="0" smtClean="0"/>
          </a:p>
          <a:p>
            <a:r>
              <a:rPr lang="zh-CN" altLang="en-US" sz="2000" dirty="0" smtClean="0"/>
              <a:t>每台主机根据自己的机器号，负责相应的</a:t>
            </a:r>
            <a:r>
              <a:rPr lang="zh-CN" altLang="en-US" sz="2000" b="1" dirty="0">
                <a:solidFill>
                  <a:srgbClr val="0070C0"/>
                </a:solidFill>
              </a:rPr>
              <a:t>本机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正向域</a:t>
            </a:r>
            <a:r>
              <a:rPr lang="zh-CN" altLang="en-US" sz="2000" dirty="0" smtClean="0"/>
              <a:t>的域名解析</a:t>
            </a:r>
            <a:endParaRPr lang="en-US" altLang="zh-CN" sz="2000" dirty="0" smtClean="0"/>
          </a:p>
          <a:p>
            <a:pPr lvl="1"/>
            <a:r>
              <a:rPr lang="zh-CN" altLang="en-US" sz="1900" dirty="0"/>
              <a:t>如机器号为</a:t>
            </a:r>
            <a:r>
              <a:rPr lang="en-US" altLang="zh-CN" sz="1900" dirty="0"/>
              <a:t>31</a:t>
            </a:r>
            <a:r>
              <a:rPr lang="zh-CN" altLang="en-US" sz="1900" dirty="0"/>
              <a:t>的主机，负责</a:t>
            </a:r>
            <a:r>
              <a:rPr lang="en-US" altLang="zh-CN" sz="1900" dirty="0"/>
              <a:t>31.csd</a:t>
            </a:r>
            <a:r>
              <a:rPr lang="zh-CN" altLang="en-US" sz="1900" dirty="0"/>
              <a:t>域名解析</a:t>
            </a:r>
            <a:endParaRPr lang="en-US" altLang="zh-CN" sz="1900" dirty="0"/>
          </a:p>
          <a:p>
            <a:r>
              <a:rPr lang="zh-CN" altLang="en-US" sz="2000" dirty="0" smtClean="0"/>
              <a:t>每台主机根据自己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地址，负责相应的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本机反向域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地址解析</a:t>
            </a:r>
            <a:endParaRPr lang="en-US" altLang="zh-CN" sz="2000" dirty="0" smtClean="0"/>
          </a:p>
          <a:p>
            <a:pPr lvl="1"/>
            <a:r>
              <a:rPr lang="zh-CN" altLang="en-US" sz="1900" dirty="0" smtClean="0"/>
              <a:t>如</a:t>
            </a:r>
            <a:r>
              <a:rPr lang="en-US" altLang="zh-CN" sz="1900" dirty="0" smtClean="0"/>
              <a:t>IP</a:t>
            </a:r>
            <a:r>
              <a:rPr lang="zh-CN" altLang="en-US" sz="1900" dirty="0" smtClean="0"/>
              <a:t>地址</a:t>
            </a:r>
            <a:r>
              <a:rPr lang="zh-CN" altLang="en-US" sz="1900" dirty="0"/>
              <a:t>为</a:t>
            </a:r>
            <a:r>
              <a:rPr lang="en-US" altLang="zh-CN" sz="1900" dirty="0"/>
              <a:t>172.16.13.131</a:t>
            </a:r>
            <a:r>
              <a:rPr lang="zh-CN" altLang="en-US" sz="1900" dirty="0"/>
              <a:t>的主机，负责</a:t>
            </a:r>
            <a:r>
              <a:rPr lang="en-US" altLang="zh-CN" sz="1900" dirty="0"/>
              <a:t>131.13.16.172.in-addr.arpa</a:t>
            </a:r>
            <a:r>
              <a:rPr lang="zh-CN" altLang="en-US" sz="1900" dirty="0"/>
              <a:t>这个域的</a:t>
            </a:r>
            <a:r>
              <a:rPr lang="en-US" altLang="zh-CN" sz="1900" dirty="0"/>
              <a:t>IP</a:t>
            </a:r>
            <a:r>
              <a:rPr lang="zh-CN" altLang="en-US" sz="1900" dirty="0"/>
              <a:t>地址解析</a:t>
            </a:r>
            <a:endParaRPr lang="en-US" altLang="zh-CN" sz="1900" dirty="0"/>
          </a:p>
        </p:txBody>
      </p:sp>
      <p:grpSp>
        <p:nvGrpSpPr>
          <p:cNvPr id="59" name="组合 58"/>
          <p:cNvGrpSpPr/>
          <p:nvPr/>
        </p:nvGrpSpPr>
        <p:grpSpPr>
          <a:xfrm>
            <a:off x="251520" y="1340768"/>
            <a:ext cx="4188864" cy="5265876"/>
            <a:chOff x="281324" y="1412776"/>
            <a:chExt cx="4188864" cy="5265876"/>
          </a:xfrm>
        </p:grpSpPr>
        <p:sp>
          <p:nvSpPr>
            <p:cNvPr id="4" name="TextBox 3"/>
            <p:cNvSpPr txBox="1"/>
            <p:nvPr/>
          </p:nvSpPr>
          <p:spPr>
            <a:xfrm>
              <a:off x="2195736" y="1412776"/>
              <a:ext cx="43204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smtClean="0"/>
                <a:t>根</a:t>
              </a:r>
              <a:endParaRPr lang="zh-CN" altLang="en-US" b="1"/>
            </a:p>
          </p:txBody>
        </p:sp>
        <p:cxnSp>
          <p:nvCxnSpPr>
            <p:cNvPr id="6" name="直接连接符 5"/>
            <p:cNvCxnSpPr>
              <a:stCxn id="4" idx="2"/>
              <a:endCxn id="10" idx="0"/>
            </p:cNvCxnSpPr>
            <p:nvPr/>
          </p:nvCxnSpPr>
          <p:spPr>
            <a:xfrm flipH="1">
              <a:off x="1626102" y="1782108"/>
              <a:ext cx="785658" cy="977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66062" y="2759628"/>
              <a:ext cx="720080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 smtClean="0"/>
                <a:t>csd</a:t>
              </a:r>
              <a:endParaRPr lang="zh-CN" altLang="en-US" b="1" dirty="0"/>
            </a:p>
          </p:txBody>
        </p:sp>
        <p:cxnSp>
          <p:nvCxnSpPr>
            <p:cNvPr id="19" name="直接连接符 18"/>
            <p:cNvCxnSpPr>
              <a:stCxn id="10" idx="2"/>
              <a:endCxn id="22" idx="0"/>
            </p:cNvCxnSpPr>
            <p:nvPr/>
          </p:nvCxnSpPr>
          <p:spPr>
            <a:xfrm flipH="1">
              <a:off x="497348" y="3128960"/>
              <a:ext cx="1128754" cy="8761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0" idx="2"/>
              <a:endCxn id="23" idx="0"/>
            </p:cNvCxnSpPr>
            <p:nvPr/>
          </p:nvCxnSpPr>
          <p:spPr>
            <a:xfrm flipH="1">
              <a:off x="1043608" y="3128960"/>
              <a:ext cx="582494" cy="8761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12" name="直接连接符 38911"/>
            <p:cNvCxnSpPr>
              <a:stCxn id="10" idx="2"/>
              <a:endCxn id="25" idx="0"/>
            </p:cNvCxnSpPr>
            <p:nvPr/>
          </p:nvCxnSpPr>
          <p:spPr>
            <a:xfrm>
              <a:off x="1626102" y="3128960"/>
              <a:ext cx="635212" cy="8761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81324" y="4005064"/>
              <a:ext cx="43204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1</a:t>
              </a:r>
              <a:endParaRPr lang="zh-CN" altLang="en-US" b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7584" y="4005064"/>
              <a:ext cx="43204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2</a:t>
              </a:r>
              <a:endParaRPr lang="zh-CN" altLang="en-US" b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73282" y="4005064"/>
              <a:ext cx="57606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mtClean="0"/>
                <a:t>60</a:t>
              </a:r>
              <a:endParaRPr lang="zh-CN" altLang="en-US" b="1"/>
            </a:p>
          </p:txBody>
        </p:sp>
        <p:grpSp>
          <p:nvGrpSpPr>
            <p:cNvPr id="38916" name="组合 38915"/>
            <p:cNvGrpSpPr/>
            <p:nvPr/>
          </p:nvGrpSpPr>
          <p:grpSpPr>
            <a:xfrm>
              <a:off x="1383158" y="4149080"/>
              <a:ext cx="504048" cy="72000"/>
              <a:chOff x="1259624" y="4005064"/>
              <a:chExt cx="504048" cy="72000"/>
            </a:xfrm>
          </p:grpSpPr>
          <p:sp>
            <p:nvSpPr>
              <p:cNvPr id="38913" name="椭圆 38912"/>
              <p:cNvSpPr/>
              <p:nvPr/>
            </p:nvSpPr>
            <p:spPr>
              <a:xfrm>
                <a:off x="1259624" y="400506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475648" y="400506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691672" y="400506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030028" y="2759628"/>
              <a:ext cx="720080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mtClean="0"/>
                <a:t>arpa</a:t>
              </a:r>
              <a:endParaRPr lang="zh-CN" altLang="en-US" b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6012" y="4000414"/>
              <a:ext cx="100811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mtClean="0"/>
                <a:t>in-addr</a:t>
              </a:r>
              <a:endParaRPr lang="zh-CN" altLang="en-US" b="1"/>
            </a:p>
          </p:txBody>
        </p:sp>
        <p:cxnSp>
          <p:nvCxnSpPr>
            <p:cNvPr id="3" name="直接连接符 2"/>
            <p:cNvCxnSpPr>
              <a:stCxn id="4" idx="2"/>
              <a:endCxn id="20" idx="0"/>
            </p:cNvCxnSpPr>
            <p:nvPr/>
          </p:nvCxnSpPr>
          <p:spPr>
            <a:xfrm>
              <a:off x="2411760" y="1782108"/>
              <a:ext cx="978308" cy="9775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0" idx="2"/>
              <a:endCxn id="21" idx="0"/>
            </p:cNvCxnSpPr>
            <p:nvPr/>
          </p:nvCxnSpPr>
          <p:spPr>
            <a:xfrm>
              <a:off x="3390068" y="3128960"/>
              <a:ext cx="0" cy="8714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102036" y="4578028"/>
              <a:ext cx="576064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mtClean="0"/>
                <a:t>172</a:t>
              </a:r>
              <a:endParaRPr lang="zh-CN" altLang="en-US" b="1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02036" y="5733256"/>
              <a:ext cx="576064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mtClean="0"/>
                <a:t>13</a:t>
              </a:r>
              <a:endParaRPr lang="zh-CN" altLang="en-US" b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02036" y="5155642"/>
              <a:ext cx="576064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mtClean="0"/>
                <a:t>16</a:t>
              </a:r>
              <a:endParaRPr lang="zh-CN" altLang="en-US" b="1"/>
            </a:p>
          </p:txBody>
        </p:sp>
        <p:cxnSp>
          <p:nvCxnSpPr>
            <p:cNvPr id="33" name="直接连接符 32"/>
            <p:cNvCxnSpPr>
              <a:stCxn id="21" idx="2"/>
              <a:endCxn id="29" idx="0"/>
            </p:cNvCxnSpPr>
            <p:nvPr/>
          </p:nvCxnSpPr>
          <p:spPr>
            <a:xfrm>
              <a:off x="3390068" y="4369746"/>
              <a:ext cx="0" cy="208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9" idx="2"/>
              <a:endCxn id="32" idx="0"/>
            </p:cNvCxnSpPr>
            <p:nvPr/>
          </p:nvCxnSpPr>
          <p:spPr>
            <a:xfrm>
              <a:off x="3390068" y="4947360"/>
              <a:ext cx="0" cy="208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2" idx="2"/>
              <a:endCxn id="31" idx="0"/>
            </p:cNvCxnSpPr>
            <p:nvPr/>
          </p:nvCxnSpPr>
          <p:spPr>
            <a:xfrm>
              <a:off x="3390068" y="5524974"/>
              <a:ext cx="0" cy="208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1" idx="2"/>
              <a:endCxn id="46" idx="0"/>
            </p:cNvCxnSpPr>
            <p:nvPr/>
          </p:nvCxnSpPr>
          <p:spPr>
            <a:xfrm flipH="1">
              <a:off x="2120513" y="6102588"/>
              <a:ext cx="1269555" cy="2067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829266" y="6309320"/>
              <a:ext cx="58249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mtClean="0"/>
                <a:t>101</a:t>
              </a:r>
              <a:endParaRPr lang="zh-CN" altLang="en-US" b="1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60320" y="6309320"/>
              <a:ext cx="62015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mtClean="0"/>
                <a:t>102</a:t>
              </a:r>
              <a:endParaRPr lang="zh-CN" altLang="en-US" b="1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94124" y="6309320"/>
              <a:ext cx="57606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mtClean="0"/>
                <a:t>160</a:t>
              </a:r>
              <a:endParaRPr lang="zh-CN" altLang="en-US" b="1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3275856" y="6453336"/>
              <a:ext cx="504048" cy="72000"/>
              <a:chOff x="1259624" y="4005064"/>
              <a:chExt cx="504048" cy="72000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1259624" y="400506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475648" y="400506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691672" y="400506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4" name="直接连接符 53"/>
            <p:cNvCxnSpPr>
              <a:stCxn id="31" idx="2"/>
              <a:endCxn id="47" idx="0"/>
            </p:cNvCxnSpPr>
            <p:nvPr/>
          </p:nvCxnSpPr>
          <p:spPr>
            <a:xfrm flipH="1">
              <a:off x="2870397" y="6102588"/>
              <a:ext cx="519671" cy="2067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31" idx="2"/>
              <a:endCxn id="48" idx="0"/>
            </p:cNvCxnSpPr>
            <p:nvPr/>
          </p:nvCxnSpPr>
          <p:spPr>
            <a:xfrm>
              <a:off x="3390068" y="6102588"/>
              <a:ext cx="792088" cy="2067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4025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DNS</a:t>
            </a:r>
            <a:r>
              <a:rPr lang="zh-CN" altLang="en-US" smtClean="0"/>
              <a:t>服务：</a:t>
            </a:r>
            <a:r>
              <a:rPr lang="en-US" altLang="zh-CN" smtClean="0"/>
              <a:t>BIND</a:t>
            </a:r>
            <a:endParaRPr lang="zh-CN" altLang="en-US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Berkeley Internet Name Domain</a:t>
            </a:r>
            <a:r>
              <a:rPr lang="zh-CN" altLang="en-US" dirty="0" smtClean="0"/>
              <a:t>）是</a:t>
            </a:r>
            <a:r>
              <a:rPr lang="zh-CN" altLang="en-US" dirty="0"/>
              <a:t>一个广泛使用的</a:t>
            </a:r>
            <a:r>
              <a:rPr lang="en-US" altLang="zh-CN" dirty="0"/>
              <a:t>DNS</a:t>
            </a:r>
            <a:r>
              <a:rPr lang="zh-CN" altLang="en-US" dirty="0"/>
              <a:t>服务器</a:t>
            </a:r>
            <a:r>
              <a:rPr lang="zh-CN" altLang="en-US" dirty="0" smtClean="0"/>
              <a:t>套件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服务器程序</a:t>
            </a:r>
            <a:endParaRPr lang="en-US" altLang="zh-CN" dirty="0" smtClean="0"/>
          </a:p>
          <a:p>
            <a:pPr lvl="2"/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/usr/sbin/named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2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主配置文件：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/etc/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named.conf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区文件：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/named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/>
              <a:t>诊断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2"/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dig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nslookup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5162" lvl="1" indent="-342900"/>
            <a:r>
              <a:rPr lang="zh-CN" altLang="en-US"/>
              <a:t>启动</a:t>
            </a:r>
            <a:r>
              <a:rPr lang="en-US" altLang="zh-CN"/>
              <a:t>/</a:t>
            </a:r>
            <a:r>
              <a:rPr lang="zh-CN" altLang="en-US"/>
              <a:t>停止</a:t>
            </a:r>
            <a:r>
              <a:rPr lang="en-US" altLang="zh-CN"/>
              <a:t>/</a:t>
            </a:r>
            <a:r>
              <a:rPr lang="zh-CN" altLang="en-US"/>
              <a:t>重启</a:t>
            </a:r>
            <a:r>
              <a:rPr lang="en-US" altLang="zh-CN"/>
              <a:t>BIND/</a:t>
            </a:r>
            <a:r>
              <a:rPr lang="zh-CN" altLang="en-US"/>
              <a:t>重新加载区文件</a:t>
            </a:r>
            <a:endParaRPr lang="en-US" altLang="zh-CN"/>
          </a:p>
          <a:p>
            <a:pPr marL="938212" lvl="2" indent="-342900"/>
            <a:r>
              <a:rPr lang="en-US" altLang="zh-CN">
                <a:latin typeface="Courier New" panose="02070309020205020404" pitchFamily="49" charset="0"/>
              </a:rPr>
              <a:t>service named </a:t>
            </a:r>
            <a:r>
              <a:rPr lang="en-US" altLang="zh-CN" smtClean="0">
                <a:latin typeface="Courier New" panose="02070309020205020404" pitchFamily="49" charset="0"/>
              </a:rPr>
              <a:t>start/stop/restart/reload</a:t>
            </a:r>
            <a:endParaRPr lang="en-US" altLang="zh-CN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4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DNS</a:t>
            </a:r>
            <a:r>
              <a:rPr lang="zh-CN" altLang="en-US" smtClean="0"/>
              <a:t>服务：配置网络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查看有效网络连接：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latin typeface="Courier New" panose="02070309020205020404" pitchFamily="49" charset="0"/>
              </a:rPr>
              <a:t>ifconfig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r>
              <a:rPr lang="zh-CN" altLang="en-US" dirty="0" smtClean="0"/>
              <a:t>编辑连接：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</a:t>
            </a:r>
            <a:r>
              <a:rPr lang="zh-CN" altLang="en-US" dirty="0" smtClean="0"/>
              <a:t>地址、子网掩码、网关：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见显示器底座标签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DNS</a:t>
            </a:r>
            <a:r>
              <a:rPr lang="zh-CN" altLang="en-US" dirty="0" smtClean="0"/>
              <a:t>服务器：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设为</a:t>
            </a:r>
            <a:r>
              <a:rPr lang="zh-CN" altLang="en-US" dirty="0" smtClean="0">
                <a:solidFill>
                  <a:srgbClr val="0070C0"/>
                </a:solidFill>
              </a:rPr>
              <a:t>本机</a:t>
            </a:r>
            <a:r>
              <a:rPr lang="en-US" altLang="zh-CN" dirty="0" smtClean="0">
                <a:solidFill>
                  <a:srgbClr val="0070C0"/>
                </a:solidFill>
              </a:rPr>
              <a:t>IP</a:t>
            </a:r>
            <a:r>
              <a:rPr lang="zh-CN" altLang="en-US" dirty="0" smtClean="0">
                <a:solidFill>
                  <a:srgbClr val="0070C0"/>
                </a:solidFill>
              </a:rPr>
              <a:t>地址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重启网络：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Courier New" panose="02070309020205020404" pitchFamily="49" charset="0"/>
              </a:rPr>
              <a:t>service network restart</a:t>
            </a:r>
          </a:p>
        </p:txBody>
      </p:sp>
    </p:spTree>
    <p:extLst>
      <p:ext uri="{BB962C8B-B14F-4D97-AF65-F5344CB8AC3E}">
        <p14:creationId xmlns="" xmlns:p14="http://schemas.microsoft.com/office/powerpoint/2010/main" val="10030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实验内容</a:t>
            </a:r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>
          <a:xfrm>
            <a:off x="301625" y="1524000"/>
            <a:ext cx="2758207" cy="2121024"/>
          </a:xfrm>
        </p:spPr>
        <p:txBody>
          <a:bodyPr/>
          <a:lstStyle/>
          <a:p>
            <a:r>
              <a:rPr lang="zh-CN" altLang="en-US" smtClean="0"/>
              <a:t>编写</a:t>
            </a:r>
            <a:r>
              <a:rPr lang="en-US" altLang="zh-CN" smtClean="0"/>
              <a:t>shell</a:t>
            </a:r>
            <a:r>
              <a:rPr lang="zh-CN" altLang="en-US" smtClean="0"/>
              <a:t>脚本</a:t>
            </a:r>
          </a:p>
          <a:p>
            <a:r>
              <a:rPr lang="en-US" altLang="zh-CN" smtClean="0"/>
              <a:t>DNS</a:t>
            </a:r>
            <a:r>
              <a:rPr lang="zh-CN" altLang="en-US"/>
              <a:t>服务配置</a:t>
            </a:r>
          </a:p>
          <a:p>
            <a:r>
              <a:rPr lang="en-US" altLang="zh-CN" smtClean="0"/>
              <a:t>Web</a:t>
            </a:r>
            <a:r>
              <a:rPr lang="zh-CN" altLang="en-US" smtClean="0"/>
              <a:t>服务配置</a:t>
            </a:r>
          </a:p>
          <a:p>
            <a:r>
              <a:rPr lang="en-US" altLang="zh-CN" smtClean="0"/>
              <a:t>FTP</a:t>
            </a:r>
            <a:r>
              <a:rPr lang="zh-CN" altLang="en-US" smtClean="0"/>
              <a:t>服务配置</a:t>
            </a:r>
            <a:endParaRPr lang="en-US" altLang="zh-CN" smtClean="0"/>
          </a:p>
        </p:txBody>
      </p:sp>
      <p:sp>
        <p:nvSpPr>
          <p:cNvPr id="2" name="流程图: 磁盘 1"/>
          <p:cNvSpPr/>
          <p:nvPr/>
        </p:nvSpPr>
        <p:spPr>
          <a:xfrm>
            <a:off x="5747785" y="5589240"/>
            <a:ext cx="1216500" cy="504056"/>
          </a:xfrm>
          <a:prstGeom prst="flowChartMagneticDisk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DNS</a:t>
            </a:r>
            <a:r>
              <a:rPr lang="zh-CN" altLang="en-US" smtClean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服务</a:t>
            </a:r>
            <a:endParaRPr lang="zh-CN" altLang="en-US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4126596" y="5589240"/>
            <a:ext cx="1216500" cy="504056"/>
          </a:xfrm>
          <a:prstGeom prst="flowChartMagneticDisk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WEB</a:t>
            </a:r>
            <a:r>
              <a:rPr lang="zh-CN" altLang="en-US" smtClean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服务</a:t>
            </a:r>
            <a:endParaRPr lang="zh-CN" altLang="en-US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7368974" y="5589240"/>
            <a:ext cx="1216500" cy="504056"/>
          </a:xfrm>
          <a:prstGeom prst="flowChartMagneticDisk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FTP</a:t>
            </a:r>
            <a:r>
              <a:rPr lang="zh-CN" altLang="en-US" smtClean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服务</a:t>
            </a:r>
            <a:endParaRPr lang="zh-CN" altLang="en-US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126596" y="3933056"/>
            <a:ext cx="4458878" cy="50405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域名</a:t>
            </a:r>
            <a:endParaRPr lang="en-US" altLang="zh-CN" smtClean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126596" y="4725144"/>
            <a:ext cx="1216500" cy="50405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网页</a:t>
            </a:r>
            <a:endParaRPr lang="en-US" altLang="zh-CN" smtClean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4126596" y="3140968"/>
            <a:ext cx="1216500" cy="504056"/>
          </a:xfrm>
          <a:prstGeom prst="flowChart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浏览器</a:t>
            </a:r>
          </a:p>
        </p:txBody>
      </p:sp>
      <p:sp>
        <p:nvSpPr>
          <p:cNvPr id="10" name="流程图: 过程 9"/>
          <p:cNvSpPr/>
          <p:nvPr/>
        </p:nvSpPr>
        <p:spPr>
          <a:xfrm>
            <a:off x="5747785" y="3140968"/>
            <a:ext cx="1216500" cy="504056"/>
          </a:xfrm>
          <a:prstGeom prst="flowChart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DNS</a:t>
            </a:r>
            <a:r>
              <a:rPr lang="zh-CN" altLang="en-US" smtClean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诊断</a:t>
            </a:r>
          </a:p>
        </p:txBody>
      </p:sp>
      <p:sp>
        <p:nvSpPr>
          <p:cNvPr id="11" name="流程图: 过程 10"/>
          <p:cNvSpPr/>
          <p:nvPr/>
        </p:nvSpPr>
        <p:spPr>
          <a:xfrm>
            <a:off x="7368974" y="3140968"/>
            <a:ext cx="1216500" cy="504056"/>
          </a:xfrm>
          <a:prstGeom prst="flowChart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FTP</a:t>
            </a:r>
            <a:r>
              <a:rPr lang="zh-CN" altLang="en-US" smtClean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客户端</a:t>
            </a:r>
          </a:p>
        </p:txBody>
      </p:sp>
      <p:sp>
        <p:nvSpPr>
          <p:cNvPr id="7" name="流程图: 文档 6"/>
          <p:cNvSpPr/>
          <p:nvPr/>
        </p:nvSpPr>
        <p:spPr>
          <a:xfrm>
            <a:off x="2511904" y="4725145"/>
            <a:ext cx="1216500" cy="504056"/>
          </a:xfrm>
          <a:prstGeom prst="flowChartDocumen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shell</a:t>
            </a:r>
            <a:r>
              <a:rPr lang="zh-CN" altLang="en-US" smtClean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脚本</a:t>
            </a:r>
          </a:p>
        </p:txBody>
      </p:sp>
      <p:sp>
        <p:nvSpPr>
          <p:cNvPr id="13" name="流程图: 文档 12"/>
          <p:cNvSpPr/>
          <p:nvPr/>
        </p:nvSpPr>
        <p:spPr>
          <a:xfrm>
            <a:off x="7368974" y="2362948"/>
            <a:ext cx="1216500" cy="504056"/>
          </a:xfrm>
          <a:prstGeom prst="flowChartDocumen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shell</a:t>
            </a:r>
            <a:r>
              <a:rPr lang="zh-CN" altLang="en-US" smtClean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脚本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368974" y="4746954"/>
            <a:ext cx="1216500" cy="50405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文件存储</a:t>
            </a:r>
            <a:endParaRPr lang="en-US" altLang="zh-CN" smtClean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9" name="上箭头 8"/>
          <p:cNvSpPr/>
          <p:nvPr/>
        </p:nvSpPr>
        <p:spPr>
          <a:xfrm>
            <a:off x="4625178" y="5251010"/>
            <a:ext cx="234854" cy="3382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7" name="上箭头 16"/>
          <p:cNvSpPr/>
          <p:nvPr/>
        </p:nvSpPr>
        <p:spPr>
          <a:xfrm>
            <a:off x="7846572" y="5251396"/>
            <a:ext cx="234854" cy="3382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8" name="上箭头 17"/>
          <p:cNvSpPr/>
          <p:nvPr/>
        </p:nvSpPr>
        <p:spPr>
          <a:xfrm>
            <a:off x="6250114" y="4437112"/>
            <a:ext cx="234854" cy="115251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4625178" y="3645024"/>
            <a:ext cx="234854" cy="288032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6250114" y="3645024"/>
            <a:ext cx="234854" cy="288032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7846572" y="3645024"/>
            <a:ext cx="234854" cy="288032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4624626" y="4437112"/>
            <a:ext cx="234854" cy="288032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7846572" y="4437112"/>
            <a:ext cx="234854" cy="288032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7859797" y="2852936"/>
            <a:ext cx="234854" cy="288032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748655" y="4862064"/>
            <a:ext cx="377941" cy="2302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DNS</a:t>
            </a:r>
            <a:r>
              <a:rPr lang="zh-CN" altLang="en-US" smtClean="0"/>
              <a:t>服务：修改主配置文件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165444" y="1285860"/>
            <a:ext cx="8823811" cy="5265956"/>
          </a:xfrm>
        </p:spPr>
        <p:txBody>
          <a:bodyPr/>
          <a:lstStyle/>
          <a:p>
            <a:r>
              <a:rPr lang="zh-CN" altLang="en-US" dirty="0" smtClean="0"/>
              <a:t>编辑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named.conf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添加正向解析区：</a:t>
            </a:r>
            <a:endParaRPr lang="en-US" altLang="zh-CN" sz="2000" dirty="0" smtClean="0"/>
          </a:p>
          <a:p>
            <a:pPr marL="595312" lvl="2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zone "</a:t>
            </a:r>
            <a:r>
              <a:rPr lang="zh-CN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本</a:t>
            </a:r>
            <a:r>
              <a:rPr lang="zh-CN" alt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机正向域名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{</a:t>
            </a:r>
          </a:p>
          <a:p>
            <a:pPr marL="595312" lvl="2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type master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5312" lvl="2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file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正向</a:t>
            </a:r>
            <a:r>
              <a:rPr lang="zh-CN" alt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区文件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5312" lvl="2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r>
              <a:rPr lang="zh-CN" altLang="en-US" sz="2000" dirty="0"/>
              <a:t>添加</a:t>
            </a:r>
            <a:r>
              <a:rPr lang="zh-CN" altLang="en-US" sz="2000" dirty="0" smtClean="0"/>
              <a:t>反向</a:t>
            </a:r>
            <a:r>
              <a:rPr lang="zh-CN" altLang="en-US" sz="2000" dirty="0"/>
              <a:t>解析</a:t>
            </a:r>
            <a:r>
              <a:rPr lang="zh-CN" altLang="en-US" sz="2000" dirty="0" smtClean="0"/>
              <a:t>区：</a:t>
            </a:r>
            <a:endParaRPr lang="en-US" altLang="zh-CN" sz="2000" dirty="0"/>
          </a:p>
          <a:p>
            <a:pPr marL="595312" lvl="2" indent="0">
              <a:buNone/>
            </a:pPr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zone </a:t>
            </a:r>
            <a:r>
              <a:rPr lang="en-US" altLang="zh-CN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本机反向域名</a:t>
            </a:r>
            <a:r>
              <a:rPr lang="en-US" altLang="zh-CN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{</a:t>
            </a:r>
          </a:p>
          <a:p>
            <a:pPr marL="595312" lvl="2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type master;</a:t>
            </a:r>
          </a:p>
          <a:p>
            <a:pPr marL="595312" lvl="2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file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反向区文件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5312" lvl="2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配置其他选项</a:t>
            </a:r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5312" lvl="2" indent="0"/>
            <a:r>
              <a:rPr lang="zh-CN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修改</a:t>
            </a:r>
            <a:r>
              <a:rPr lang="en-US" altLang="zh-CN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listen-on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 53 { any; }	//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在所有接口上监听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5312" lvl="2" indent="0"/>
            <a:r>
              <a:rPr lang="zh-CN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修改</a:t>
            </a:r>
            <a:r>
              <a:rPr lang="en-US" altLang="zh-CN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allow-query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any; };		//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允许</a:t>
            </a:r>
            <a:r>
              <a:rPr lang="zh-CN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所有主机请求查询</a:t>
            </a:r>
            <a:endParaRPr lang="en-US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99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DNS</a:t>
            </a:r>
            <a:r>
              <a:rPr lang="zh-CN" altLang="en-US" smtClean="0"/>
              <a:t>服务：</a:t>
            </a:r>
            <a:r>
              <a:rPr lang="zh-CN" altLang="en-US"/>
              <a:t>配置</a:t>
            </a:r>
            <a:r>
              <a:rPr lang="zh-CN" altLang="en-US" smtClean="0"/>
              <a:t>正向区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165444" y="1428118"/>
            <a:ext cx="8823811" cy="5169234"/>
          </a:xfrm>
        </p:spPr>
        <p:txBody>
          <a:bodyPr/>
          <a:lstStyle/>
          <a:p>
            <a:r>
              <a:rPr lang="zh-CN" altLang="en-US" dirty="0" smtClean="0"/>
              <a:t>编辑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/named/</a:t>
            </a:r>
            <a:r>
              <a:rPr lang="zh-CN" altLang="en-US" dirty="0" smtClean="0">
                <a:solidFill>
                  <a:srgbClr val="0070C0"/>
                </a:solidFill>
              </a:rPr>
              <a:t>正向区文件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595312" lvl="2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设置默认超时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值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5312" lvl="2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$TTL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1D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5312" lvl="2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添加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SOA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记录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——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指定本区的主服务器为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endParaRPr lang="en-US" altLang="zh-CN" sz="16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5312" lvl="2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SOA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admin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5312" lvl="2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	;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序列号，用于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slave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区更新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5312" lvl="2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1D	;slave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区更新的时间间隔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5312" lvl="2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1H	;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更新失败后的重试时间间隔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5312" lvl="2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3D	;slave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区授权有效期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5312" lvl="2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3H	;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否定响应的缓存有效期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5312" lvl="2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95312" lvl="2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添加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记录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——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列出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本区所有的权限域名服务器</a:t>
            </a:r>
            <a:endParaRPr lang="en-US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5312" lvl="2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	IN	NS	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本区只有一台服务器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endParaRPr lang="en-US" altLang="zh-CN" sz="16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5312" lvl="2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添加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记录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——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列出域名对应的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en-US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5312" lvl="2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	A	</a:t>
            </a:r>
            <a:r>
              <a:rPr lang="zh-CN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本机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en-US" altLang="zh-CN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551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DNS</a:t>
            </a:r>
            <a:r>
              <a:rPr lang="zh-CN" altLang="en-US" smtClean="0"/>
              <a:t>服务：</a:t>
            </a:r>
            <a:r>
              <a:rPr lang="zh-CN" altLang="en-US"/>
              <a:t>配置</a:t>
            </a:r>
            <a:r>
              <a:rPr lang="zh-CN" altLang="en-US" smtClean="0"/>
              <a:t>反向</a:t>
            </a:r>
            <a:r>
              <a:rPr lang="zh-CN" altLang="en-US"/>
              <a:t>区</a:t>
            </a:r>
            <a:endParaRPr lang="zh-CN" altLang="en-US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165444" y="1428118"/>
            <a:ext cx="8823811" cy="5097226"/>
          </a:xfrm>
        </p:spPr>
        <p:txBody>
          <a:bodyPr/>
          <a:lstStyle/>
          <a:p>
            <a:r>
              <a:rPr lang="zh-CN" altLang="en-US" dirty="0" smtClean="0"/>
              <a:t>编辑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/named/</a:t>
            </a:r>
            <a:r>
              <a:rPr lang="zh-CN" altLang="en-US" dirty="0">
                <a:solidFill>
                  <a:srgbClr val="0070C0"/>
                </a:solidFill>
              </a:rPr>
              <a:t>反</a:t>
            </a:r>
            <a:r>
              <a:rPr lang="zh-CN" altLang="en-US" dirty="0" smtClean="0">
                <a:solidFill>
                  <a:srgbClr val="0070C0"/>
                </a:solidFill>
              </a:rPr>
              <a:t>向区文件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595312" lvl="2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设置默认超时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值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5312" lvl="2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$TTL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1D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5312" lvl="2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添加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SOA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记录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——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指定本区的主服务器为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本机正向域名</a:t>
            </a:r>
            <a:r>
              <a:rPr lang="en-US" altLang="zh-CN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595312" lvl="2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SOA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本</a:t>
            </a:r>
            <a:r>
              <a:rPr lang="zh-CN" alt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机正向域名</a:t>
            </a:r>
            <a:r>
              <a:rPr lang="en-US" altLang="zh-CN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	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admin (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5312" lvl="2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marL="595312" lvl="2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1D</a:t>
            </a:r>
          </a:p>
          <a:p>
            <a:pPr marL="595312" lvl="2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1H</a:t>
            </a:r>
          </a:p>
          <a:p>
            <a:pPr marL="595312" lvl="2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3D</a:t>
            </a:r>
          </a:p>
          <a:p>
            <a:pPr marL="595312" lvl="2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3H</a:t>
            </a:r>
          </a:p>
          <a:p>
            <a:pPr marL="595312" lvl="2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95312" lvl="2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添加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记录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——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指定本区所有的权限域名服务器</a:t>
            </a:r>
            <a:endParaRPr lang="en-US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5312" lvl="2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	IN	NS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本</a:t>
            </a:r>
            <a:r>
              <a:rPr lang="zh-CN" alt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机正向域名</a:t>
            </a:r>
            <a:r>
              <a:rPr lang="en-US" altLang="zh-CN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595312" lvl="2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添加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记录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——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指定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地址对应的域名</a:t>
            </a:r>
            <a:endParaRPr lang="en-US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5312" lvl="2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	PTR	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本机正向域名</a:t>
            </a:r>
            <a:r>
              <a:rPr lang="en-US" altLang="zh-CN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69500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DNS</a:t>
            </a:r>
            <a:r>
              <a:rPr lang="zh-CN" altLang="en-US" smtClean="0"/>
              <a:t>服务：解析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165444" y="1428118"/>
            <a:ext cx="8823811" cy="5429882"/>
          </a:xfrm>
        </p:spPr>
        <p:txBody>
          <a:bodyPr/>
          <a:lstStyle/>
          <a:p>
            <a:pPr marL="390525" indent="-342900"/>
            <a:r>
              <a:rPr lang="zh-CN" altLang="en-US" dirty="0" smtClean="0"/>
              <a:t>使用诊断工具测试</a:t>
            </a:r>
            <a:endParaRPr lang="en-US" altLang="zh-CN" dirty="0"/>
          </a:p>
          <a:p>
            <a:pPr marL="938212" lvl="2" indent="-342900"/>
            <a:r>
              <a:rPr lang="en-US" altLang="zh-CN" dirty="0" smtClean="0"/>
              <a:t>host &lt;</a:t>
            </a:r>
            <a:r>
              <a:rPr lang="zh-CN" altLang="en-US" b="1" dirty="0" smtClean="0">
                <a:solidFill>
                  <a:srgbClr val="0070C0"/>
                </a:solidFill>
              </a:rPr>
              <a:t>要</a:t>
            </a:r>
            <a:r>
              <a:rPr lang="zh-CN" altLang="en-US" b="1" dirty="0">
                <a:solidFill>
                  <a:srgbClr val="0070C0"/>
                </a:solidFill>
              </a:rPr>
              <a:t>解析的</a:t>
            </a:r>
            <a:r>
              <a:rPr lang="zh-CN" altLang="en-US" b="1" dirty="0" smtClean="0">
                <a:solidFill>
                  <a:srgbClr val="0070C0"/>
                </a:solidFill>
              </a:rPr>
              <a:t>域名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&lt;</a:t>
            </a:r>
            <a:r>
              <a:rPr lang="en-US" altLang="zh-CN" b="1" dirty="0" smtClean="0">
                <a:solidFill>
                  <a:srgbClr val="0070C0"/>
                </a:solidFill>
              </a:rPr>
              <a:t>IP</a:t>
            </a:r>
            <a:r>
              <a:rPr lang="zh-CN" altLang="en-US" b="1" dirty="0" smtClean="0">
                <a:solidFill>
                  <a:srgbClr val="0070C0"/>
                </a:solidFill>
              </a:rPr>
              <a:t>地址</a:t>
            </a:r>
            <a:r>
              <a:rPr lang="en-US" altLang="zh-CN" dirty="0" smtClean="0"/>
              <a:t>&gt;</a:t>
            </a:r>
          </a:p>
          <a:p>
            <a:pPr marL="938212" lvl="2" indent="-342900"/>
            <a:r>
              <a:rPr lang="en-US" altLang="zh-CN" dirty="0" smtClean="0"/>
              <a:t>dig &lt;</a:t>
            </a:r>
            <a:r>
              <a:rPr lang="zh-CN" altLang="en-US" b="1" dirty="0" smtClean="0">
                <a:solidFill>
                  <a:srgbClr val="0070C0"/>
                </a:solidFill>
              </a:rPr>
              <a:t>要解析的域名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或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-x </a:t>
            </a:r>
            <a:r>
              <a:rPr lang="en-US" altLang="zh-CN" dirty="0" smtClean="0"/>
              <a:t>&lt;</a:t>
            </a:r>
            <a:r>
              <a:rPr lang="en-US" altLang="zh-CN" b="1" dirty="0" smtClean="0">
                <a:solidFill>
                  <a:srgbClr val="0070C0"/>
                </a:solidFill>
              </a:rPr>
              <a:t>IP</a:t>
            </a:r>
            <a:r>
              <a:rPr lang="zh-CN" altLang="en-US" b="1" dirty="0" smtClean="0">
                <a:solidFill>
                  <a:srgbClr val="0070C0"/>
                </a:solidFill>
              </a:rPr>
              <a:t>地址</a:t>
            </a:r>
            <a:r>
              <a:rPr lang="en-US" altLang="zh-CN" dirty="0" smtClean="0"/>
              <a:t>&gt;</a:t>
            </a:r>
            <a:r>
              <a:rPr lang="en-US" altLang="zh-CN" b="1" dirty="0" smtClean="0">
                <a:solidFill>
                  <a:srgbClr val="0070C0"/>
                </a:solidFill>
              </a:rPr>
              <a:t> 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390525" indent="-342900"/>
            <a:r>
              <a:rPr lang="zh-CN" altLang="en-US" dirty="0" smtClean="0"/>
              <a:t>练习</a:t>
            </a:r>
            <a:r>
              <a:rPr lang="en-US" altLang="zh-CN" dirty="0" smtClean="0"/>
              <a:t>2.1</a:t>
            </a:r>
          </a:p>
          <a:p>
            <a:pPr marL="665162" lvl="1" indent="-342900"/>
            <a:r>
              <a:rPr lang="zh-CN" altLang="en-US" dirty="0" smtClean="0"/>
              <a:t>在正向区文件中添加</a:t>
            </a:r>
            <a:r>
              <a:rPr lang="en-US" altLang="zh-CN" dirty="0" smtClean="0"/>
              <a:t>ftp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www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www2</a:t>
            </a:r>
            <a:r>
              <a:rPr lang="zh-CN" altLang="en-US" dirty="0" smtClean="0"/>
              <a:t>三个域名记录，在反相去文件中添加这三个域名的反向记录。重新加载区文件，使用诊断工具测试</a:t>
            </a:r>
            <a:endParaRPr lang="en-US" altLang="zh-CN" dirty="0" smtClean="0"/>
          </a:p>
          <a:p>
            <a:pPr marL="665162" lvl="1" indent="-342900"/>
            <a:r>
              <a:rPr lang="zh-CN" altLang="en-US" dirty="0" smtClean="0"/>
              <a:t>编辑连接，将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服务器设为你的某个邻居的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地址，使用诊断工具测试，看看能否解析他的域名和地址（提示，编辑连接后，需要重启网络</a:t>
            </a:r>
            <a:r>
              <a:rPr lang="en-US" altLang="zh-CN" dirty="0" smtClean="0"/>
              <a:t>service network restart</a:t>
            </a:r>
            <a:r>
              <a:rPr lang="zh-CN" altLang="en-US" dirty="0" smtClean="0"/>
              <a:t>使之生效）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2080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DNS</a:t>
            </a:r>
            <a:r>
              <a:rPr lang="zh-CN" altLang="en-US" smtClean="0"/>
              <a:t>服务：转发（选做）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165444" y="1428118"/>
            <a:ext cx="8823811" cy="5215592"/>
          </a:xfrm>
        </p:spPr>
        <p:txBody>
          <a:bodyPr/>
          <a:lstStyle/>
          <a:p>
            <a:pPr marL="390525" indent="-342900"/>
            <a:r>
              <a:rPr lang="zh-CN" altLang="en-US" dirty="0" smtClean="0">
                <a:latin typeface="Courier New" panose="02070309020205020404" pitchFamily="49" charset="0"/>
              </a:rPr>
              <a:t>将不在本域的域名请求转发给其他服务器代查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 marL="665162" lvl="1" indent="-342900"/>
            <a:r>
              <a:rPr lang="zh-CN" altLang="en-US" dirty="0" smtClean="0">
                <a:latin typeface="Courier New" panose="02070309020205020404" pitchFamily="49" charset="0"/>
              </a:rPr>
              <a:t>在</a:t>
            </a:r>
            <a:r>
              <a:rPr lang="zh-CN" altLang="en-US" dirty="0">
                <a:latin typeface="Courier New" panose="02070309020205020404" pitchFamily="49" charset="0"/>
              </a:rPr>
              <a:t>主</a:t>
            </a:r>
            <a:r>
              <a:rPr lang="zh-CN" altLang="en-US" dirty="0" smtClean="0">
                <a:latin typeface="Courier New" panose="02070309020205020404" pitchFamily="49" charset="0"/>
              </a:rPr>
              <a:t>配置文件的</a:t>
            </a:r>
            <a:r>
              <a:rPr lang="en-US" altLang="zh-CN" dirty="0" smtClean="0">
                <a:latin typeface="Courier New" panose="02070309020205020404" pitchFamily="49" charset="0"/>
              </a:rPr>
              <a:t>options</a:t>
            </a:r>
            <a:r>
              <a:rPr lang="zh-CN" altLang="en-US" dirty="0" smtClean="0">
                <a:latin typeface="Courier New" panose="02070309020205020404" pitchFamily="49" charset="0"/>
              </a:rPr>
              <a:t>语句块中添加：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 marL="1144587" lvl="4" indent="0">
              <a:buNone/>
            </a:pPr>
            <a:r>
              <a:rPr lang="en-US" altLang="zh-CN" dirty="0" smtClean="0">
                <a:latin typeface="Courier New" panose="02070309020205020404" pitchFamily="49" charset="0"/>
              </a:rPr>
              <a:t>forwarders { </a:t>
            </a:r>
            <a:r>
              <a:rPr lang="zh-CN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转发服务器</a:t>
            </a:r>
            <a:r>
              <a:rPr lang="zh-CN" alt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的</a:t>
            </a:r>
            <a:r>
              <a:rPr lang="en-US" altLang="zh-CN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IP</a:t>
            </a:r>
            <a:r>
              <a:rPr lang="zh-CN" alt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地址</a:t>
            </a:r>
            <a:r>
              <a:rPr lang="en-US" altLang="zh-CN" dirty="0" smtClean="0">
                <a:latin typeface="Courier New" panose="02070309020205020404" pitchFamily="49" charset="0"/>
              </a:rPr>
              <a:t>; };</a:t>
            </a:r>
          </a:p>
          <a:p>
            <a:pPr marL="1144587" lvl="4" indent="0">
              <a:buNone/>
            </a:pPr>
            <a:r>
              <a:rPr lang="en-US" altLang="zh-CN" dirty="0" smtClean="0">
                <a:latin typeface="Courier New" panose="02070309020205020404" pitchFamily="49" charset="0"/>
              </a:rPr>
              <a:t>forward only;</a:t>
            </a:r>
            <a:endParaRPr lang="en-US" altLang="zh-CN" dirty="0">
              <a:latin typeface="Courier New" panose="02070309020205020404" pitchFamily="49" charset="0"/>
            </a:endParaRPr>
          </a:p>
          <a:p>
            <a:pPr marL="390525" indent="-342900"/>
            <a:r>
              <a:rPr lang="zh-CN" altLang="en-US" dirty="0" smtClean="0"/>
              <a:t>练习</a:t>
            </a:r>
            <a:r>
              <a:rPr lang="en-US" altLang="zh-CN" dirty="0" smtClean="0"/>
              <a:t>2.2</a:t>
            </a:r>
            <a:endParaRPr lang="en-US" altLang="zh-CN" dirty="0"/>
          </a:p>
          <a:p>
            <a:pPr marL="665162" lvl="1" indent="-342900"/>
            <a:r>
              <a:rPr lang="zh-CN" altLang="en-US" dirty="0" smtClean="0"/>
              <a:t>编辑连接，把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服务器设回自己的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地址，更改</a:t>
            </a:r>
            <a:r>
              <a:rPr lang="en-US" altLang="zh-CN" dirty="0" err="1" smtClean="0"/>
              <a:t>named.conf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将服务器</a:t>
            </a:r>
            <a:r>
              <a:rPr lang="zh-CN" altLang="en-US" dirty="0" smtClean="0"/>
              <a:t>指向你的某个邻居，测试能否解析他的域名和</a:t>
            </a:r>
            <a:r>
              <a:rPr lang="zh-CN" altLang="en-US" dirty="0" smtClean="0"/>
              <a:t>地址转发（</a:t>
            </a:r>
            <a:r>
              <a:rPr lang="zh-CN" altLang="en-US" dirty="0" smtClean="0"/>
              <a:t>提示：编辑连接后需要重启网络）</a:t>
            </a:r>
            <a:endParaRPr lang="en-US" altLang="zh-CN" dirty="0" smtClean="0"/>
          </a:p>
          <a:p>
            <a:pPr marL="390525" indent="-342900"/>
            <a:r>
              <a:rPr lang="zh-CN" altLang="en-US" dirty="0" smtClean="0"/>
              <a:t>练习</a:t>
            </a:r>
            <a:r>
              <a:rPr lang="en-US" altLang="zh-CN" dirty="0" smtClean="0"/>
              <a:t>2.3</a:t>
            </a:r>
          </a:p>
          <a:p>
            <a:pPr marL="665162" lvl="1" indent="-342900"/>
            <a:r>
              <a:rPr lang="zh-CN" altLang="en-US" dirty="0" smtClean="0"/>
              <a:t>找几个邻居，商定好次序，从第一台开始，把转发服务器依次指向下一台主机，最后一台再指回第一台，形成一个转发环。测试能否解析环中任意主机的域名和地址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0367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</a:t>
            </a:r>
            <a:r>
              <a:rPr lang="en-US" altLang="zh-CN"/>
              <a:t>2</a:t>
            </a:r>
            <a:endParaRPr lang="zh-CN" altLang="en-US" smtClean="0"/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实验</a:t>
            </a:r>
            <a:r>
              <a:rPr lang="zh-CN" altLang="en-US" dirty="0" smtClean="0"/>
              <a:t>报告要求：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</a:t>
            </a:r>
            <a:r>
              <a:rPr lang="zh-CN" altLang="en-US" smtClean="0"/>
              <a:t>练习</a:t>
            </a:r>
            <a:r>
              <a:rPr lang="en-US" altLang="zh-CN" smtClean="0"/>
              <a:t>2.</a:t>
            </a:r>
            <a:r>
              <a:rPr lang="en-US" altLang="zh-CN"/>
              <a:t>x</a:t>
            </a:r>
            <a:r>
              <a:rPr lang="zh-CN" altLang="en-US" smtClean="0"/>
              <a:t>，</a:t>
            </a:r>
            <a:r>
              <a:rPr lang="zh-CN" altLang="en-US" dirty="0" smtClean="0"/>
              <a:t>给出解析结果</a:t>
            </a:r>
            <a:r>
              <a:rPr lang="zh-CN" altLang="en-US" smtClean="0"/>
              <a:t>截图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38567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服务：</a:t>
            </a:r>
            <a:r>
              <a:rPr lang="en-US" altLang="zh-CN" smtClean="0"/>
              <a:t>Apache</a:t>
            </a:r>
            <a:endParaRPr lang="zh-CN" altLang="en-US" smtClean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301625" y="1484784"/>
            <a:ext cx="8534400" cy="5167086"/>
          </a:xfrm>
        </p:spPr>
        <p:txBody>
          <a:bodyPr/>
          <a:lstStyle/>
          <a:p>
            <a:r>
              <a:rPr lang="en-US" altLang="zh-CN" smtClean="0"/>
              <a:t>Apache</a:t>
            </a:r>
            <a:r>
              <a:rPr lang="zh-CN" altLang="en-US" smtClean="0"/>
              <a:t>是一个广泛使用的</a:t>
            </a:r>
            <a:r>
              <a:rPr lang="en-US" altLang="zh-CN" smtClean="0"/>
              <a:t>Web</a:t>
            </a:r>
            <a:r>
              <a:rPr lang="zh-CN" altLang="en-US" smtClean="0"/>
              <a:t>服务器</a:t>
            </a:r>
            <a:endParaRPr lang="en-US" altLang="zh-CN" smtClean="0"/>
          </a:p>
          <a:p>
            <a:pPr lvl="1"/>
            <a:r>
              <a:rPr lang="zh-CN" altLang="en-US" smtClean="0"/>
              <a:t>服务器程序</a:t>
            </a:r>
            <a:endParaRPr lang="en-US" altLang="zh-CN" smtClean="0"/>
          </a:p>
          <a:p>
            <a:pPr lvl="2"/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/usr/sbin/httpd</a:t>
            </a:r>
          </a:p>
          <a:p>
            <a:pPr lvl="1"/>
            <a:r>
              <a:rPr lang="zh-CN" altLang="en-US" smtClean="0"/>
              <a:t>配置文件</a:t>
            </a:r>
            <a:endParaRPr lang="en-US" altLang="zh-CN" smtClean="0"/>
          </a:p>
          <a:p>
            <a:pPr lvl="2"/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主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配置文件：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/etc/httpd/conf/httpd.conf</a:t>
            </a:r>
          </a:p>
          <a:p>
            <a:pPr lvl="2"/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辅配置文件：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/etc/httpd/conf/conf.d/*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mtClean="0"/>
              <a:t>启动</a:t>
            </a:r>
            <a:r>
              <a:rPr lang="en-US" altLang="zh-CN" smtClean="0"/>
              <a:t>/</a:t>
            </a:r>
            <a:r>
              <a:rPr lang="zh-CN" altLang="en-US" smtClean="0"/>
              <a:t>停止</a:t>
            </a:r>
            <a:r>
              <a:rPr lang="en-US" altLang="zh-CN" smtClean="0"/>
              <a:t>/</a:t>
            </a:r>
            <a:r>
              <a:rPr lang="zh-CN" altLang="en-US" smtClean="0"/>
              <a:t>重启</a:t>
            </a:r>
            <a:r>
              <a:rPr lang="en-US" altLang="zh-CN" smtClean="0"/>
              <a:t>/</a:t>
            </a:r>
            <a:r>
              <a:rPr lang="zh-CN" altLang="en-US" smtClean="0"/>
              <a:t>重新加载配置文件</a:t>
            </a:r>
            <a:endParaRPr lang="en-US" altLang="zh-CN" smtClean="0"/>
          </a:p>
          <a:p>
            <a:pPr lvl="2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service httpd 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start/restart/reload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服务：配置和运行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301625" y="1484784"/>
            <a:ext cx="8534400" cy="5167086"/>
          </a:xfrm>
        </p:spPr>
        <p:txBody>
          <a:bodyPr/>
          <a:lstStyle/>
          <a:p>
            <a:r>
              <a:rPr lang="zh-CN" altLang="en-US" dirty="0" smtClean="0"/>
              <a:t>编辑</a:t>
            </a:r>
            <a:r>
              <a:rPr lang="en-US" altLang="zh-CN" dirty="0" smtClean="0"/>
              <a:t>/</a:t>
            </a:r>
            <a:r>
              <a:rPr lang="en-US" altLang="zh-CN" dirty="0" smtClean="0"/>
              <a:t>etc/</a:t>
            </a:r>
            <a:r>
              <a:rPr lang="en-US" altLang="zh-CN" dirty="0" err="1" smtClean="0"/>
              <a:t>httpd</a:t>
            </a:r>
            <a:r>
              <a:rPr lang="en-US" altLang="zh-CN" smtClean="0"/>
              <a:t>/conf/</a:t>
            </a:r>
            <a:r>
              <a:rPr lang="en-US" altLang="zh-CN" dirty="0" err="1" smtClean="0"/>
              <a:t>httpd.conf</a:t>
            </a:r>
            <a:endParaRPr lang="en-US" altLang="zh-CN" dirty="0" smtClean="0"/>
          </a:p>
          <a:p>
            <a:pPr lvl="1"/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ServerName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本机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域名</a:t>
            </a:r>
            <a:endParaRPr lang="en-US" altLang="zh-CN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 smtClean="0"/>
              <a:t>启动</a:t>
            </a:r>
            <a:r>
              <a:rPr lang="en-US" altLang="zh-CN" dirty="0" smtClean="0"/>
              <a:t>Apache</a:t>
            </a:r>
          </a:p>
          <a:p>
            <a:pPr lvl="1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service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编辑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/www/html/index.html</a:t>
            </a:r>
          </a:p>
          <a:p>
            <a:pPr marL="547687" lvl="2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869950" lvl="3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1144587" lvl="4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&lt;h1&gt;Hello Apache!&lt;/h1&gt;</a:t>
            </a:r>
          </a:p>
          <a:p>
            <a:pPr marL="869950" lvl="3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547687" lvl="2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访问网页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本机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域名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/index.html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72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服务：</a:t>
            </a:r>
            <a:r>
              <a:rPr lang="zh-CN" altLang="en-US"/>
              <a:t>使用</a:t>
            </a:r>
            <a:r>
              <a:rPr lang="zh-CN" altLang="en-US" smtClean="0"/>
              <a:t>脚本输出页面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301625" y="1295653"/>
            <a:ext cx="8534400" cy="5400981"/>
          </a:xfrm>
        </p:spPr>
        <p:txBody>
          <a:bodyPr/>
          <a:lstStyle/>
          <a:p>
            <a:r>
              <a:rPr lang="zh-CN" altLang="en-US" smtClean="0"/>
              <a:t>脚本</a:t>
            </a:r>
            <a:r>
              <a:rPr lang="zh-CN" altLang="en-US"/>
              <a:t>：</a:t>
            </a:r>
            <a:endParaRPr lang="en-US" altLang="zh-CN"/>
          </a:p>
          <a:p>
            <a:pPr lvl="2">
              <a:buNone/>
            </a:pP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#!/</a:t>
            </a: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bin/bash</a:t>
            </a:r>
          </a:p>
          <a:p>
            <a:pPr lvl="2">
              <a:buNone/>
            </a:pP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file="/var/www/html/index.html"</a:t>
            </a:r>
            <a:endParaRPr lang="en-US" altLang="zh-CN" b="1">
              <a:solidFill>
                <a:srgbClr val="7030A0"/>
              </a:solidFill>
              <a:latin typeface="Courier New" pitchFamily="49" charset="0"/>
            </a:endParaRPr>
          </a:p>
          <a:p>
            <a:pPr lvl="2">
              <a:buNone/>
            </a:pP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echo "&lt;html&gt;" &gt;${file}</a:t>
            </a:r>
          </a:p>
          <a:p>
            <a:pPr lvl="2">
              <a:buNone/>
            </a:pP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echo </a:t>
            </a: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"&lt;body&gt;" &gt;&gt;${</a:t>
            </a: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file</a:t>
            </a: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}</a:t>
            </a:r>
          </a:p>
          <a:p>
            <a:pPr lvl="2">
              <a:buNone/>
            </a:pP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echo </a:t>
            </a: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"	&lt;h1&gt;Hello shell@Apache!&lt;/h1&gt;" &gt;&gt;${</a:t>
            </a: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file}</a:t>
            </a:r>
            <a:endParaRPr lang="en-US" altLang="zh-CN" b="1" smtClean="0">
              <a:solidFill>
                <a:srgbClr val="7030A0"/>
              </a:solidFill>
              <a:latin typeface="Courier New" pitchFamily="49" charset="0"/>
            </a:endParaRPr>
          </a:p>
          <a:p>
            <a:pPr lvl="2">
              <a:buNone/>
            </a:pP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echo </a:t>
            </a: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"&lt;/body&gt;" &gt;&gt;${</a:t>
            </a: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file}</a:t>
            </a:r>
            <a:endParaRPr lang="en-US" altLang="zh-CN" b="1" smtClean="0">
              <a:solidFill>
                <a:srgbClr val="7030A0"/>
              </a:solidFill>
              <a:latin typeface="Courier New" pitchFamily="49" charset="0"/>
            </a:endParaRPr>
          </a:p>
          <a:p>
            <a:pPr lvl="2">
              <a:buNone/>
            </a:pP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echo </a:t>
            </a: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"&lt;/html&gt;" &gt;&gt;${</a:t>
            </a: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file}</a:t>
            </a:r>
          </a:p>
          <a:p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查看结果</a:t>
            </a:r>
            <a:endParaRPr lang="en-US" altLang="zh-CN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运行脚本并访问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zh-CN" alt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本机</a:t>
            </a:r>
            <a:r>
              <a:rPr lang="en-US" altLang="zh-CN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</a:t>
            </a:r>
            <a:r>
              <a:rPr lang="zh-CN" alt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域名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/index.html</a:t>
            </a:r>
          </a:p>
          <a:p>
            <a:r>
              <a:rPr lang="zh-CN" altLang="en-US" smtClean="0">
                <a:latin typeface="黑体"/>
                <a:cs typeface="Courier New" panose="02070309020205020404" pitchFamily="49" charset="0"/>
              </a:rPr>
              <a:t>练习</a:t>
            </a:r>
            <a:r>
              <a:rPr lang="en-US" altLang="zh-CN" smtClean="0">
                <a:latin typeface="黑体"/>
                <a:cs typeface="Courier New" panose="02070309020205020404" pitchFamily="49" charset="0"/>
              </a:rPr>
              <a:t>3.1</a:t>
            </a:r>
          </a:p>
          <a:p>
            <a:pPr lvl="1"/>
            <a:r>
              <a:rPr lang="zh-CN" altLang="en-US" smtClean="0">
                <a:latin typeface="黑体"/>
                <a:cs typeface="Courier New" panose="02070309020205020404" pitchFamily="49" charset="0"/>
              </a:rPr>
              <a:t>改写任务</a:t>
            </a:r>
            <a:r>
              <a:rPr lang="en-US" altLang="zh-CN" smtClean="0">
                <a:latin typeface="黑体"/>
                <a:cs typeface="Courier New" panose="02070309020205020404" pitchFamily="49" charset="0"/>
              </a:rPr>
              <a:t>1.1</a:t>
            </a:r>
            <a:r>
              <a:rPr lang="zh-CN" altLang="en-US" smtClean="0">
                <a:latin typeface="黑体"/>
                <a:cs typeface="Courier New" panose="02070309020205020404" pitchFamily="49" charset="0"/>
              </a:rPr>
              <a:t>中的</a:t>
            </a:r>
            <a:r>
              <a:rPr lang="en-US" altLang="zh-CN" smtClean="0">
                <a:latin typeface="黑体"/>
                <a:cs typeface="Courier New" panose="02070309020205020404" pitchFamily="49" charset="0"/>
              </a:rPr>
              <a:t>probe.sh</a:t>
            </a:r>
            <a:r>
              <a:rPr lang="zh-CN" altLang="en-US" smtClean="0">
                <a:latin typeface="黑体"/>
                <a:cs typeface="Courier New" panose="02070309020205020404" pitchFamily="49" charset="0"/>
              </a:rPr>
              <a:t>，输出结果以表格形式保存至</a:t>
            </a:r>
            <a:r>
              <a:rPr lang="en-US" altLang="zh-CN" smtClean="0">
                <a:latin typeface="黑体"/>
                <a:cs typeface="Courier New" panose="02070309020205020404" pitchFamily="49" charset="0"/>
              </a:rPr>
              <a:t>/var/www/html/index.html</a:t>
            </a:r>
          </a:p>
        </p:txBody>
      </p:sp>
    </p:spTree>
    <p:extLst>
      <p:ext uri="{BB962C8B-B14F-4D97-AF65-F5344CB8AC3E}">
        <p14:creationId xmlns="" xmlns:p14="http://schemas.microsoft.com/office/powerpoint/2010/main" val="60194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服务：脚本作为</a:t>
            </a:r>
            <a:r>
              <a:rPr lang="en-US" altLang="zh-CN" smtClean="0"/>
              <a:t>CGI</a:t>
            </a:r>
            <a:r>
              <a:rPr lang="zh-CN" altLang="en-US" smtClean="0"/>
              <a:t>生成页面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65443" y="1295273"/>
            <a:ext cx="8823811" cy="5400981"/>
          </a:xfrm>
        </p:spPr>
        <p:txBody>
          <a:bodyPr/>
          <a:lstStyle/>
          <a:p>
            <a:r>
              <a:rPr lang="zh-CN" altLang="en-US" smtClean="0"/>
              <a:t>脚本</a:t>
            </a:r>
            <a:r>
              <a:rPr lang="zh-CN" altLang="en-US"/>
              <a:t>：</a:t>
            </a:r>
            <a:endParaRPr lang="en-US" altLang="zh-CN"/>
          </a:p>
          <a:p>
            <a:pPr lvl="2">
              <a:buNone/>
            </a:pPr>
            <a:r>
              <a:rPr lang="en-US" altLang="zh-CN" sz="1800" b="1">
                <a:solidFill>
                  <a:srgbClr val="7030A0"/>
                </a:solidFill>
                <a:latin typeface="Courier New" pitchFamily="49" charset="0"/>
              </a:rPr>
              <a:t>#!/</a:t>
            </a:r>
            <a:r>
              <a:rPr lang="en-US" altLang="zh-CN" sz="1800" b="1" smtClean="0">
                <a:solidFill>
                  <a:srgbClr val="7030A0"/>
                </a:solidFill>
                <a:latin typeface="Courier New" pitchFamily="49" charset="0"/>
              </a:rPr>
              <a:t>bin/bash</a:t>
            </a:r>
          </a:p>
          <a:p>
            <a:pPr lvl="2">
              <a:buNone/>
            </a:pPr>
            <a:r>
              <a:rPr lang="en-US" altLang="zh-CN" sz="1800" b="1">
                <a:solidFill>
                  <a:srgbClr val="7030A0"/>
                </a:solidFill>
                <a:latin typeface="Courier New" pitchFamily="49" charset="0"/>
              </a:rPr>
              <a:t>echo </a:t>
            </a:r>
            <a:r>
              <a:rPr lang="en-US" altLang="zh-CN" sz="1800" b="1" smtClean="0">
                <a:solidFill>
                  <a:srgbClr val="7030A0"/>
                </a:solidFill>
                <a:latin typeface="Courier New" pitchFamily="49" charset="0"/>
              </a:rPr>
              <a:t>"Content-type</a:t>
            </a:r>
            <a:r>
              <a:rPr lang="en-US" altLang="zh-CN" sz="1800" b="1">
                <a:solidFill>
                  <a:srgbClr val="7030A0"/>
                </a:solidFill>
                <a:latin typeface="Courier New" pitchFamily="49" charset="0"/>
              </a:rPr>
              <a:t>: </a:t>
            </a:r>
            <a:r>
              <a:rPr lang="en-US" altLang="zh-CN" sz="1800" b="1" smtClean="0">
                <a:solidFill>
                  <a:srgbClr val="7030A0"/>
                </a:solidFill>
                <a:latin typeface="Courier New" pitchFamily="49" charset="0"/>
              </a:rPr>
              <a:t>text/html"</a:t>
            </a:r>
          </a:p>
          <a:p>
            <a:pPr lvl="2">
              <a:buNone/>
            </a:pPr>
            <a:r>
              <a:rPr lang="en-US" altLang="zh-CN" sz="1800" b="1" smtClean="0">
                <a:solidFill>
                  <a:srgbClr val="7030A0"/>
                </a:solidFill>
                <a:latin typeface="Courier New" pitchFamily="49" charset="0"/>
              </a:rPr>
              <a:t>echo ""</a:t>
            </a:r>
            <a:endParaRPr lang="en-US" altLang="zh-CN" sz="1800" b="1">
              <a:solidFill>
                <a:srgbClr val="7030A0"/>
              </a:solidFill>
              <a:latin typeface="Courier New" pitchFamily="49" charset="0"/>
            </a:endParaRPr>
          </a:p>
          <a:p>
            <a:pPr lvl="2">
              <a:buNone/>
            </a:pPr>
            <a:r>
              <a:rPr lang="en-US" altLang="zh-CN" sz="1800" b="1" smtClean="0">
                <a:solidFill>
                  <a:srgbClr val="7030A0"/>
                </a:solidFill>
                <a:latin typeface="Courier New" pitchFamily="49" charset="0"/>
              </a:rPr>
              <a:t>echo "&lt;html&gt;"</a:t>
            </a:r>
          </a:p>
          <a:p>
            <a:pPr lvl="2">
              <a:buNone/>
            </a:pPr>
            <a:r>
              <a:rPr lang="en-US" altLang="zh-CN" sz="1800" b="1">
                <a:solidFill>
                  <a:srgbClr val="7030A0"/>
                </a:solidFill>
                <a:latin typeface="Courier New" pitchFamily="49" charset="0"/>
              </a:rPr>
              <a:t>echo </a:t>
            </a:r>
            <a:r>
              <a:rPr lang="en-US" altLang="zh-CN" sz="1800" b="1" smtClean="0">
                <a:solidFill>
                  <a:srgbClr val="7030A0"/>
                </a:solidFill>
                <a:latin typeface="Courier New" pitchFamily="49" charset="0"/>
              </a:rPr>
              <a:t>"&lt;body&gt;"</a:t>
            </a:r>
          </a:p>
          <a:p>
            <a:pPr lvl="2">
              <a:buNone/>
            </a:pPr>
            <a:r>
              <a:rPr lang="en-US" altLang="zh-CN" sz="1800" b="1">
                <a:solidFill>
                  <a:srgbClr val="7030A0"/>
                </a:solidFill>
                <a:latin typeface="Courier New" pitchFamily="49" charset="0"/>
              </a:rPr>
              <a:t>echo </a:t>
            </a:r>
            <a:r>
              <a:rPr lang="en-US" altLang="zh-CN" sz="1800" b="1" smtClean="0">
                <a:solidFill>
                  <a:srgbClr val="7030A0"/>
                </a:solidFill>
                <a:latin typeface="Courier New" pitchFamily="49" charset="0"/>
              </a:rPr>
              <a:t>"	&lt;h1&gt;Hello ${REMOTE_ADDR}@shell@Apache!&lt;/h1&gt;"</a:t>
            </a:r>
          </a:p>
          <a:p>
            <a:pPr lvl="2">
              <a:buNone/>
            </a:pPr>
            <a:r>
              <a:rPr lang="en-US" altLang="zh-CN" sz="1800" b="1">
                <a:solidFill>
                  <a:srgbClr val="7030A0"/>
                </a:solidFill>
                <a:latin typeface="Courier New" pitchFamily="49" charset="0"/>
              </a:rPr>
              <a:t>echo </a:t>
            </a:r>
            <a:r>
              <a:rPr lang="en-US" altLang="zh-CN" sz="1800" b="1" smtClean="0">
                <a:solidFill>
                  <a:srgbClr val="7030A0"/>
                </a:solidFill>
                <a:latin typeface="Courier New" pitchFamily="49" charset="0"/>
              </a:rPr>
              <a:t>"&lt;/body&gt;"</a:t>
            </a:r>
          </a:p>
          <a:p>
            <a:pPr lvl="2">
              <a:buNone/>
            </a:pPr>
            <a:r>
              <a:rPr lang="en-US" altLang="zh-CN" sz="1800" b="1">
                <a:solidFill>
                  <a:srgbClr val="7030A0"/>
                </a:solidFill>
                <a:latin typeface="Courier New" pitchFamily="49" charset="0"/>
              </a:rPr>
              <a:t>echo </a:t>
            </a:r>
            <a:r>
              <a:rPr lang="en-US" altLang="zh-CN" sz="1800" b="1" smtClean="0">
                <a:solidFill>
                  <a:srgbClr val="7030A0"/>
                </a:solidFill>
                <a:latin typeface="Courier New" pitchFamily="49" charset="0"/>
              </a:rPr>
              <a:t>"&lt;/html&gt;"</a:t>
            </a:r>
            <a:endParaRPr lang="en-US" altLang="zh-CN" sz="1800" b="1">
              <a:solidFill>
                <a:srgbClr val="7030A0"/>
              </a:solidFill>
              <a:latin typeface="Courier New" pitchFamily="49" charset="0"/>
            </a:endParaRPr>
          </a:p>
          <a:p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查看结果</a:t>
            </a:r>
            <a:endParaRPr lang="en-US" altLang="zh-CN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脚本保存为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/var/www/cgi-bin/hello.sh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，设定执行权限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访问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zh-CN" alt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本机</a:t>
            </a:r>
            <a:r>
              <a:rPr lang="en-US" altLang="zh-CN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</a:t>
            </a:r>
            <a:r>
              <a:rPr lang="zh-CN" alt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域名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/cgi-bin/hello.sh</a:t>
            </a:r>
          </a:p>
          <a:p>
            <a:r>
              <a:rPr lang="zh-CN" altLang="en-US" smtClean="0">
                <a:latin typeface="黑体"/>
                <a:cs typeface="Courier New" panose="02070309020205020404" pitchFamily="49" charset="0"/>
              </a:rPr>
              <a:t>练习</a:t>
            </a:r>
            <a:r>
              <a:rPr lang="en-US" altLang="zh-CN" smtClean="0">
                <a:latin typeface="黑体"/>
                <a:cs typeface="Courier New" panose="02070309020205020404" pitchFamily="49" charset="0"/>
              </a:rPr>
              <a:t>3.2</a:t>
            </a:r>
          </a:p>
          <a:p>
            <a:pPr lvl="1"/>
            <a:r>
              <a:rPr lang="zh-CN" altLang="en-US" smtClean="0">
                <a:latin typeface="黑体"/>
                <a:cs typeface="Courier New" panose="02070309020205020404" pitchFamily="49" charset="0"/>
              </a:rPr>
              <a:t>将练习</a:t>
            </a:r>
            <a:r>
              <a:rPr lang="en-US" altLang="zh-CN" smtClean="0">
                <a:latin typeface="黑体"/>
                <a:cs typeface="Courier New" panose="02070309020205020404" pitchFamily="49" charset="0"/>
              </a:rPr>
              <a:t>3.1</a:t>
            </a:r>
            <a:r>
              <a:rPr lang="zh-CN" altLang="en-US" smtClean="0">
                <a:latin typeface="黑体"/>
                <a:cs typeface="Courier New" panose="02070309020205020404" pitchFamily="49" charset="0"/>
              </a:rPr>
              <a:t>的脚本改为</a:t>
            </a:r>
            <a:r>
              <a:rPr lang="en-US" altLang="zh-CN" smtClean="0">
                <a:latin typeface="黑体"/>
                <a:cs typeface="Courier New" panose="02070309020205020404" pitchFamily="49" charset="0"/>
              </a:rPr>
              <a:t>CGI</a:t>
            </a:r>
            <a:r>
              <a:rPr lang="zh-CN" altLang="en-US" smtClean="0">
                <a:latin typeface="黑体"/>
                <a:cs typeface="Courier New" panose="02070309020205020404" pitchFamily="49" charset="0"/>
              </a:rPr>
              <a:t>形式，查看运行结果</a:t>
            </a:r>
            <a:endParaRPr lang="en-US" altLang="zh-CN" smtClean="0">
              <a:latin typeface="黑体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3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脚本</a:t>
            </a:r>
            <a:r>
              <a:rPr lang="zh-CN" altLang="en-US"/>
              <a:t>：</a:t>
            </a:r>
            <a:r>
              <a:rPr lang="zh-CN" altLang="en-US" smtClean="0"/>
              <a:t>为什么要学？</a:t>
            </a:r>
          </a:p>
        </p:txBody>
      </p:sp>
      <p:sp>
        <p:nvSpPr>
          <p:cNvPr id="1638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执行层次高</a:t>
            </a:r>
            <a:endParaRPr lang="en-US" altLang="zh-CN" smtClean="0"/>
          </a:p>
          <a:p>
            <a:pPr lvl="1"/>
            <a:r>
              <a:rPr lang="zh-CN" altLang="en-US"/>
              <a:t>语法</a:t>
            </a:r>
            <a:r>
              <a:rPr lang="zh-CN" altLang="en-US" smtClean="0"/>
              <a:t>简单，容易</a:t>
            </a:r>
            <a:r>
              <a:rPr lang="zh-CN" altLang="en-US"/>
              <a:t>编写</a:t>
            </a:r>
            <a:endParaRPr lang="en-US" altLang="zh-CN" smtClean="0"/>
          </a:p>
          <a:p>
            <a:pPr lvl="1"/>
            <a:r>
              <a:rPr lang="zh-CN" altLang="en-US" smtClean="0"/>
              <a:t>具有胶水特性，便于处理日常工作及自动化任务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环境约束少</a:t>
            </a:r>
            <a:endParaRPr lang="en-US" altLang="zh-CN" smtClean="0"/>
          </a:p>
          <a:p>
            <a:pPr lvl="1"/>
            <a:r>
              <a:rPr lang="zh-CN" altLang="en-US" smtClean="0"/>
              <a:t>在同类系统间，可移植性强</a:t>
            </a:r>
            <a:endParaRPr lang="en-US" altLang="zh-CN" smtClean="0"/>
          </a:p>
          <a:p>
            <a:pPr lvl="1"/>
            <a:r>
              <a:rPr lang="zh-CN" altLang="en-US" smtClean="0"/>
              <a:t>无需任何集成开发环境，随编随用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服务：基于名称的虚拟主机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301625" y="1286979"/>
            <a:ext cx="8534400" cy="5409655"/>
          </a:xfrm>
        </p:spPr>
        <p:txBody>
          <a:bodyPr/>
          <a:lstStyle/>
          <a:p>
            <a:r>
              <a:rPr lang="zh-CN" altLang="en-US" dirty="0" smtClean="0"/>
              <a:t>指令：</a:t>
            </a:r>
            <a:endParaRPr lang="en-US" altLang="zh-CN" dirty="0" smtClean="0"/>
          </a:p>
          <a:p>
            <a:pPr marL="595312" lvl="2" indent="0">
              <a:buNone/>
            </a:pP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NameVirtualHosts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*:80</a:t>
            </a:r>
          </a:p>
          <a:p>
            <a:pPr marL="595312" lvl="2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VirtualHost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*:80&gt;</a:t>
            </a:r>
          </a:p>
          <a:p>
            <a:pPr marL="595312" lvl="2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ServerName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域名</a:t>
            </a:r>
            <a:r>
              <a:rPr lang="en-US" altLang="zh-CN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595312" lvl="2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DocumentRoot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目录</a:t>
            </a:r>
            <a:r>
              <a:rPr lang="en-US" altLang="zh-CN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595312" lvl="2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VirtualHost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95312" lvl="2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595312" lvl="2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VirtualHost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*:80&gt;</a:t>
            </a:r>
          </a:p>
          <a:p>
            <a:pPr marL="595312" lvl="2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ServerName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域名</a:t>
            </a: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595312" lvl="2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DocumentRoot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目录</a:t>
            </a:r>
            <a:r>
              <a:rPr lang="en-US" altLang="zh-CN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zh-CN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5312" lvl="2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VirtualHost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 smtClean="0"/>
              <a:t>练习</a:t>
            </a:r>
            <a:r>
              <a:rPr lang="en-US" altLang="zh-CN" dirty="0" smtClean="0"/>
              <a:t>3.3</a:t>
            </a:r>
          </a:p>
          <a:p>
            <a:pPr lvl="1"/>
            <a:r>
              <a:rPr lang="zh-CN" altLang="en-US" dirty="0"/>
              <a:t>以</a:t>
            </a:r>
            <a:r>
              <a:rPr lang="zh-CN" altLang="en-US" dirty="0" smtClean="0"/>
              <a:t>本机</a:t>
            </a:r>
            <a:r>
              <a:rPr lang="en-US" altLang="zh-CN" dirty="0" smtClean="0"/>
              <a:t>www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www2</a:t>
            </a:r>
            <a:r>
              <a:rPr lang="zh-CN" altLang="en-US" dirty="0" smtClean="0"/>
              <a:t>的域名创建两个虚拟主机，目录分别指向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/www/html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/www/</a:t>
            </a:r>
            <a:r>
              <a:rPr lang="en-US" altLang="zh-CN" dirty="0" err="1" smtClean="0"/>
              <a:t>cgi</a:t>
            </a:r>
            <a:r>
              <a:rPr lang="en-US" altLang="zh-CN" dirty="0" smtClean="0"/>
              <a:t>-bin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3293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</a:t>
            </a:r>
            <a:r>
              <a:rPr lang="en-US" altLang="zh-CN"/>
              <a:t>3</a:t>
            </a:r>
            <a:endParaRPr lang="zh-CN" altLang="en-US" smtClean="0"/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实验报告要求：</a:t>
            </a:r>
            <a:endParaRPr lang="en-US" altLang="zh-CN" smtClean="0"/>
          </a:p>
          <a:p>
            <a:pPr lvl="1"/>
            <a:r>
              <a:rPr lang="zh-CN" altLang="en-US"/>
              <a:t>给</a:t>
            </a:r>
            <a:r>
              <a:rPr lang="zh-CN" altLang="en-US" smtClean="0"/>
              <a:t>出练习</a:t>
            </a:r>
            <a:r>
              <a:rPr lang="en-US" altLang="zh-CN" smtClean="0"/>
              <a:t>3.x</a:t>
            </a:r>
            <a:r>
              <a:rPr lang="zh-CN" altLang="en-US" smtClean="0"/>
              <a:t>的脚本代码，附上运行结果截图。脚本文件可单独给出，与报告文档一并打包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FTP</a:t>
            </a:r>
            <a:r>
              <a:rPr lang="zh-CN" altLang="en-US" smtClean="0"/>
              <a:t>服务：</a:t>
            </a:r>
            <a:r>
              <a:rPr lang="en-US" altLang="zh-CN" smtClean="0"/>
              <a:t>vsftpd</a:t>
            </a:r>
            <a:endParaRPr lang="zh-CN" altLang="en-US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vsftpd</a:t>
            </a:r>
            <a:r>
              <a:rPr lang="zh-CN" altLang="en-US" smtClean="0"/>
              <a:t>是一个使用广泛？的</a:t>
            </a:r>
            <a:r>
              <a:rPr lang="en-US" altLang="zh-CN" smtClean="0"/>
              <a:t>FTP</a:t>
            </a:r>
            <a:r>
              <a:rPr lang="zh-CN" altLang="en-US" smtClean="0"/>
              <a:t>服务器</a:t>
            </a:r>
            <a:endParaRPr lang="en-US" altLang="zh-CN" smtClean="0"/>
          </a:p>
          <a:p>
            <a:pPr lvl="1"/>
            <a:r>
              <a:rPr lang="zh-CN" altLang="en-US"/>
              <a:t>服务器程序</a:t>
            </a:r>
            <a:endParaRPr lang="en-US" altLang="zh-CN"/>
          </a:p>
          <a:p>
            <a:pPr lvl="2"/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/usr/sbin/vsftpd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/>
              <a:t>配置文件</a:t>
            </a:r>
            <a:endParaRPr lang="en-US" altLang="zh-CN"/>
          </a:p>
          <a:p>
            <a:pPr lvl="2"/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/etc/vsftpd/vsftpd.conf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mtClean="0"/>
              <a:t>启动</a:t>
            </a:r>
            <a:r>
              <a:rPr lang="en-US" altLang="zh-CN"/>
              <a:t>/</a:t>
            </a:r>
            <a:r>
              <a:rPr lang="zh-CN" altLang="en-US"/>
              <a:t>停止</a:t>
            </a:r>
            <a:r>
              <a:rPr lang="en-US" altLang="zh-CN"/>
              <a:t>/</a:t>
            </a:r>
            <a:r>
              <a:rPr lang="zh-CN" altLang="en-US"/>
              <a:t>重启</a:t>
            </a:r>
            <a:r>
              <a:rPr lang="en-US" altLang="zh-CN"/>
              <a:t>/</a:t>
            </a:r>
            <a:r>
              <a:rPr lang="zh-CN" altLang="en-US"/>
              <a:t>重新加载配置文件</a:t>
            </a:r>
            <a:endParaRPr lang="en-US" altLang="zh-CN"/>
          </a:p>
          <a:p>
            <a:pPr lvl="2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service httpd start/restart/reload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FTP</a:t>
            </a:r>
            <a:r>
              <a:rPr lang="zh-CN" altLang="en-US" smtClean="0"/>
              <a:t>服务：配置用户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301625" y="1286979"/>
            <a:ext cx="8534400" cy="5409655"/>
          </a:xfrm>
        </p:spPr>
        <p:txBody>
          <a:bodyPr/>
          <a:lstStyle/>
          <a:p>
            <a:r>
              <a:rPr lang="en-US" altLang="zh-CN" smtClean="0"/>
              <a:t>vsftpd</a:t>
            </a:r>
            <a:r>
              <a:rPr lang="zh-CN" altLang="en-US" smtClean="0"/>
              <a:t>支持三种用户</a:t>
            </a:r>
            <a:r>
              <a:rPr lang="zh-CN" altLang="en-US"/>
              <a:t>类型</a:t>
            </a:r>
            <a:endParaRPr lang="en-US" altLang="zh-CN"/>
          </a:p>
          <a:p>
            <a:pPr lvl="1"/>
            <a:r>
              <a:rPr lang="zh-CN" altLang="en-US" smtClean="0"/>
              <a:t>匿名用户：</a:t>
            </a:r>
            <a:endParaRPr lang="en-US" altLang="zh-CN" smtClean="0"/>
          </a:p>
          <a:p>
            <a:pPr lvl="2"/>
            <a:r>
              <a:rPr lang="zh-CN" altLang="en-US" smtClean="0"/>
              <a:t>匿名登录，通常用于公共文件下载</a:t>
            </a:r>
            <a:endParaRPr lang="en-US" altLang="zh-CN" smtClean="0"/>
          </a:p>
          <a:p>
            <a:pPr lvl="1"/>
            <a:r>
              <a:rPr lang="zh-CN" altLang="en-US" b="1" smtClean="0">
                <a:solidFill>
                  <a:srgbClr val="FF0000"/>
                </a:solidFill>
              </a:rPr>
              <a:t>本地用户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2"/>
            <a:r>
              <a:rPr lang="zh-CN" altLang="en-US" smtClean="0"/>
              <a:t>本机</a:t>
            </a:r>
            <a:r>
              <a:rPr lang="en-US" altLang="zh-CN" smtClean="0"/>
              <a:t>Linux</a:t>
            </a:r>
            <a:r>
              <a:rPr lang="zh-CN" altLang="en-US" smtClean="0"/>
              <a:t>系统的用户账户</a:t>
            </a:r>
            <a:r>
              <a:rPr lang="zh-CN" altLang="en-US"/>
              <a:t>。</a:t>
            </a:r>
            <a:r>
              <a:rPr lang="zh-CN" altLang="en-US" smtClean="0"/>
              <a:t>配置简单，与系统集成度高</a:t>
            </a:r>
            <a:endParaRPr lang="en-US" altLang="zh-CN" smtClean="0"/>
          </a:p>
          <a:p>
            <a:pPr lvl="1"/>
            <a:r>
              <a:rPr lang="zh-CN" altLang="en-US" smtClean="0"/>
              <a:t>虚拟用户：</a:t>
            </a:r>
            <a:endParaRPr lang="en-US" altLang="zh-CN" smtClean="0"/>
          </a:p>
          <a:p>
            <a:pPr lvl="2"/>
            <a:r>
              <a:rPr lang="en-US" altLang="zh-CN" smtClean="0"/>
              <a:t>vsftpd</a:t>
            </a:r>
            <a:r>
              <a:rPr lang="zh-CN" altLang="en-US" smtClean="0"/>
              <a:t>创建的非系统账户。配置复杂，细化权限控制</a:t>
            </a:r>
          </a:p>
          <a:p>
            <a:r>
              <a:rPr lang="zh-CN" altLang="en-US" smtClean="0"/>
              <a:t>创建新用户</a:t>
            </a:r>
            <a:endParaRPr lang="en-US" altLang="zh-CN" smtClean="0"/>
          </a:p>
          <a:p>
            <a:pPr lvl="1"/>
            <a:r>
              <a:rPr lang="zh-CN" altLang="en-US" smtClean="0"/>
              <a:t>添加用户：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useradd</a:t>
            </a:r>
            <a:r>
              <a:rPr lang="en-US" altLang="zh-CN" smtClean="0"/>
              <a:t> </a:t>
            </a:r>
            <a:r>
              <a:rPr lang="zh-CN" altLang="en-US" smtClean="0"/>
              <a:t>用户名</a:t>
            </a:r>
            <a:endParaRPr lang="en-US" altLang="zh-CN" smtClean="0"/>
          </a:p>
          <a:p>
            <a:pPr lvl="1"/>
            <a:r>
              <a:rPr lang="zh-CN" altLang="en-US" smtClean="0"/>
              <a:t>设置密码：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altLang="zh-CN" smtClean="0"/>
              <a:t> </a:t>
            </a:r>
            <a:r>
              <a:rPr lang="zh-CN" altLang="en-US" smtClean="0"/>
              <a:t>用户名</a:t>
            </a:r>
            <a:endParaRPr lang="en-US" altLang="zh-CN" smtClean="0"/>
          </a:p>
          <a:p>
            <a:r>
              <a:rPr lang="zh-CN" altLang="en-US" smtClean="0"/>
              <a:t>关闭</a:t>
            </a:r>
            <a:r>
              <a:rPr lang="en-US" altLang="zh-CN" smtClean="0"/>
              <a:t>SELinux</a:t>
            </a:r>
            <a:r>
              <a:rPr lang="zh-CN" altLang="en-US" smtClean="0"/>
              <a:t>对用户主目录限制</a:t>
            </a:r>
            <a:endParaRPr lang="en-US" altLang="zh-CN" smtClean="0"/>
          </a:p>
          <a:p>
            <a:pPr lvl="1"/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setsebool -P ftp_home_dir=1</a:t>
            </a:r>
            <a:endParaRPr lang="zh-CN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FTP</a:t>
            </a:r>
            <a:r>
              <a:rPr lang="zh-CN" altLang="en-US" smtClean="0"/>
              <a:t>服务：修改配置文件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编辑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vsftpd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vsftpd.conf</a:t>
            </a:r>
            <a:endParaRPr lang="en-US" altLang="zh-CN" dirty="0" smtClean="0"/>
          </a:p>
          <a:p>
            <a:pPr lvl="1"/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anonymous_enable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=NO</a:t>
            </a:r>
          </a:p>
          <a:p>
            <a:pPr lvl="1"/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local_enable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=YES</a:t>
            </a:r>
          </a:p>
          <a:p>
            <a:pPr lvl="1"/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write_enable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=YES</a:t>
            </a:r>
          </a:p>
          <a:p>
            <a:pPr lvl="1"/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chroot_local_user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=YES</a:t>
            </a:r>
          </a:p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vsftpd</a:t>
            </a:r>
            <a:endParaRPr lang="en-US" altLang="zh-CN" dirty="0" smtClean="0"/>
          </a:p>
          <a:p>
            <a:pPr lvl="1"/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service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vsftpd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start</a:t>
            </a:r>
          </a:p>
          <a:p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FTP Client</a:t>
            </a:r>
            <a:r>
              <a:rPr lang="zh-CN" altLang="en-US" dirty="0" smtClean="0"/>
              <a:t>登录本机，上传下载文件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FTP</a:t>
            </a:r>
            <a:r>
              <a:rPr lang="zh-CN" altLang="en-US" smtClean="0"/>
              <a:t>服务：命令行客户端</a:t>
            </a:r>
          </a:p>
        </p:txBody>
      </p:sp>
      <p:sp>
        <p:nvSpPr>
          <p:cNvPr id="33795" name="内容占位符 2"/>
          <p:cNvSpPr>
            <a:spLocks noGrp="1" noChangeArrowheads="1"/>
          </p:cNvSpPr>
          <p:nvPr>
            <p:ph idx="1"/>
          </p:nvPr>
        </p:nvSpPr>
        <p:spPr>
          <a:xfrm>
            <a:off x="301625" y="1304327"/>
            <a:ext cx="8534400" cy="5419201"/>
          </a:xfrm>
        </p:spPr>
        <p:txBody>
          <a:bodyPr/>
          <a:lstStyle/>
          <a:p>
            <a:r>
              <a:rPr lang="zh-CN" altLang="en-US" smtClean="0"/>
              <a:t>客户端程序：</a:t>
            </a:r>
            <a:r>
              <a:rPr lang="en-US" altLang="zh-CN" smtClean="0"/>
              <a:t>/usr/bin/ftp</a:t>
            </a:r>
          </a:p>
          <a:p>
            <a:r>
              <a:rPr lang="zh-CN" altLang="en-US" smtClean="0"/>
              <a:t>常用指令：</a:t>
            </a:r>
            <a:endParaRPr lang="en-US" altLang="zh-CN" smtClean="0"/>
          </a:p>
          <a:p>
            <a:pPr lvl="2"/>
            <a:r>
              <a:rPr lang="zh-CN" altLang="en-US" smtClean="0">
                <a:latin typeface="Courier New" panose="02070309020205020404" pitchFamily="49" charset="0"/>
              </a:rPr>
              <a:t>连接服务器：</a:t>
            </a:r>
            <a:r>
              <a:rPr lang="en-US" altLang="zh-CN" smtClean="0">
                <a:latin typeface="Courier New" panose="02070309020205020404" pitchFamily="49" charset="0"/>
              </a:rPr>
              <a:t>open </a:t>
            </a:r>
            <a:r>
              <a:rPr lang="zh-CN" altLang="en-US" smtClean="0">
                <a:latin typeface="Courier New" panose="02070309020205020404" pitchFamily="49" charset="0"/>
              </a:rPr>
              <a:t>服务器地址</a:t>
            </a:r>
            <a:r>
              <a:rPr lang="en-US" altLang="zh-CN" smtClean="0">
                <a:latin typeface="Courier New" panose="02070309020205020404" pitchFamily="49" charset="0"/>
              </a:rPr>
              <a:t> [</a:t>
            </a:r>
            <a:r>
              <a:rPr lang="zh-CN" altLang="en-US" smtClean="0">
                <a:latin typeface="Courier New" panose="02070309020205020404" pitchFamily="49" charset="0"/>
              </a:rPr>
              <a:t>端口</a:t>
            </a:r>
            <a:r>
              <a:rPr lang="en-US" altLang="zh-CN" smtClean="0">
                <a:latin typeface="Courier New" panose="02070309020205020404" pitchFamily="49" charset="0"/>
              </a:rPr>
              <a:t>]</a:t>
            </a:r>
          </a:p>
          <a:p>
            <a:pPr lvl="2"/>
            <a:r>
              <a:rPr lang="zh-CN" altLang="en-US" smtClean="0">
                <a:latin typeface="Courier New" panose="02070309020205020404" pitchFamily="49" charset="0"/>
              </a:rPr>
              <a:t>显示当前目录：</a:t>
            </a:r>
            <a:r>
              <a:rPr lang="en-US" altLang="zh-CN" smtClean="0">
                <a:latin typeface="Courier New" panose="02070309020205020404" pitchFamily="49" charset="0"/>
              </a:rPr>
              <a:t>pwd</a:t>
            </a:r>
          </a:p>
          <a:p>
            <a:pPr lvl="2"/>
            <a:r>
              <a:rPr lang="zh-CN" altLang="en-US" smtClean="0">
                <a:latin typeface="Courier New" panose="02070309020205020404" pitchFamily="49" charset="0"/>
              </a:rPr>
              <a:t>切换目录：</a:t>
            </a:r>
            <a:r>
              <a:rPr lang="en-US" altLang="zh-CN" smtClean="0">
                <a:latin typeface="Courier New" panose="02070309020205020404" pitchFamily="49" charset="0"/>
              </a:rPr>
              <a:t>cd </a:t>
            </a:r>
            <a:r>
              <a:rPr lang="zh-CN" altLang="en-US" smtClean="0">
                <a:latin typeface="Courier New" panose="02070309020205020404" pitchFamily="49" charset="0"/>
              </a:rPr>
              <a:t>目录名</a:t>
            </a:r>
            <a:endParaRPr lang="en-US" altLang="zh-CN" smtClean="0">
              <a:latin typeface="Courier New" panose="02070309020205020404" pitchFamily="49" charset="0"/>
            </a:endParaRPr>
          </a:p>
          <a:p>
            <a:pPr lvl="2"/>
            <a:r>
              <a:rPr lang="zh-CN" altLang="en-US" smtClean="0">
                <a:latin typeface="Courier New" panose="02070309020205020404" pitchFamily="49" charset="0"/>
              </a:rPr>
              <a:t>列出文件：</a:t>
            </a:r>
            <a:r>
              <a:rPr lang="en-US" altLang="zh-CN" smtClean="0">
                <a:latin typeface="Courier New" panose="02070309020205020404" pitchFamily="49" charset="0"/>
              </a:rPr>
              <a:t>ls</a:t>
            </a:r>
          </a:p>
          <a:p>
            <a:pPr lvl="2"/>
            <a:r>
              <a:rPr lang="zh-CN" altLang="en-US" smtClean="0">
                <a:latin typeface="Courier New" panose="02070309020205020404" pitchFamily="49" charset="0"/>
              </a:rPr>
              <a:t>下载文件：</a:t>
            </a:r>
            <a:r>
              <a:rPr lang="en-US" altLang="zh-CN" smtClean="0">
                <a:latin typeface="Courier New" panose="02070309020205020404" pitchFamily="49" charset="0"/>
              </a:rPr>
              <a:t>get </a:t>
            </a:r>
            <a:r>
              <a:rPr lang="zh-CN" altLang="en-US" smtClean="0">
                <a:latin typeface="Courier New" panose="02070309020205020404" pitchFamily="49" charset="0"/>
              </a:rPr>
              <a:t>远程文件名</a:t>
            </a:r>
            <a:r>
              <a:rPr lang="en-US" altLang="zh-CN" smtClean="0">
                <a:latin typeface="Courier New" panose="02070309020205020404" pitchFamily="49" charset="0"/>
              </a:rPr>
              <a:t> [</a:t>
            </a:r>
            <a:r>
              <a:rPr lang="zh-CN" altLang="en-US" smtClean="0">
                <a:latin typeface="Courier New" panose="02070309020205020404" pitchFamily="49" charset="0"/>
              </a:rPr>
              <a:t>本地文件名</a:t>
            </a:r>
            <a:r>
              <a:rPr lang="en-US" altLang="zh-CN" smtClean="0">
                <a:latin typeface="Courier New" panose="02070309020205020404" pitchFamily="49" charset="0"/>
              </a:rPr>
              <a:t>]</a:t>
            </a:r>
          </a:p>
          <a:p>
            <a:pPr lvl="2"/>
            <a:r>
              <a:rPr lang="zh-CN" altLang="en-US" smtClean="0">
                <a:latin typeface="Courier New" panose="02070309020205020404" pitchFamily="49" charset="0"/>
              </a:rPr>
              <a:t>上传文件：</a:t>
            </a:r>
            <a:r>
              <a:rPr lang="en-US" altLang="zh-CN" smtClean="0">
                <a:latin typeface="Courier New" panose="02070309020205020404" pitchFamily="49" charset="0"/>
              </a:rPr>
              <a:t>put </a:t>
            </a:r>
            <a:r>
              <a:rPr lang="zh-CN" altLang="en-US" smtClean="0">
                <a:latin typeface="Courier New" panose="02070309020205020404" pitchFamily="49" charset="0"/>
              </a:rPr>
              <a:t>本地文件名</a:t>
            </a:r>
            <a:r>
              <a:rPr lang="en-US" altLang="zh-CN" smtClean="0">
                <a:latin typeface="Courier New" panose="02070309020205020404" pitchFamily="49" charset="0"/>
              </a:rPr>
              <a:t> [</a:t>
            </a:r>
            <a:r>
              <a:rPr lang="zh-CN" altLang="en-US">
                <a:latin typeface="Courier New" panose="02070309020205020404" pitchFamily="49" charset="0"/>
              </a:rPr>
              <a:t>远程</a:t>
            </a:r>
            <a:r>
              <a:rPr lang="zh-CN" altLang="en-US" smtClean="0">
                <a:latin typeface="Courier New" panose="02070309020205020404" pitchFamily="49" charset="0"/>
              </a:rPr>
              <a:t>文件名</a:t>
            </a:r>
            <a:r>
              <a:rPr lang="en-US" altLang="zh-CN" smtClean="0">
                <a:latin typeface="Courier New" panose="02070309020205020404" pitchFamily="49" charset="0"/>
              </a:rPr>
              <a:t>]</a:t>
            </a:r>
            <a:endParaRPr lang="en-US" altLang="zh-CN">
              <a:latin typeface="Courier New" panose="02070309020205020404" pitchFamily="49" charset="0"/>
            </a:endParaRPr>
          </a:p>
          <a:p>
            <a:pPr lvl="2"/>
            <a:r>
              <a:rPr lang="zh-CN" altLang="en-US" smtClean="0">
                <a:latin typeface="Courier New" panose="02070309020205020404" pitchFamily="49" charset="0"/>
              </a:rPr>
              <a:t>关闭链接：</a:t>
            </a:r>
            <a:r>
              <a:rPr lang="en-US" altLang="zh-CN" smtClean="0">
                <a:latin typeface="Courier New" panose="02070309020205020404" pitchFamily="49" charset="0"/>
              </a:rPr>
              <a:t>bye</a:t>
            </a:r>
          </a:p>
          <a:p>
            <a:r>
              <a:rPr lang="zh-CN" altLang="en-US"/>
              <a:t>练习</a:t>
            </a:r>
            <a:r>
              <a:rPr lang="en-US" altLang="zh-CN" smtClean="0"/>
              <a:t>4.1</a:t>
            </a:r>
          </a:p>
          <a:p>
            <a:pPr lvl="1"/>
            <a:r>
              <a:rPr lang="zh-CN" altLang="en-US"/>
              <a:t>编写</a:t>
            </a:r>
            <a:r>
              <a:rPr lang="zh-CN" altLang="en-US" smtClean="0"/>
              <a:t>脚本使用</a:t>
            </a:r>
            <a:r>
              <a:rPr lang="en-US" altLang="zh-CN" smtClean="0"/>
              <a:t>ftp</a:t>
            </a:r>
            <a:r>
              <a:rPr lang="zh-CN" altLang="en-US" smtClean="0"/>
              <a:t>上传和下载任一文件</a:t>
            </a:r>
            <a:endParaRPr lang="en-US" altLang="zh-CN" smtClean="0"/>
          </a:p>
          <a:p>
            <a:pPr lvl="2"/>
            <a:r>
              <a:rPr lang="zh-CN" altLang="en-US" smtClean="0"/>
              <a:t>使用文件重定向输入</a:t>
            </a:r>
            <a:endParaRPr lang="en-US" altLang="zh-CN" smtClean="0"/>
          </a:p>
          <a:p>
            <a:pPr lvl="2"/>
            <a:r>
              <a:rPr lang="zh-CN" altLang="en-US" smtClean="0"/>
              <a:t>以</a:t>
            </a:r>
            <a:r>
              <a:rPr lang="en-US" altLang="zh-CN" smtClean="0"/>
              <a:t>ftp -n</a:t>
            </a:r>
            <a:r>
              <a:rPr lang="zh-CN" altLang="en-US" smtClean="0"/>
              <a:t>启动，使用</a:t>
            </a:r>
            <a:r>
              <a:rPr lang="en-US" altLang="zh-CN" smtClean="0"/>
              <a:t>user</a:t>
            </a:r>
            <a:r>
              <a:rPr lang="zh-CN" altLang="en-US" smtClean="0"/>
              <a:t>指令登录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</a:t>
            </a:r>
            <a:r>
              <a:rPr lang="en-US" altLang="zh-CN"/>
              <a:t>4</a:t>
            </a:r>
            <a:endParaRPr lang="zh-CN" altLang="en-US" smtClean="0"/>
          </a:p>
        </p:txBody>
      </p:sp>
      <p:sp>
        <p:nvSpPr>
          <p:cNvPr id="36867" name="内容占位符 2"/>
          <p:cNvSpPr>
            <a:spLocks noGrp="1" noChangeArrowheads="1"/>
          </p:cNvSpPr>
          <p:nvPr>
            <p:ph idx="1"/>
          </p:nvPr>
        </p:nvSpPr>
        <p:spPr>
          <a:xfrm>
            <a:off x="301625" y="1524000"/>
            <a:ext cx="8534400" cy="3619512"/>
          </a:xfrm>
        </p:spPr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4.1</a:t>
            </a:r>
          </a:p>
          <a:p>
            <a:pPr lvl="1"/>
            <a:r>
              <a:rPr lang="zh-CN" altLang="en-US" dirty="0" smtClean="0"/>
              <a:t>改写练习</a:t>
            </a:r>
            <a:r>
              <a:rPr lang="en-US" altLang="zh-CN" dirty="0" smtClean="0"/>
              <a:t>3.1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probe.sh</a:t>
            </a:r>
            <a:r>
              <a:rPr lang="zh-CN" altLang="en-US" dirty="0" smtClean="0"/>
              <a:t>，使其在后台循环运行，当监测到某一服务器离线超过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分钟，将当前时间和离线</a:t>
            </a:r>
            <a:r>
              <a:rPr lang="zh-CN" altLang="en-US" dirty="0"/>
              <a:t>服务器</a:t>
            </a:r>
            <a:r>
              <a:rPr lang="en-US" altLang="zh-CN" dirty="0"/>
              <a:t>IP</a:t>
            </a:r>
            <a:r>
              <a:rPr lang="zh-CN" altLang="en-US" dirty="0" smtClean="0"/>
              <a:t>地址追加记录至</a:t>
            </a:r>
            <a:r>
              <a:rPr lang="en-US" altLang="zh-CN" dirty="0" smtClean="0"/>
              <a:t>error.txt</a:t>
            </a:r>
            <a:r>
              <a:rPr lang="zh-CN" altLang="en-US" dirty="0" smtClean="0"/>
              <a:t>，并上传到本机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</a:t>
            </a:r>
            <a:endParaRPr lang="en-US" altLang="zh-CN" dirty="0"/>
          </a:p>
          <a:p>
            <a:r>
              <a:rPr lang="zh-CN" altLang="en-US" dirty="0" smtClean="0"/>
              <a:t>实验报告要求</a:t>
            </a:r>
            <a:endParaRPr lang="en-US" altLang="zh-CN" dirty="0"/>
          </a:p>
          <a:p>
            <a:pPr lvl="1"/>
            <a:r>
              <a:rPr lang="zh-CN" altLang="en-US" dirty="0" smtClean="0"/>
              <a:t>给出任务</a:t>
            </a:r>
            <a:r>
              <a:rPr lang="en-US" altLang="zh-CN" dirty="0" smtClean="0"/>
              <a:t>4.1</a:t>
            </a:r>
            <a:r>
              <a:rPr lang="zh-CN" altLang="en-US" dirty="0" smtClean="0"/>
              <a:t>的</a:t>
            </a:r>
            <a:r>
              <a:rPr lang="zh-CN" altLang="en-US" dirty="0"/>
              <a:t>脚本代码，附上运行结果截图。脚本文件可单独给出，与报告文档一并</a:t>
            </a:r>
            <a:r>
              <a:rPr lang="zh-CN" altLang="en-US" dirty="0" smtClean="0"/>
              <a:t>打包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脚本：从</a:t>
            </a:r>
            <a:r>
              <a:rPr lang="en-US" altLang="zh-CN" smtClean="0"/>
              <a:t>Hello</a:t>
            </a:r>
            <a:r>
              <a:rPr lang="zh-CN" altLang="en-US" smtClean="0"/>
              <a:t>开始</a:t>
            </a:r>
          </a:p>
        </p:txBody>
      </p:sp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301625" y="1285860"/>
            <a:ext cx="8534400" cy="5419740"/>
          </a:xfrm>
        </p:spPr>
        <p:txBody>
          <a:bodyPr/>
          <a:lstStyle/>
          <a:p>
            <a:r>
              <a:rPr lang="zh-CN" altLang="en-US" smtClean="0"/>
              <a:t>创建脚本</a:t>
            </a:r>
            <a:r>
              <a:rPr lang="en-US" altLang="zh-CN" smtClean="0"/>
              <a:t>hello.sh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2">
              <a:buNone/>
            </a:pP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#!/bin/bash</a:t>
            </a:r>
          </a:p>
          <a:p>
            <a:pPr lvl="2">
              <a:buNone/>
            </a:pP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echo "Hello shell</a:t>
            </a:r>
            <a:r>
              <a:rPr lang="zh-CN" altLang="en-US" b="1" smtClean="0">
                <a:solidFill>
                  <a:srgbClr val="7030A0"/>
                </a:solidFill>
                <a:latin typeface="Courier New" pitchFamily="49" charset="0"/>
              </a:rPr>
              <a:t>！</a:t>
            </a: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"</a:t>
            </a:r>
          </a:p>
          <a:p>
            <a:r>
              <a:rPr lang="zh-CN" altLang="en-US" smtClean="0">
                <a:latin typeface="Courier New" pitchFamily="49" charset="0"/>
              </a:rPr>
              <a:t>执行：</a:t>
            </a:r>
            <a:endParaRPr lang="en-US" altLang="zh-CN" smtClean="0">
              <a:latin typeface="Courier New" pitchFamily="49" charset="0"/>
            </a:endParaRPr>
          </a:p>
          <a:p>
            <a:pPr lvl="2">
              <a:buNone/>
            </a:pPr>
            <a:r>
              <a:rPr lang="en-US" altLang="zh-CN" b="1" err="1" smtClean="0">
                <a:solidFill>
                  <a:srgbClr val="7030A0"/>
                </a:solidFill>
                <a:latin typeface="Courier New" pitchFamily="49" charset="0"/>
              </a:rPr>
              <a:t>chmod</a:t>
            </a: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 +x hello.sh</a:t>
            </a:r>
          </a:p>
          <a:p>
            <a:pPr lvl="2">
              <a:buNone/>
            </a:pP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./hello.sh</a:t>
            </a:r>
          </a:p>
          <a:p>
            <a:r>
              <a:rPr lang="zh-CN" altLang="en-US" smtClean="0"/>
              <a:t>说明：</a:t>
            </a:r>
            <a:endParaRPr lang="en-US" altLang="zh-CN" smtClean="0"/>
          </a:p>
          <a:p>
            <a:pPr lvl="1"/>
            <a:r>
              <a:rPr lang="zh-CN" altLang="en-US" smtClean="0"/>
              <a:t>指定脚本解释器</a:t>
            </a:r>
            <a:endParaRPr lang="en-US" altLang="zh-CN" smtClean="0"/>
          </a:p>
          <a:p>
            <a:pPr lvl="2"/>
            <a:r>
              <a:rPr lang="zh-CN" altLang="en-US" smtClean="0"/>
              <a:t>语法：</a:t>
            </a:r>
            <a:r>
              <a:rPr lang="en-US" altLang="zh-CN" smtClean="0"/>
              <a:t>#!+</a:t>
            </a:r>
            <a:r>
              <a:rPr lang="zh-CN" altLang="en-US" smtClean="0"/>
              <a:t>脚本解释器路径</a:t>
            </a:r>
            <a:endParaRPr lang="en-US" altLang="zh-CN" smtClean="0"/>
          </a:p>
          <a:p>
            <a:pPr lvl="2"/>
            <a:r>
              <a:rPr lang="zh-CN" altLang="en-US" smtClean="0"/>
              <a:t>位于脚本首行</a:t>
            </a:r>
            <a:endParaRPr lang="en-US" altLang="zh-CN" smtClean="0"/>
          </a:p>
          <a:p>
            <a:pPr lvl="1"/>
            <a:r>
              <a:rPr lang="en-US" altLang="zh-CN" smtClean="0"/>
              <a:t>echo</a:t>
            </a:r>
            <a:r>
              <a:rPr lang="zh-CN" altLang="en-US" smtClean="0"/>
              <a:t> </a:t>
            </a:r>
            <a:r>
              <a:rPr lang="en-US" altLang="zh-CN" smtClean="0">
                <a:latin typeface="Courier New" pitchFamily="49" charset="0"/>
              </a:rPr>
              <a:t>"</a:t>
            </a:r>
            <a:r>
              <a:rPr lang="en-US" altLang="zh-CN" smtClean="0"/>
              <a:t>string</a:t>
            </a:r>
            <a:r>
              <a:rPr lang="en-US" altLang="zh-CN" smtClean="0">
                <a:latin typeface="Courier New" pitchFamily="49" charset="0"/>
              </a:rPr>
              <a:t>"</a:t>
            </a:r>
            <a:endParaRPr lang="en-US" altLang="zh-CN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CN" altLang="en-US" smtClean="0"/>
              <a:t>在标准输出</a:t>
            </a:r>
            <a:r>
              <a:rPr lang="en-US" altLang="zh-CN" err="1" smtClean="0"/>
              <a:t>stdout</a:t>
            </a:r>
            <a:r>
              <a:rPr lang="zh-CN" altLang="en-US" smtClean="0"/>
              <a:t>中（默认指向终端）显示字符串</a:t>
            </a:r>
            <a:r>
              <a:rPr lang="en-US" altLang="zh-CN" smtClean="0"/>
              <a:t>string</a:t>
            </a:r>
          </a:p>
          <a:p>
            <a:pPr lvl="2"/>
            <a:r>
              <a:rPr lang="zh-CN" altLang="en-US" smtClean="0"/>
              <a:t>默认自动换行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脚本：读取用户输入</a:t>
            </a:r>
          </a:p>
        </p:txBody>
      </p:sp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301625" y="1285860"/>
            <a:ext cx="8534400" cy="5455508"/>
          </a:xfrm>
        </p:spPr>
        <p:txBody>
          <a:bodyPr/>
          <a:lstStyle/>
          <a:p>
            <a:r>
              <a:rPr lang="zh-CN" altLang="en-US" smtClean="0"/>
              <a:t>由用户指定名</a:t>
            </a:r>
            <a:r>
              <a:rPr lang="zh-CN" altLang="en-US"/>
              <a:t>字</a:t>
            </a:r>
            <a:r>
              <a:rPr lang="zh-CN" altLang="en-US" smtClean="0"/>
              <a:t>，向该名字打招呼</a:t>
            </a:r>
            <a:endParaRPr lang="en-US" altLang="zh-CN" smtClean="0"/>
          </a:p>
          <a:p>
            <a:r>
              <a:rPr lang="zh-CN" altLang="en-US" smtClean="0"/>
              <a:t>脚本：</a:t>
            </a:r>
            <a:endParaRPr lang="en-US" altLang="zh-CN" smtClean="0"/>
          </a:p>
          <a:p>
            <a:pPr lvl="2">
              <a:buNone/>
            </a:pP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#!/bin/bash</a:t>
            </a:r>
          </a:p>
          <a:p>
            <a:pPr lvl="2">
              <a:buNone/>
            </a:pP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read -p "to whom?" name</a:t>
            </a:r>
          </a:p>
          <a:p>
            <a:pPr lvl="2">
              <a:buNone/>
            </a:pP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echo "Hello ${name}!"</a:t>
            </a:r>
          </a:p>
          <a:p>
            <a:r>
              <a:rPr lang="zh-CN" altLang="en-US" smtClean="0"/>
              <a:t>说明：</a:t>
            </a:r>
            <a:endParaRPr lang="en-US" altLang="zh-CN" smtClean="0"/>
          </a:p>
          <a:p>
            <a:pPr lvl="1"/>
            <a:r>
              <a:rPr lang="en-US" altLang="zh-CN" smtClean="0"/>
              <a:t>read -p </a:t>
            </a:r>
            <a:r>
              <a:rPr lang="en-US" altLang="zh-CN" smtClean="0">
                <a:latin typeface="Courier New" pitchFamily="49" charset="0"/>
              </a:rPr>
              <a:t>"</a:t>
            </a:r>
            <a:r>
              <a:rPr lang="en-US" altLang="zh-CN" smtClean="0"/>
              <a:t>prompt</a:t>
            </a:r>
            <a:r>
              <a:rPr lang="en-US" altLang="zh-CN" smtClean="0">
                <a:latin typeface="Courier New" pitchFamily="49" charset="0"/>
              </a:rPr>
              <a:t>"</a:t>
            </a:r>
            <a:r>
              <a:rPr lang="en-US" altLang="zh-CN" smtClean="0"/>
              <a:t> var1 var2 ...</a:t>
            </a:r>
          </a:p>
          <a:p>
            <a:pPr lvl="2"/>
            <a:r>
              <a:rPr lang="zh-CN" altLang="en-US" smtClean="0"/>
              <a:t>显示提示字符串</a:t>
            </a:r>
            <a:r>
              <a:rPr lang="en-US" altLang="zh-CN" smtClean="0"/>
              <a:t>prompt</a:t>
            </a:r>
            <a:r>
              <a:rPr lang="zh-CN" altLang="en-US" smtClean="0"/>
              <a:t>，按回车结束输入</a:t>
            </a:r>
            <a:endParaRPr lang="en-US" altLang="zh-CN" smtClean="0"/>
          </a:p>
          <a:p>
            <a:pPr lvl="2"/>
            <a:r>
              <a:rPr lang="zh-CN" altLang="en-US" smtClean="0"/>
              <a:t>输入内容以空格分隔，分别保存在变量</a:t>
            </a:r>
            <a:r>
              <a:rPr lang="en-US" altLang="zh-CN" smtClean="0"/>
              <a:t>var1</a:t>
            </a:r>
            <a:r>
              <a:rPr lang="zh-CN" altLang="en-US" smtClean="0"/>
              <a:t>，</a:t>
            </a:r>
            <a:r>
              <a:rPr lang="en-US" altLang="zh-CN" smtClean="0"/>
              <a:t>var2...</a:t>
            </a:r>
            <a:r>
              <a:rPr lang="zh-CN" altLang="en-US" smtClean="0"/>
              <a:t>中</a:t>
            </a:r>
            <a:endParaRPr lang="en-US" altLang="zh-CN" smtClean="0"/>
          </a:p>
          <a:p>
            <a:pPr lvl="1"/>
            <a:r>
              <a:rPr lang="zh-CN" altLang="en-US" smtClean="0"/>
              <a:t>变量</a:t>
            </a:r>
            <a:endParaRPr lang="en-US" altLang="zh-CN" smtClean="0"/>
          </a:p>
          <a:p>
            <a:pPr lvl="2"/>
            <a:r>
              <a:rPr lang="en-US" altLang="zh-CN" smtClean="0"/>
              <a:t>shell</a:t>
            </a:r>
            <a:r>
              <a:rPr lang="zh-CN" altLang="en-US" smtClean="0"/>
              <a:t>变量为弱类型，其本质是字符串，可以不经声明使用</a:t>
            </a:r>
            <a:endParaRPr lang="en-US" altLang="zh-CN" smtClean="0"/>
          </a:p>
          <a:p>
            <a:pPr lvl="2"/>
            <a:r>
              <a:rPr lang="zh-CN" altLang="en-US" smtClean="0"/>
              <a:t>赋值时，直接使用变量名，如</a:t>
            </a:r>
            <a:r>
              <a:rPr lang="en-US" altLang="zh-CN" smtClean="0"/>
              <a:t>name="zhangsan"</a:t>
            </a:r>
            <a:r>
              <a:rPr lang="zh-CN" altLang="en-US" smtClean="0"/>
              <a:t>；引用时，以</a:t>
            </a:r>
            <a:r>
              <a:rPr lang="en-US" altLang="zh-CN" smtClean="0"/>
              <a:t>${}</a:t>
            </a:r>
            <a:r>
              <a:rPr lang="zh-CN" altLang="en-US" smtClean="0"/>
              <a:t>括起变量名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脚本：读取命令行参数</a:t>
            </a:r>
          </a:p>
        </p:txBody>
      </p:sp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301625" y="1285860"/>
            <a:ext cx="8534400" cy="5167086"/>
          </a:xfrm>
        </p:spPr>
        <p:txBody>
          <a:bodyPr/>
          <a:lstStyle/>
          <a:p>
            <a:r>
              <a:rPr lang="zh-CN" altLang="en-US" dirty="0" smtClean="0"/>
              <a:t>从命令行</a:t>
            </a:r>
            <a:r>
              <a:rPr lang="zh-CN" altLang="en-US" dirty="0"/>
              <a:t>指定</a:t>
            </a:r>
            <a:r>
              <a:rPr lang="zh-CN" altLang="en-US" dirty="0" smtClean="0"/>
              <a:t>名字，向该名字打招呼</a:t>
            </a:r>
            <a:endParaRPr lang="en-US" altLang="zh-CN" dirty="0" smtClean="0"/>
          </a:p>
          <a:p>
            <a:r>
              <a:rPr lang="zh-CN" altLang="en-US" dirty="0" smtClean="0"/>
              <a:t>脚本：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b="1" dirty="0" smtClean="0">
                <a:solidFill>
                  <a:srgbClr val="7030A0"/>
                </a:solidFill>
                <a:latin typeface="Courier New" pitchFamily="49" charset="0"/>
              </a:rPr>
              <a:t>#!/bin/bash</a:t>
            </a:r>
          </a:p>
          <a:p>
            <a:pPr lvl="2">
              <a:buNone/>
            </a:pPr>
            <a:r>
              <a:rPr lang="en-US" altLang="zh-CN" b="1" dirty="0" smtClean="0">
                <a:solidFill>
                  <a:srgbClr val="7030A0"/>
                </a:solidFill>
                <a:latin typeface="Courier New" pitchFamily="49" charset="0"/>
              </a:rPr>
              <a:t>echo "Hello ${1}!"</a:t>
            </a:r>
          </a:p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参数引用格式：</a:t>
            </a:r>
            <a:r>
              <a:rPr lang="en-US" altLang="zh-CN" dirty="0" smtClean="0"/>
              <a:t>${num}</a:t>
            </a:r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num&gt;0</a:t>
            </a:r>
            <a:r>
              <a:rPr lang="zh-CN" altLang="en-US" dirty="0" smtClean="0"/>
              <a:t>，表示引用第</a:t>
            </a:r>
            <a:r>
              <a:rPr lang="en-US" altLang="zh-CN" dirty="0" smtClean="0"/>
              <a:t>num</a:t>
            </a:r>
            <a:r>
              <a:rPr lang="zh-CN" altLang="en-US" dirty="0" smtClean="0"/>
              <a:t>个参数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${0}</a:t>
            </a:r>
            <a:r>
              <a:rPr lang="zh-CN" altLang="en-US" dirty="0" smtClean="0"/>
              <a:t>为脚本自身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${#}</a:t>
            </a:r>
            <a:r>
              <a:rPr lang="zh-CN" altLang="en-US" dirty="0" smtClean="0"/>
              <a:t>为参数个数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${*}</a:t>
            </a:r>
            <a:r>
              <a:rPr lang="zh-CN" altLang="en-US" dirty="0" smtClean="0"/>
              <a:t>或</a:t>
            </a:r>
            <a:r>
              <a:rPr lang="en-US" altLang="zh-CN" dirty="0" smtClean="0"/>
              <a:t>${@}</a:t>
            </a:r>
            <a:r>
              <a:rPr lang="zh-CN" altLang="en-US" dirty="0" smtClean="0"/>
              <a:t>为除</a:t>
            </a:r>
            <a:r>
              <a:rPr lang="en-US" altLang="zh-CN" dirty="0" smtClean="0"/>
              <a:t>${0}</a:t>
            </a:r>
            <a:r>
              <a:rPr lang="zh-CN" altLang="en-US" dirty="0" smtClean="0"/>
              <a:t>外所有参数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如果参数含有空格，以双引号括起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脚本：分支选择</a:t>
            </a:r>
          </a:p>
        </p:txBody>
      </p:sp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301625" y="1285860"/>
            <a:ext cx="8534400" cy="5572140"/>
          </a:xfrm>
        </p:spPr>
        <p:txBody>
          <a:bodyPr/>
          <a:lstStyle/>
          <a:p>
            <a:r>
              <a:rPr lang="zh-CN" altLang="en-US" smtClean="0"/>
              <a:t>从命令行输入两个参数，第</a:t>
            </a:r>
            <a:r>
              <a:rPr lang="en-US" altLang="zh-CN" smtClean="0"/>
              <a:t>1</a:t>
            </a:r>
            <a:r>
              <a:rPr lang="zh-CN" altLang="en-US" smtClean="0"/>
              <a:t>个参数指定名字，第</a:t>
            </a:r>
            <a:r>
              <a:rPr lang="en-US" altLang="zh-CN" smtClean="0"/>
              <a:t>2</a:t>
            </a:r>
            <a:r>
              <a:rPr lang="zh-CN" altLang="en-US" smtClean="0"/>
              <a:t>个参数指定打招呼方式</a:t>
            </a:r>
            <a:endParaRPr lang="en-US" altLang="zh-CN" smtClean="0"/>
          </a:p>
          <a:p>
            <a:r>
              <a:rPr lang="zh-CN" altLang="en-US" smtClean="0"/>
              <a:t>脚本：</a:t>
            </a:r>
            <a:endParaRPr lang="en-US" altLang="zh-CN" smtClean="0"/>
          </a:p>
          <a:p>
            <a:pPr lvl="2">
              <a:buNone/>
            </a:pP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#!/bin/bash</a:t>
            </a:r>
          </a:p>
          <a:p>
            <a:pPr lvl="2">
              <a:buNone/>
            </a:pP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if [ </a:t>
            </a: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"${2}" </a:t>
            </a: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= "1" </a:t>
            </a: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]; then</a:t>
            </a:r>
            <a:endParaRPr lang="en-US" altLang="zh-CN" b="1">
              <a:solidFill>
                <a:srgbClr val="7030A0"/>
              </a:solidFill>
              <a:latin typeface="Courier New" pitchFamily="49" charset="0"/>
            </a:endParaRPr>
          </a:p>
          <a:p>
            <a:pPr lvl="2">
              <a:buNone/>
            </a:pP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	</a:t>
            </a: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echo </a:t>
            </a: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"Hello </a:t>
            </a: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${1}!"</a:t>
            </a:r>
            <a:endParaRPr lang="en-US" altLang="zh-CN" b="1">
              <a:solidFill>
                <a:srgbClr val="7030A0"/>
              </a:solidFill>
              <a:latin typeface="Courier New" pitchFamily="49" charset="0"/>
            </a:endParaRPr>
          </a:p>
          <a:p>
            <a:pPr lvl="2">
              <a:buNone/>
            </a:pPr>
            <a:r>
              <a:rPr lang="en-US" altLang="zh-CN" b="1" err="1" smtClean="0">
                <a:solidFill>
                  <a:srgbClr val="7030A0"/>
                </a:solidFill>
                <a:latin typeface="Courier New" pitchFamily="49" charset="0"/>
              </a:rPr>
              <a:t>elif</a:t>
            </a: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 [ "${2}" = "2" ]; then</a:t>
            </a:r>
          </a:p>
          <a:p>
            <a:pPr lvl="2">
              <a:buNone/>
            </a:pP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	</a:t>
            </a: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echo "Ni Hao ${1}!"</a:t>
            </a:r>
          </a:p>
          <a:p>
            <a:pPr lvl="2">
              <a:buNone/>
            </a:pP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endParaRPr lang="en-US" altLang="zh-CN" b="1">
              <a:solidFill>
                <a:srgbClr val="7030A0"/>
              </a:solidFill>
              <a:latin typeface="Courier New" pitchFamily="49" charset="0"/>
            </a:endParaRPr>
          </a:p>
          <a:p>
            <a:pPr lvl="2">
              <a:buNone/>
            </a:pP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	echo "Go</a:t>
            </a:r>
            <a:r>
              <a:rPr lang="zh-CN" altLang="en-US" b="1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zh-CN" b="1">
                <a:solidFill>
                  <a:srgbClr val="7030A0"/>
                </a:solidFill>
                <a:latin typeface="Courier New" pitchFamily="49" charset="0"/>
              </a:rPr>
              <a:t>die </a:t>
            </a: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${1}!"</a:t>
            </a:r>
            <a:endParaRPr lang="en-US" altLang="zh-CN" b="1">
              <a:solidFill>
                <a:srgbClr val="7030A0"/>
              </a:solidFill>
              <a:latin typeface="Courier New" pitchFamily="49" charset="0"/>
            </a:endParaRPr>
          </a:p>
          <a:p>
            <a:pPr lvl="2">
              <a:buNone/>
            </a:pPr>
            <a:r>
              <a:rPr lang="en-US" altLang="zh-CN" b="1" smtClean="0">
                <a:solidFill>
                  <a:srgbClr val="7030A0"/>
                </a:solidFill>
                <a:latin typeface="Courier New" pitchFamily="49" charset="0"/>
              </a:rPr>
              <a:t>fi</a:t>
            </a:r>
            <a:endParaRPr lang="en-US" altLang="zh-CN" b="1">
              <a:solidFill>
                <a:srgbClr val="7030A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脚本：</a:t>
            </a:r>
            <a:r>
              <a:rPr lang="en-US" altLang="zh-CN" smtClean="0"/>
              <a:t>if</a:t>
            </a:r>
            <a:r>
              <a:rPr lang="zh-CN" altLang="en-US" smtClean="0"/>
              <a:t>条件语句</a:t>
            </a:r>
          </a:p>
        </p:txBody>
      </p:sp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301624" y="1285860"/>
            <a:ext cx="8662863" cy="5572140"/>
          </a:xfrm>
        </p:spPr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条件语句</a:t>
            </a:r>
            <a:endParaRPr lang="en-US" altLang="zh-CN" smtClean="0"/>
          </a:p>
          <a:p>
            <a:pPr lvl="1"/>
            <a:r>
              <a:rPr lang="zh-CN" altLang="en-US" smtClean="0"/>
              <a:t>语法</a:t>
            </a:r>
            <a:endParaRPr lang="en-US" altLang="zh-CN" smtClean="0"/>
          </a:p>
          <a:p>
            <a:pPr marL="595312" lvl="2" indent="0">
              <a:spcBef>
                <a:spcPts val="0"/>
              </a:spcBef>
              <a:buNone/>
            </a:pPr>
            <a:r>
              <a:rPr lang="en-US" altLang="zh-CN" sz="1600" b="1">
                <a:solidFill>
                  <a:srgbClr val="00B050"/>
                </a:solidFill>
              </a:rPr>
              <a:t>if</a:t>
            </a:r>
            <a:r>
              <a:rPr lang="en-US" altLang="zh-CN" sz="1600"/>
              <a:t> </a:t>
            </a:r>
            <a:r>
              <a:rPr lang="zh-CN" altLang="en-US" sz="1600" b="1" smtClean="0"/>
              <a:t>测试语句</a:t>
            </a:r>
            <a:r>
              <a:rPr lang="en-US" altLang="zh-CN" sz="1600" smtClean="0"/>
              <a:t>; </a:t>
            </a:r>
            <a:r>
              <a:rPr lang="en-US" altLang="zh-CN" sz="1600" b="1" smtClean="0">
                <a:solidFill>
                  <a:srgbClr val="00B050"/>
                </a:solidFill>
              </a:rPr>
              <a:t>then</a:t>
            </a:r>
            <a:endParaRPr lang="en-US" altLang="zh-CN" sz="1600" b="1">
              <a:solidFill>
                <a:srgbClr val="00B050"/>
              </a:solidFill>
            </a:endParaRPr>
          </a:p>
          <a:p>
            <a:pPr marL="595312" lvl="2" indent="0">
              <a:spcBef>
                <a:spcPts val="0"/>
              </a:spcBef>
              <a:buNone/>
            </a:pPr>
            <a:r>
              <a:rPr lang="en-US" altLang="zh-CN" sz="1600" smtClean="0"/>
              <a:t>	</a:t>
            </a:r>
            <a:r>
              <a:rPr lang="zh-CN" altLang="en-US" sz="1600" b="1" smtClean="0"/>
              <a:t>命令</a:t>
            </a:r>
            <a:r>
              <a:rPr lang="en-US" altLang="zh-CN" sz="1600" smtClean="0"/>
              <a:t>...</a:t>
            </a:r>
            <a:endParaRPr lang="en-US" altLang="zh-CN" sz="1600"/>
          </a:p>
          <a:p>
            <a:pPr marL="595312" lvl="2" indent="0">
              <a:spcBef>
                <a:spcPts val="0"/>
              </a:spcBef>
              <a:buNone/>
            </a:pPr>
            <a:r>
              <a:rPr lang="en-US" altLang="zh-CN" sz="1600" b="1" err="1" smtClean="0">
                <a:solidFill>
                  <a:srgbClr val="00B050"/>
                </a:solidFill>
              </a:rPr>
              <a:t>elif</a:t>
            </a:r>
            <a:r>
              <a:rPr lang="en-US" altLang="zh-CN" sz="1600" smtClean="0"/>
              <a:t> </a:t>
            </a:r>
            <a:r>
              <a:rPr lang="zh-CN" altLang="en-US" sz="1600" b="1" smtClean="0"/>
              <a:t>测试语句</a:t>
            </a:r>
            <a:r>
              <a:rPr lang="en-US" altLang="zh-CN" sz="1600" smtClean="0"/>
              <a:t>; </a:t>
            </a:r>
            <a:r>
              <a:rPr lang="en-US" altLang="zh-CN" sz="1600" b="1" smtClean="0">
                <a:solidFill>
                  <a:srgbClr val="00B050"/>
                </a:solidFill>
              </a:rPr>
              <a:t>then</a:t>
            </a:r>
            <a:endParaRPr lang="en-US" altLang="zh-CN" sz="1600" b="1">
              <a:solidFill>
                <a:srgbClr val="00B050"/>
              </a:solidFill>
            </a:endParaRPr>
          </a:p>
          <a:p>
            <a:pPr marL="595312" lvl="2" indent="0">
              <a:spcBef>
                <a:spcPts val="0"/>
              </a:spcBef>
              <a:buNone/>
            </a:pPr>
            <a:r>
              <a:rPr lang="en-US" altLang="zh-CN" sz="1600" smtClean="0"/>
              <a:t>	</a:t>
            </a:r>
            <a:r>
              <a:rPr lang="zh-CN" altLang="en-US" sz="1600" b="1" smtClean="0"/>
              <a:t>命令</a:t>
            </a:r>
            <a:r>
              <a:rPr lang="en-US" altLang="zh-CN" sz="1600" smtClean="0"/>
              <a:t>...</a:t>
            </a:r>
            <a:endParaRPr lang="en-US" altLang="zh-CN" sz="1600"/>
          </a:p>
          <a:p>
            <a:pPr marL="595312" lvl="2" indent="0">
              <a:spcBef>
                <a:spcPts val="0"/>
              </a:spcBef>
              <a:buNone/>
            </a:pPr>
            <a:r>
              <a:rPr lang="en-US" altLang="zh-CN" sz="1600" b="1" smtClean="0">
                <a:solidFill>
                  <a:srgbClr val="00B050"/>
                </a:solidFill>
              </a:rPr>
              <a:t>else</a:t>
            </a:r>
          </a:p>
          <a:p>
            <a:pPr marL="595312" lvl="2" indent="0">
              <a:spcBef>
                <a:spcPts val="0"/>
              </a:spcBef>
              <a:buNone/>
            </a:pPr>
            <a:r>
              <a:rPr lang="en-US" altLang="zh-CN" sz="1600"/>
              <a:t>	</a:t>
            </a:r>
            <a:r>
              <a:rPr lang="zh-CN" altLang="en-US" sz="1600" b="1" smtClean="0"/>
              <a:t>命令</a:t>
            </a:r>
            <a:r>
              <a:rPr lang="en-US" altLang="zh-CN" sz="1600" smtClean="0"/>
              <a:t>...</a:t>
            </a:r>
            <a:endParaRPr lang="en-US" altLang="zh-CN" sz="1600"/>
          </a:p>
          <a:p>
            <a:pPr marL="595312" lvl="2" indent="0">
              <a:spcBef>
                <a:spcPts val="0"/>
              </a:spcBef>
              <a:buNone/>
            </a:pPr>
            <a:r>
              <a:rPr lang="en-US" altLang="zh-CN" sz="1600" b="1" smtClean="0">
                <a:solidFill>
                  <a:srgbClr val="00B050"/>
                </a:solidFill>
              </a:rPr>
              <a:t>fi</a:t>
            </a:r>
          </a:p>
          <a:p>
            <a:pPr lvl="1"/>
            <a:r>
              <a:rPr lang="zh-CN" altLang="en-US" smtClean="0"/>
              <a:t>测试语句</a:t>
            </a:r>
            <a:endParaRPr lang="en-US" altLang="zh-CN" smtClean="0"/>
          </a:p>
          <a:p>
            <a:pPr lvl="2"/>
            <a:r>
              <a:rPr lang="zh-CN" altLang="en-US" smtClean="0"/>
              <a:t>形式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r>
              <a:rPr lang="zh-CN" altLang="en-US" b="1" smtClean="0"/>
              <a:t>命令</a:t>
            </a:r>
            <a:r>
              <a:rPr lang="zh-CN" altLang="en-US" smtClean="0"/>
              <a:t>。执行结果存放在</a:t>
            </a:r>
            <a:r>
              <a:rPr lang="en-US" altLang="zh-CN" smtClean="0"/>
              <a:t>$?</a:t>
            </a:r>
            <a:r>
              <a:rPr lang="zh-CN" altLang="en-US" smtClean="0"/>
              <a:t>中，</a:t>
            </a:r>
            <a:r>
              <a:rPr lang="en-US" altLang="zh-CN" smtClean="0"/>
              <a:t>0</a:t>
            </a:r>
            <a:r>
              <a:rPr lang="zh-CN" altLang="en-US" smtClean="0"/>
              <a:t>表示执行成功，其他值为失败</a:t>
            </a:r>
            <a:endParaRPr lang="en-US" altLang="zh-CN" smtClean="0"/>
          </a:p>
          <a:p>
            <a:pPr lvl="2"/>
            <a:r>
              <a:rPr lang="zh-CN" altLang="en-US" smtClean="0"/>
              <a:t>形式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r>
              <a:rPr lang="en-US" altLang="zh-CN" smtClean="0"/>
              <a:t>[ </a:t>
            </a:r>
            <a:r>
              <a:rPr lang="zh-CN" altLang="en-US" b="1" smtClean="0"/>
              <a:t>测试表达式</a:t>
            </a:r>
            <a:r>
              <a:rPr lang="zh-CN" altLang="en-US" smtClean="0"/>
              <a:t> </a:t>
            </a:r>
            <a:r>
              <a:rPr lang="en-US" altLang="zh-CN" smtClean="0"/>
              <a:t>]</a:t>
            </a:r>
          </a:p>
          <a:p>
            <a:pPr lvl="1"/>
            <a:r>
              <a:rPr lang="zh-CN" altLang="en-US" smtClean="0"/>
              <a:t>测试表达式</a:t>
            </a:r>
            <a:endParaRPr lang="en-US" altLang="zh-CN" smtClean="0"/>
          </a:p>
          <a:p>
            <a:pPr lvl="2"/>
            <a:r>
              <a:rPr lang="zh-CN" altLang="en-US" smtClean="0"/>
              <a:t>文件测试。如：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file		#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文件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是否存在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zh-CN" altLang="en-US" smtClean="0"/>
              <a:t>字符串测试。如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"$str" != "get"	#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变量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是否不为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  <a:p>
            <a:pPr lvl="2"/>
            <a:r>
              <a:rPr lang="zh-CN" altLang="en-US"/>
              <a:t>算术测试。如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$i -gt 3</a:t>
            </a:r>
            <a:r>
              <a:rPr lang="en-US" altLang="zh-CN"/>
              <a:t>	</a:t>
            </a:r>
            <a:r>
              <a:rPr lang="en-US" altLang="zh-CN" smtClean="0"/>
              <a:t>	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变量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是否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大于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="" xmlns:p14="http://schemas.microsoft.com/office/powerpoint/2010/main" val="120187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脚本：</a:t>
            </a:r>
            <a:r>
              <a:rPr lang="en-US" altLang="zh-CN" smtClean="0"/>
              <a:t>case</a:t>
            </a:r>
            <a:r>
              <a:rPr lang="zh-CN" altLang="en-US" smtClean="0"/>
              <a:t>条件语句</a:t>
            </a:r>
          </a:p>
        </p:txBody>
      </p:sp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301625" y="1285860"/>
            <a:ext cx="8534400" cy="5572140"/>
          </a:xfrm>
        </p:spPr>
        <p:txBody>
          <a:bodyPr/>
          <a:lstStyle/>
          <a:p>
            <a:r>
              <a:rPr lang="en-US" altLang="zh-CN" smtClean="0"/>
              <a:t>case</a:t>
            </a:r>
            <a:r>
              <a:rPr lang="zh-CN" altLang="en-US" smtClean="0"/>
              <a:t>条件语句</a:t>
            </a:r>
            <a:endParaRPr lang="en-US" altLang="zh-CN" smtClean="0"/>
          </a:p>
          <a:p>
            <a:pPr lvl="1"/>
            <a:r>
              <a:rPr lang="zh-CN" altLang="en-US" smtClean="0"/>
              <a:t>语法</a:t>
            </a:r>
            <a:endParaRPr lang="en-US" altLang="zh-CN" smtClean="0"/>
          </a:p>
          <a:p>
            <a:pPr marL="595312" lvl="2" indent="0">
              <a:spcBef>
                <a:spcPts val="0"/>
              </a:spcBef>
              <a:buNone/>
            </a:pP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smtClean="0">
                <a:latin typeface="Courier New" panose="02070309020205020404" pitchFamily="49" charset="0"/>
              </a:rPr>
              <a:t>变量</a:t>
            </a:r>
            <a:r>
              <a:rPr lang="en-US" altLang="zh-CN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smtClean="0">
                <a:solidFill>
                  <a:srgbClr val="00B050"/>
                </a:solidFill>
                <a:latin typeface="Courier New" panose="02070309020205020404" pitchFamily="49" charset="0"/>
              </a:rPr>
              <a:t>in</a:t>
            </a:r>
            <a:endParaRPr lang="en-US" altLang="zh-CN" sz="180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595312" lvl="2" indent="0">
              <a:spcBef>
                <a:spcPts val="0"/>
              </a:spcBef>
              <a:buNone/>
            </a:pP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zh-CN" altLang="en-US" sz="1800" b="1" smtClean="0">
                <a:latin typeface="Courier New" panose="02070309020205020404" pitchFamily="49" charset="0"/>
              </a:rPr>
              <a:t>值</a:t>
            </a:r>
            <a:r>
              <a:rPr lang="en-US" altLang="zh-CN" sz="1800" b="1" smtClean="0">
                <a:latin typeface="Courier New" panose="02070309020205020404" pitchFamily="49" charset="0"/>
              </a:rPr>
              <a:t>1</a:t>
            </a:r>
            <a:r>
              <a:rPr lang="en-US" altLang="zh-CN" sz="1800" smtClean="0">
                <a:latin typeface="Courier New" panose="02070309020205020404" pitchFamily="49" charset="0"/>
              </a:rPr>
              <a:t>) </a:t>
            </a:r>
            <a:r>
              <a:rPr lang="zh-CN" altLang="en-US" sz="1800" b="1" smtClean="0">
                <a:latin typeface="Courier New" panose="02070309020205020404" pitchFamily="49" charset="0"/>
              </a:rPr>
              <a:t>命令</a:t>
            </a:r>
            <a:r>
              <a:rPr lang="en-US" altLang="zh-CN" sz="1800" smtClean="0">
                <a:latin typeface="Courier New" panose="02070309020205020404" pitchFamily="49" charset="0"/>
              </a:rPr>
              <a:t>...;;</a:t>
            </a:r>
          </a:p>
          <a:p>
            <a:pPr marL="595312" lvl="2" indent="0">
              <a:spcBef>
                <a:spcPts val="0"/>
              </a:spcBef>
              <a:buNone/>
            </a:pP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zh-CN" altLang="en-US" sz="1800" b="1" smtClean="0">
                <a:latin typeface="Courier New" panose="02070309020205020404" pitchFamily="49" charset="0"/>
              </a:rPr>
              <a:t>值</a:t>
            </a:r>
            <a:r>
              <a:rPr lang="en-US" altLang="zh-CN" sz="1800" b="1" smtClean="0">
                <a:latin typeface="Courier New" panose="02070309020205020404" pitchFamily="49" charset="0"/>
              </a:rPr>
              <a:t>2</a:t>
            </a:r>
            <a:r>
              <a:rPr lang="en-US" altLang="zh-CN" sz="1800" smtClean="0">
                <a:latin typeface="Courier New" panose="02070309020205020404" pitchFamily="49" charset="0"/>
              </a:rPr>
              <a:t>) </a:t>
            </a:r>
            <a:r>
              <a:rPr lang="zh-CN" altLang="en-US" sz="1800" b="1">
                <a:latin typeface="Courier New" panose="02070309020205020404" pitchFamily="49" charset="0"/>
              </a:rPr>
              <a:t>命令</a:t>
            </a:r>
            <a:r>
              <a:rPr lang="en-US" altLang="zh-CN" sz="1800">
                <a:latin typeface="Courier New" panose="02070309020205020404" pitchFamily="49" charset="0"/>
              </a:rPr>
              <a:t>...;;</a:t>
            </a:r>
          </a:p>
          <a:p>
            <a:pPr marL="595312" lvl="2" indent="0">
              <a:spcBef>
                <a:spcPts val="0"/>
              </a:spcBef>
              <a:buNone/>
            </a:pP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800" smtClean="0">
                <a:latin typeface="Courier New" panose="02070309020205020404" pitchFamily="49" charset="0"/>
              </a:rPr>
              <a:t>...</a:t>
            </a:r>
          </a:p>
          <a:p>
            <a:pPr marL="595312" lvl="2" indent="0">
              <a:spcBef>
                <a:spcPts val="0"/>
              </a:spcBef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</a:t>
            </a:r>
            <a:r>
              <a:rPr lang="en-US" altLang="zh-CN" sz="1800" b="1" smtClean="0">
                <a:latin typeface="Courier New" panose="02070309020205020404" pitchFamily="49" charset="0"/>
              </a:rPr>
              <a:t>*</a:t>
            </a:r>
            <a:r>
              <a:rPr lang="en-US" altLang="zh-CN" sz="1800" smtClean="0">
                <a:latin typeface="Courier New" panose="02070309020205020404" pitchFamily="49" charset="0"/>
              </a:rPr>
              <a:t>) </a:t>
            </a:r>
            <a:r>
              <a:rPr lang="zh-CN" altLang="en-US" sz="1800" b="1" smtClean="0">
                <a:latin typeface="Courier New" panose="02070309020205020404" pitchFamily="49" charset="0"/>
              </a:rPr>
              <a:t>命令</a:t>
            </a:r>
            <a:r>
              <a:rPr lang="en-US" altLang="zh-CN" sz="1800" smtClean="0">
                <a:latin typeface="Courier New" panose="02070309020205020404" pitchFamily="49" charset="0"/>
              </a:rPr>
              <a:t>...;;</a:t>
            </a:r>
          </a:p>
          <a:p>
            <a:pPr marL="595312" lvl="2" indent="0">
              <a:spcBef>
                <a:spcPts val="0"/>
              </a:spcBef>
              <a:buNone/>
            </a:pPr>
            <a:r>
              <a:rPr lang="en-US" altLang="zh-CN" sz="1800" b="1" smtClean="0">
                <a:solidFill>
                  <a:srgbClr val="00B050"/>
                </a:solidFill>
                <a:latin typeface="Courier New" panose="02070309020205020404" pitchFamily="49" charset="0"/>
              </a:rPr>
              <a:t>esac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zh-CN" altLang="en-US" smtClean="0"/>
              <a:t>练习</a:t>
            </a:r>
            <a:r>
              <a:rPr lang="en-US" altLang="zh-CN" smtClean="0"/>
              <a:t>1.1</a:t>
            </a:r>
          </a:p>
          <a:p>
            <a:pPr lvl="1"/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《</a:t>
            </a:r>
            <a:r>
              <a:rPr lang="en-US" altLang="zh-CN" smtClean="0">
                <a:latin typeface="黑体"/>
                <a:cs typeface="Courier New" panose="02070309020205020404" pitchFamily="49" charset="0"/>
              </a:rPr>
              <a:t>shell</a:t>
            </a:r>
            <a:r>
              <a:rPr lang="zh-CN" altLang="en-US" smtClean="0">
                <a:latin typeface="黑体"/>
                <a:cs typeface="Courier New" panose="02070309020205020404" pitchFamily="49" charset="0"/>
              </a:rPr>
              <a:t>脚本：分支选择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》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中的脚本，改写为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形式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948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市镇">
  <a:themeElements>
    <a:clrScheme name="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FFFFFF"/>
      </a:accent3>
      <a:accent4>
        <a:srgbClr val="000000"/>
      </a:accent4>
      <a:accent5>
        <a:srgbClr val="E5B7B1"/>
      </a:accent5>
      <a:accent6>
        <a:srgbClr val="B9A300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方正舒体"/>
        <a:cs typeface=""/>
      </a:majorFont>
      <a:minorFont>
        <a:latin typeface="Georgia"/>
        <a:ea typeface="方正舒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70C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黑体" panose="02010600030101010101" pitchFamily="2" charset="-122"/>
            <a:ea typeface="黑体" panose="02010600030101010101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3328</TotalTime>
  <Pages>0</Pages>
  <Words>1919</Words>
  <Characters>0</Characters>
  <Application>Microsoft Office PowerPoint</Application>
  <DocSecurity>0</DocSecurity>
  <PresentationFormat>全屏显示(4:3)</PresentationFormat>
  <Lines>0</Lines>
  <Paragraphs>413</Paragraphs>
  <Slides>36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市镇</vt:lpstr>
      <vt:lpstr>实验五</vt:lpstr>
      <vt:lpstr>实验内容</vt:lpstr>
      <vt:lpstr>shell脚本：为什么要学？</vt:lpstr>
      <vt:lpstr>shell脚本：从Hello开始</vt:lpstr>
      <vt:lpstr>shell脚本：读取用户输入</vt:lpstr>
      <vt:lpstr>shell脚本：读取命令行参数</vt:lpstr>
      <vt:lpstr>shell脚本：分支选择</vt:lpstr>
      <vt:lpstr>shell脚本：if条件语句</vt:lpstr>
      <vt:lpstr>shell脚本：case条件语句</vt:lpstr>
      <vt:lpstr>shell脚本：循环</vt:lpstr>
      <vt:lpstr>shell脚本：while/until语句</vt:lpstr>
      <vt:lpstr>shell脚本：for语句</vt:lpstr>
      <vt:lpstr>shell脚本：重定向和文件读取</vt:lpstr>
      <vt:lpstr>shell脚本：重定向符</vt:lpstr>
      <vt:lpstr>任务1</vt:lpstr>
      <vt:lpstr>DNS服务：域名系统</vt:lpstr>
      <vt:lpstr>DNS服务：域名空间分配</vt:lpstr>
      <vt:lpstr>DNS服务：BIND</vt:lpstr>
      <vt:lpstr>DNS服务：配置网络</vt:lpstr>
      <vt:lpstr>DNS服务：修改主配置文件</vt:lpstr>
      <vt:lpstr>DNS服务：配置正向区</vt:lpstr>
      <vt:lpstr>DNS服务：配置反向区</vt:lpstr>
      <vt:lpstr>DNS服务：解析</vt:lpstr>
      <vt:lpstr>DNS服务：转发（选做）</vt:lpstr>
      <vt:lpstr>任务2</vt:lpstr>
      <vt:lpstr>Web服务：Apache</vt:lpstr>
      <vt:lpstr>Web服务：配置和运行</vt:lpstr>
      <vt:lpstr>Web服务：使用脚本输出页面</vt:lpstr>
      <vt:lpstr>Web服务：脚本作为CGI生成页面</vt:lpstr>
      <vt:lpstr>Web服务：基于名称的虚拟主机</vt:lpstr>
      <vt:lpstr>任务3</vt:lpstr>
      <vt:lpstr>FTP服务：vsftpd</vt:lpstr>
      <vt:lpstr>FTP服务：配置用户</vt:lpstr>
      <vt:lpstr>FTP服务：修改配置文件</vt:lpstr>
      <vt:lpstr>FTP服务：命令行客户端</vt:lpstr>
      <vt:lpstr>任务4</vt:lpstr>
    </vt:vector>
  </TitlesOfParts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实验五</dc:title>
  <dc:creator/>
  <cp:lastModifiedBy>Netlab</cp:lastModifiedBy>
  <cp:revision>1485</cp:revision>
  <dcterms:created xsi:type="dcterms:W3CDTF">2015-12-02T02:40:28Z</dcterms:created>
  <dcterms:modified xsi:type="dcterms:W3CDTF">2016-12-01T09:33:30Z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