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84" r:id="rId4"/>
    <p:sldId id="276" r:id="rId5"/>
    <p:sldId id="262" r:id="rId6"/>
    <p:sldId id="287" r:id="rId7"/>
    <p:sldId id="263" r:id="rId8"/>
    <p:sldId id="265" r:id="rId9"/>
    <p:sldId id="288" r:id="rId10"/>
    <p:sldId id="25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3910" autoAdjust="0"/>
  </p:normalViewPr>
  <p:slideViewPr>
    <p:cSldViewPr snapToGrid="0">
      <p:cViewPr varScale="1">
        <p:scale>
          <a:sx n="104" d="100"/>
          <a:sy n="104" d="100"/>
        </p:scale>
        <p:origin x="5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4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0" y="633373"/>
            <a:ext cx="1188360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1077374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374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ndara" panose="020E0502030303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Candara" panose="020E0502030303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Candara" panose="020E0502030303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Candara" panose="020E0502030303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ndara" panose="020E0502030303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ndara" panose="020E0502030303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Lógica. Silogismos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/>
              <a:t>Segunda parte</a:t>
            </a:r>
          </a:p>
        </p:txBody>
      </p:sp>
    </p:spTree>
    <p:extLst>
      <p:ext uri="{BB962C8B-B14F-4D97-AF65-F5344CB8AC3E}">
        <p14:creationId xmlns:p14="http://schemas.microsoft.com/office/powerpoint/2010/main" val="377248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razonamientos válidos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272" y="2042120"/>
            <a:ext cx="10773742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dirty="0"/>
              <a:t>Para estos casos </a:t>
            </a:r>
            <a:r>
              <a:rPr lang="es-SV" dirty="0">
                <a:solidFill>
                  <a:srgbClr val="002060"/>
                </a:solidFill>
              </a:rPr>
              <a:t>las premisas como la conclusión son verdaderas</a:t>
            </a:r>
            <a:r>
              <a:rPr lang="es-SV" dirty="0"/>
              <a:t>, entonces el razonamiento es válido, es decir, cuando no hay ningún caso de esa forma de razonamiento que tenga </a:t>
            </a:r>
            <a:r>
              <a:rPr lang="es-SV" b="1" dirty="0"/>
              <a:t>premisas verdaderas y conclusión falsa</a:t>
            </a:r>
            <a:r>
              <a:rPr lang="es-SV" dirty="0"/>
              <a:t>.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5" name="CuadroTexto 4"/>
          <p:cNvSpPr txBox="1"/>
          <p:nvPr/>
        </p:nvSpPr>
        <p:spPr>
          <a:xfrm flipH="1">
            <a:off x="304065" y="5433891"/>
            <a:ext cx="1152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razonamiento es inválido cuando, si por lo menos en un caso de premisas verdaderas se obtiene una conclusión falsa.</a:t>
            </a:r>
          </a:p>
        </p:txBody>
      </p:sp>
    </p:spTree>
    <p:extLst>
      <p:ext uri="{BB962C8B-B14F-4D97-AF65-F5344CB8AC3E}">
        <p14:creationId xmlns:p14="http://schemas.microsoft.com/office/powerpoint/2010/main" val="281736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Razonamientos válidos. Combinaciones posibles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2506" y="2050651"/>
            <a:ext cx="3543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/>
              <a:t>La tabla muestra todas </a:t>
            </a:r>
            <a:r>
              <a:rPr lang="es-SV" sz="3200" dirty="0">
                <a:solidFill>
                  <a:srgbClr val="002060"/>
                </a:solidFill>
              </a:rPr>
              <a:t>las combinaciones posibles </a:t>
            </a:r>
            <a:r>
              <a:rPr lang="es-SV" sz="3200" dirty="0"/>
              <a:t>para los razonamientos válidos y los inválidos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67941"/>
              </p:ext>
            </p:extLst>
          </p:nvPr>
        </p:nvGraphicFramePr>
        <p:xfrm>
          <a:off x="3489159" y="1834166"/>
          <a:ext cx="8398042" cy="4626706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4209872">
                  <a:extLst>
                    <a:ext uri="{9D8B030D-6E8A-4147-A177-3AD203B41FA5}">
                      <a16:colId xmlns:a16="http://schemas.microsoft.com/office/drawing/2014/main" val="4238631069"/>
                    </a:ext>
                  </a:extLst>
                </a:gridCol>
                <a:gridCol w="4188170">
                  <a:extLst>
                    <a:ext uri="{9D8B030D-6E8A-4147-A177-3AD203B41FA5}">
                      <a16:colId xmlns:a16="http://schemas.microsoft.com/office/drawing/2014/main" val="3502017854"/>
                    </a:ext>
                  </a:extLst>
                </a:gridCol>
              </a:tblGrid>
              <a:tr h="5068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Razonamiento válido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Razonamiento inválido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49899565"/>
                  </a:ext>
                </a:extLst>
              </a:tr>
              <a:tr h="1013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u="sng" dirty="0">
                          <a:effectLst/>
                        </a:rPr>
                        <a:t>Premisas verdaderas (V)</a:t>
                      </a:r>
                      <a:endParaRPr lang="es-SV" sz="2400" u="sng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Conclusión verdadera(V)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u="sng" dirty="0">
                          <a:effectLst/>
                        </a:rPr>
                        <a:t>Premisas verdaderas (V)</a:t>
                      </a:r>
                      <a:endParaRPr lang="es-SV" sz="2400" u="sng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Conclusión verdadera(V)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38435207"/>
                  </a:ext>
                </a:extLst>
              </a:tr>
              <a:tr h="1013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No se da nunca este caso</a:t>
                      </a:r>
                      <a:endParaRPr lang="es-SV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u="sng" dirty="0">
                          <a:effectLst/>
                        </a:rPr>
                        <a:t>Premisas verdaderas (V)</a:t>
                      </a:r>
                      <a:endParaRPr lang="es-SV" sz="2400" u="sng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conclusión falsa(F)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55074674"/>
                  </a:ext>
                </a:extLst>
              </a:tr>
              <a:tr h="1013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u="sng" dirty="0">
                          <a:effectLst/>
                        </a:rPr>
                        <a:t>Premisas falsas (F)</a:t>
                      </a:r>
                      <a:endParaRPr lang="es-SV" sz="2400" u="sng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conclusión verdadera(V)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u="sng" dirty="0">
                          <a:effectLst/>
                        </a:rPr>
                        <a:t>Premisas falsas (F)</a:t>
                      </a:r>
                      <a:endParaRPr lang="es-SV" sz="2400" u="sng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conclusión verdadera(V)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97680005"/>
                  </a:ext>
                </a:extLst>
              </a:tr>
              <a:tr h="1013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u="sng" dirty="0">
                          <a:effectLst/>
                        </a:rPr>
                        <a:t>Premisas falsas (F)</a:t>
                      </a:r>
                      <a:endParaRPr lang="es-SV" sz="2400" u="sng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conclusión falsa(F)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u="sng" dirty="0">
                          <a:effectLst/>
                        </a:rPr>
                        <a:t>Premisas falsas (F)</a:t>
                      </a:r>
                      <a:endParaRPr lang="es-SV" sz="2400" u="sng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conclusión falsa(F)</a:t>
                      </a:r>
                      <a:endParaRPr lang="es-SV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8573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>
                <a:latin typeface="Candara" panose="020E0502030303020204" pitchFamily="34" charset="0"/>
              </a:rPr>
              <a:t>En esta sección veremos los conceptos de la lógica relacionados con los razonamientos deductivos y razonamientos válidos</a:t>
            </a:r>
          </a:p>
        </p:txBody>
      </p:sp>
    </p:spTree>
    <p:extLst>
      <p:ext uri="{BB962C8B-B14F-4D97-AF65-F5344CB8AC3E}">
        <p14:creationId xmlns:p14="http://schemas.microsoft.com/office/powerpoint/2010/main" val="30497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60409"/>
            <a:ext cx="7180311" cy="4448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SV" dirty="0">
                <a:solidFill>
                  <a:srgbClr val="002060"/>
                </a:solidFill>
              </a:rPr>
              <a:t>Razonamiento deductivo. silogismo</a:t>
            </a:r>
          </a:p>
          <a:p>
            <a:pPr lvl="1">
              <a:lnSpc>
                <a:spcPct val="100000"/>
              </a:lnSpc>
            </a:pPr>
            <a:r>
              <a:rPr lang="es-SV" dirty="0"/>
              <a:t>Definición</a:t>
            </a:r>
          </a:p>
          <a:p>
            <a:pPr lvl="1">
              <a:lnSpc>
                <a:spcPct val="100000"/>
              </a:lnSpc>
            </a:pPr>
            <a:r>
              <a:rPr lang="es-SV" dirty="0"/>
              <a:t>Términos</a:t>
            </a:r>
          </a:p>
          <a:p>
            <a:pPr lvl="1">
              <a:lnSpc>
                <a:spcPct val="100000"/>
              </a:lnSpc>
            </a:pPr>
            <a:r>
              <a:rPr lang="es-SV" dirty="0"/>
              <a:t>Figuras</a:t>
            </a:r>
          </a:p>
          <a:p>
            <a:pPr>
              <a:lnSpc>
                <a:spcPct val="100000"/>
              </a:lnSpc>
            </a:pPr>
            <a:r>
              <a:rPr lang="es-SV" dirty="0">
                <a:solidFill>
                  <a:srgbClr val="002060"/>
                </a:solidFill>
              </a:rPr>
              <a:t>Razonamiento válido</a:t>
            </a:r>
          </a:p>
          <a:p>
            <a:pPr lvl="1">
              <a:lnSpc>
                <a:spcPct val="100000"/>
              </a:lnSpc>
            </a:pPr>
            <a:r>
              <a:rPr lang="es-SV" dirty="0"/>
              <a:t>Definición</a:t>
            </a:r>
          </a:p>
          <a:p>
            <a:pPr lvl="1">
              <a:lnSpc>
                <a:spcPct val="100000"/>
              </a:lnSpc>
            </a:pPr>
            <a:r>
              <a:rPr lang="es-SV" dirty="0"/>
              <a:t>Combinaciones posibles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SV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47458" y="2160409"/>
            <a:ext cx="5431721" cy="4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7142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Razonamiento deductivo. Silogismos categóricos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77317" y="2593547"/>
            <a:ext cx="8400283" cy="35993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SV" sz="3600" dirty="0">
                <a:latin typeface="Candara" panose="020E0502030303020204" pitchFamily="34" charset="0"/>
              </a:rPr>
              <a:t>Un </a:t>
            </a:r>
            <a:r>
              <a:rPr lang="es-SV" sz="3600" dirty="0">
                <a:solidFill>
                  <a:srgbClr val="002060"/>
                </a:solidFill>
                <a:latin typeface="Candara" panose="020E0502030303020204" pitchFamily="34" charset="0"/>
              </a:rPr>
              <a:t>silogismo</a:t>
            </a:r>
            <a:r>
              <a:rPr lang="es-SV" sz="3600" dirty="0">
                <a:latin typeface="Candara" panose="020E0502030303020204" pitchFamily="34" charset="0"/>
              </a:rPr>
              <a:t> es un tipo especial de razonamiento deductivo.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SV" sz="3600" dirty="0">
                <a:latin typeface="Candara" panose="020E0502030303020204" pitchFamily="34" charset="0"/>
              </a:rPr>
              <a:t>Consta de </a:t>
            </a:r>
            <a:r>
              <a:rPr lang="es-SV" sz="3600" dirty="0">
                <a:solidFill>
                  <a:srgbClr val="002060"/>
                </a:solidFill>
                <a:latin typeface="Candara" panose="020E0502030303020204" pitchFamily="34" charset="0"/>
              </a:rPr>
              <a:t>dos premisas y una conclusión</a:t>
            </a:r>
            <a:r>
              <a:rPr lang="es-SV" sz="3600" dirty="0">
                <a:latin typeface="Candara" panose="020E0502030303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s-SV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7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Silogismo categórico. Términos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678" y="1834166"/>
            <a:ext cx="11848563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SV" sz="2800" dirty="0">
                <a:latin typeface="Candara" panose="020E0502030303020204" pitchFamily="34" charset="0"/>
              </a:rPr>
              <a:t>En el silogismo categórico intervienen exactamente </a:t>
            </a:r>
            <a:r>
              <a:rPr lang="es-SV" sz="2800" dirty="0">
                <a:solidFill>
                  <a:srgbClr val="002060"/>
                </a:solidFill>
                <a:latin typeface="Candara" panose="020E0502030303020204" pitchFamily="34" charset="0"/>
              </a:rPr>
              <a:t>tres términos</a:t>
            </a:r>
            <a:r>
              <a:rPr lang="es-SV" sz="2800" dirty="0">
                <a:latin typeface="Candara" panose="020E0502030303020204" pitchFamily="34" charset="0"/>
              </a:rPr>
              <a:t>, los cuales aparecen en las premisas:</a:t>
            </a:r>
          </a:p>
          <a:p>
            <a:r>
              <a:rPr lang="es-SV" sz="2400" dirty="0">
                <a:latin typeface="Candara" panose="020E0502030303020204" pitchFamily="34" charset="0"/>
              </a:rPr>
              <a:t>El </a:t>
            </a:r>
            <a:r>
              <a:rPr lang="es-SV" sz="2400" dirty="0">
                <a:solidFill>
                  <a:srgbClr val="002060"/>
                </a:solidFill>
                <a:latin typeface="Candara" panose="020E0502030303020204" pitchFamily="34" charset="0"/>
              </a:rPr>
              <a:t>termino mayor(P) </a:t>
            </a:r>
            <a:r>
              <a:rPr lang="es-SV" sz="2400" dirty="0">
                <a:latin typeface="Candara" panose="020E0502030303020204" pitchFamily="34" charset="0"/>
              </a:rPr>
              <a:t>que figura en la conclusión como predicado y en una de las premisas</a:t>
            </a:r>
          </a:p>
          <a:p>
            <a:r>
              <a:rPr lang="es-SV" sz="2400" dirty="0">
                <a:latin typeface="Candara" panose="020E0502030303020204" pitchFamily="34" charset="0"/>
              </a:rPr>
              <a:t>El </a:t>
            </a:r>
            <a:r>
              <a:rPr lang="es-SV" sz="2400" dirty="0">
                <a:solidFill>
                  <a:srgbClr val="002060"/>
                </a:solidFill>
                <a:latin typeface="Candara" panose="020E0502030303020204" pitchFamily="34" charset="0"/>
              </a:rPr>
              <a:t>término menor (S) </a:t>
            </a:r>
            <a:r>
              <a:rPr lang="es-SV" sz="2400" dirty="0">
                <a:latin typeface="Candara" panose="020E0502030303020204" pitchFamily="34" charset="0"/>
              </a:rPr>
              <a:t>que figura en la conclusión como sujeto y en una de las premisas</a:t>
            </a:r>
          </a:p>
          <a:p>
            <a:r>
              <a:rPr lang="es-SV" sz="2400" dirty="0">
                <a:latin typeface="Candara" panose="020E0502030303020204" pitchFamily="34" charset="0"/>
              </a:rPr>
              <a:t>El </a:t>
            </a:r>
            <a:r>
              <a:rPr lang="es-SV" sz="2400" dirty="0">
                <a:solidFill>
                  <a:srgbClr val="002060"/>
                </a:solidFill>
                <a:latin typeface="Candara" panose="020E0502030303020204" pitchFamily="34" charset="0"/>
              </a:rPr>
              <a:t>término medio(M) </a:t>
            </a:r>
            <a:r>
              <a:rPr lang="es-SV" sz="2400" dirty="0">
                <a:latin typeface="Candara" panose="020E0502030303020204" pitchFamily="34" charset="0"/>
              </a:rPr>
              <a:t>que figura en las dos premisas, pero no en la conclusión.</a:t>
            </a:r>
          </a:p>
        </p:txBody>
      </p:sp>
    </p:spTree>
    <p:extLst>
      <p:ext uri="{BB962C8B-B14F-4D97-AF65-F5344CB8AC3E}">
        <p14:creationId xmlns:p14="http://schemas.microsoft.com/office/powerpoint/2010/main" val="411982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Silogismos categóricos. Términos</a:t>
            </a:r>
            <a:endParaRPr lang="es-SV" dirty="0"/>
          </a:p>
        </p:txBody>
      </p:sp>
      <p:sp>
        <p:nvSpPr>
          <p:cNvPr id="5" name="CuadroTexto 4"/>
          <p:cNvSpPr txBox="1"/>
          <p:nvPr/>
        </p:nvSpPr>
        <p:spPr>
          <a:xfrm>
            <a:off x="631422" y="2080156"/>
            <a:ext cx="966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/>
              <a:t>Ejemplo: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33136" y="2835905"/>
            <a:ext cx="5635155" cy="14208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2060"/>
                </a:solidFill>
              </a:rPr>
              <a:t>Todo hombre es inteligente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2060"/>
                </a:solidFill>
              </a:rPr>
              <a:t>Todo ser inteligente es mortal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2060"/>
                </a:solidFill>
              </a:rPr>
              <a:t>Todo mortal es hombre</a:t>
            </a:r>
            <a:endParaRPr lang="es-SV" sz="2000" dirty="0">
              <a:solidFill>
                <a:srgbClr val="002060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41753" y="3801691"/>
            <a:ext cx="6217920" cy="3325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048001" y="5038204"/>
            <a:ext cx="8935452" cy="17543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2060"/>
                </a:solidFill>
              </a:rPr>
              <a:t>Término mayor (P): Predicado de la conclusión, Hombre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2060"/>
                </a:solidFill>
              </a:rPr>
              <a:t>Término menor (S): Sujeto en la conclusión, mortal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2060"/>
                </a:solidFill>
              </a:rPr>
              <a:t>Término medio (M): no aparece en la conclusión: inteligente</a:t>
            </a:r>
            <a:endParaRPr lang="es-SV" sz="2400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66146" y="4355086"/>
            <a:ext cx="5245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/>
              <a:t>Entonces: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879950" y="3772149"/>
            <a:ext cx="1969903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2060"/>
                </a:solidFill>
              </a:rPr>
              <a:t>Conclusión</a:t>
            </a:r>
            <a:endParaRPr lang="es-SV" sz="2000" dirty="0">
              <a:solidFill>
                <a:srgbClr val="002060"/>
              </a:solidFill>
            </a:endParaRPr>
          </a:p>
        </p:txBody>
      </p:sp>
      <p:sp>
        <p:nvSpPr>
          <p:cNvPr id="11" name="Flecha izquierda 10"/>
          <p:cNvSpPr/>
          <p:nvPr/>
        </p:nvSpPr>
        <p:spPr>
          <a:xfrm>
            <a:off x="6249853" y="3792583"/>
            <a:ext cx="1448535" cy="575923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97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Silogismos categóricos. Figuras</a:t>
            </a:r>
            <a:endParaRPr lang="es-SV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56327"/>
              </p:ext>
            </p:extLst>
          </p:nvPr>
        </p:nvGraphicFramePr>
        <p:xfrm>
          <a:off x="680322" y="3178368"/>
          <a:ext cx="10280606" cy="3342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1025">
                  <a:extLst>
                    <a:ext uri="{9D8B030D-6E8A-4147-A177-3AD203B41FA5}">
                      <a16:colId xmlns:a16="http://schemas.microsoft.com/office/drawing/2014/main" val="1353675509"/>
                    </a:ext>
                  </a:extLst>
                </a:gridCol>
                <a:gridCol w="1583862">
                  <a:extLst>
                    <a:ext uri="{9D8B030D-6E8A-4147-A177-3AD203B41FA5}">
                      <a16:colId xmlns:a16="http://schemas.microsoft.com/office/drawing/2014/main" val="1489728283"/>
                    </a:ext>
                  </a:extLst>
                </a:gridCol>
                <a:gridCol w="1864518">
                  <a:extLst>
                    <a:ext uri="{9D8B030D-6E8A-4147-A177-3AD203B41FA5}">
                      <a16:colId xmlns:a16="http://schemas.microsoft.com/office/drawing/2014/main" val="3507803301"/>
                    </a:ext>
                  </a:extLst>
                </a:gridCol>
                <a:gridCol w="1864518">
                  <a:extLst>
                    <a:ext uri="{9D8B030D-6E8A-4147-A177-3AD203B41FA5}">
                      <a16:colId xmlns:a16="http://schemas.microsoft.com/office/drawing/2014/main" val="812781693"/>
                    </a:ext>
                  </a:extLst>
                </a:gridCol>
                <a:gridCol w="1864518">
                  <a:extLst>
                    <a:ext uri="{9D8B030D-6E8A-4147-A177-3AD203B41FA5}">
                      <a16:colId xmlns:a16="http://schemas.microsoft.com/office/drawing/2014/main" val="3702459142"/>
                    </a:ext>
                  </a:extLst>
                </a:gridCol>
                <a:gridCol w="222165">
                  <a:extLst>
                    <a:ext uri="{9D8B030D-6E8A-4147-A177-3AD203B41FA5}">
                      <a16:colId xmlns:a16="http://schemas.microsoft.com/office/drawing/2014/main" val="376388032"/>
                    </a:ext>
                  </a:extLst>
                </a:gridCol>
              </a:tblGrid>
              <a:tr h="557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2500" dirty="0">
                          <a:effectLst/>
                        </a:rPr>
                        <a:t>1ª FIGURA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2500" dirty="0">
                          <a:effectLst/>
                        </a:rPr>
                        <a:t>2ª FIGURA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2500" dirty="0">
                          <a:effectLst/>
                        </a:rPr>
                        <a:t>3ª FIGURA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2500" dirty="0">
                          <a:effectLst/>
                        </a:rPr>
                        <a:t>4ª FIGURA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extLst>
                  <a:ext uri="{0D108BD9-81ED-4DB2-BD59-A6C34878D82A}">
                    <a16:rowId xmlns:a16="http://schemas.microsoft.com/office/drawing/2014/main" val="3103749524"/>
                  </a:ext>
                </a:extLst>
              </a:tr>
              <a:tr h="1114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SV" sz="25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Premisa mayor</a:t>
                      </a: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SV" sz="2500" dirty="0">
                          <a:effectLst/>
                        </a:rPr>
                        <a:t>M   P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P   M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M   P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SV" sz="2500" dirty="0">
                          <a:effectLst/>
                        </a:rPr>
                        <a:t>P   M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extLst>
                  <a:ext uri="{0D108BD9-81ED-4DB2-BD59-A6C34878D82A}">
                    <a16:rowId xmlns:a16="http://schemas.microsoft.com/office/drawing/2014/main" val="170897810"/>
                  </a:ext>
                </a:extLst>
              </a:tr>
              <a:tr h="1114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SV" sz="25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Premisa menor</a:t>
                      </a: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S    M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S    M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M   S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M   S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extLst>
                  <a:ext uri="{0D108BD9-81ED-4DB2-BD59-A6C34878D82A}">
                    <a16:rowId xmlns:a16="http://schemas.microsoft.com/office/drawing/2014/main" val="3302371126"/>
                  </a:ext>
                </a:extLst>
              </a:tr>
              <a:tr h="557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SV" sz="25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Conclusión</a:t>
                      </a: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S    P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S    P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S    P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500" dirty="0">
                          <a:effectLst/>
                        </a:rPr>
                        <a:t>S   P</a:t>
                      </a: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s-SV" sz="2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3" marR="62423" marT="0" marB="0"/>
                </a:tc>
                <a:extLst>
                  <a:ext uri="{0D108BD9-81ED-4DB2-BD59-A6C34878D82A}">
                    <a16:rowId xmlns:a16="http://schemas.microsoft.com/office/drawing/2014/main" val="324217365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60362" y="2055584"/>
            <a:ext cx="10600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800" dirty="0">
                <a:latin typeface="Arial" panose="020B0604020202020204" pitchFamily="34" charset="0"/>
                <a:cs typeface="Arial" panose="020B0604020202020204" pitchFamily="34" charset="0"/>
              </a:rPr>
              <a:t>De acuerdo a la disposición de los términos en las premisas y en la conclusión se pueden dar </a:t>
            </a:r>
            <a:r>
              <a:rPr lang="es-SV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siguientes figuras</a:t>
            </a:r>
            <a:r>
              <a:rPr lang="es-SV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50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SV" dirty="0"/>
          </a:p>
        </p:txBody>
      </p:sp>
      <p:sp>
        <p:nvSpPr>
          <p:cNvPr id="4" name="CuadroTexto 3"/>
          <p:cNvSpPr txBox="1"/>
          <p:nvPr/>
        </p:nvSpPr>
        <p:spPr>
          <a:xfrm>
            <a:off x="495179" y="2071634"/>
            <a:ext cx="499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Escriba un ejemplo del tipo AIE-1</a:t>
            </a:r>
            <a:endParaRPr lang="es-SV" sz="2800" dirty="0"/>
          </a:p>
        </p:txBody>
      </p:sp>
      <p:sp>
        <p:nvSpPr>
          <p:cNvPr id="5" name="Rectángulo 4"/>
          <p:cNvSpPr/>
          <p:nvPr/>
        </p:nvSpPr>
        <p:spPr>
          <a:xfrm>
            <a:off x="1106905" y="2903629"/>
            <a:ext cx="6096000" cy="1951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 M es P </a:t>
            </a:r>
            <a:endParaRPr lang="es-SV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Algún S es M </a:t>
            </a:r>
            <a:endParaRPr lang="es-SV" sz="28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Ningún S es P</a:t>
            </a:r>
            <a:endParaRPr lang="es-SV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5667" y="5930946"/>
            <a:ext cx="2307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M: Científico</a:t>
            </a:r>
            <a:endParaRPr lang="es-SV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507763" y="5964197"/>
            <a:ext cx="347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P:  persona objetiva</a:t>
            </a:r>
            <a:endParaRPr lang="es-SV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621903" y="5930946"/>
            <a:ext cx="1438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S: físico</a:t>
            </a:r>
            <a:endParaRPr lang="es-SV" sz="3200" dirty="0"/>
          </a:p>
        </p:txBody>
      </p:sp>
      <p:sp>
        <p:nvSpPr>
          <p:cNvPr id="9" name="Rectángulo 8"/>
          <p:cNvSpPr/>
          <p:nvPr/>
        </p:nvSpPr>
        <p:spPr>
          <a:xfrm>
            <a:off x="495179" y="2955370"/>
            <a:ext cx="11044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SV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SV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.   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s-SV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7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SV" dirty="0"/>
          </a:p>
        </p:txBody>
      </p:sp>
      <p:sp>
        <p:nvSpPr>
          <p:cNvPr id="4" name="CuadroTexto 3"/>
          <p:cNvSpPr txBox="1"/>
          <p:nvPr/>
        </p:nvSpPr>
        <p:spPr>
          <a:xfrm>
            <a:off x="495179" y="2071634"/>
            <a:ext cx="499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Escriba un ejemplo del tipo AIE-1</a:t>
            </a:r>
            <a:endParaRPr lang="es-SV" sz="2800" dirty="0"/>
          </a:p>
        </p:txBody>
      </p:sp>
      <p:sp>
        <p:nvSpPr>
          <p:cNvPr id="5" name="Rectángulo 4"/>
          <p:cNvSpPr/>
          <p:nvPr/>
        </p:nvSpPr>
        <p:spPr>
          <a:xfrm>
            <a:off x="1106905" y="2903629"/>
            <a:ext cx="7514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es-ES" sz="28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científico</a:t>
            </a: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s-ES" sz="28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 objetiva </a:t>
            </a:r>
            <a:endParaRPr lang="es-SV" sz="28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Algún </a:t>
            </a:r>
            <a:r>
              <a:rPr lang="es-ES" sz="2800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físico</a:t>
            </a:r>
            <a:r>
              <a:rPr lang="es-ES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s-ES" sz="2800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científico</a:t>
            </a:r>
            <a:r>
              <a:rPr lang="es-ES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SV" sz="28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Ningún </a:t>
            </a:r>
            <a:r>
              <a:rPr lang="es-ES" sz="28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físico</a:t>
            </a: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s-ES" sz="28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 objetiva</a:t>
            </a:r>
            <a:endParaRPr lang="es-SV" sz="28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5667" y="5930946"/>
            <a:ext cx="2307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M: Científico</a:t>
            </a:r>
            <a:endParaRPr lang="es-SV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507763" y="5964197"/>
            <a:ext cx="347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P:  persona objetiva</a:t>
            </a:r>
            <a:endParaRPr lang="es-SV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621903" y="5930946"/>
            <a:ext cx="1438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S: físico</a:t>
            </a:r>
            <a:endParaRPr lang="es-SV" sz="3200" dirty="0"/>
          </a:p>
        </p:txBody>
      </p:sp>
      <p:sp>
        <p:nvSpPr>
          <p:cNvPr id="9" name="Rectángulo 8"/>
          <p:cNvSpPr/>
          <p:nvPr/>
        </p:nvSpPr>
        <p:spPr>
          <a:xfrm>
            <a:off x="0" y="2450640"/>
            <a:ext cx="3884316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SV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completar:</a:t>
            </a:r>
          </a:p>
        </p:txBody>
      </p:sp>
    </p:spTree>
    <p:extLst>
      <p:ext uri="{BB962C8B-B14F-4D97-AF65-F5344CB8AC3E}">
        <p14:creationId xmlns:p14="http://schemas.microsoft.com/office/powerpoint/2010/main" val="13169542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631</TotalTime>
  <Words>485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Trebuchet MS</vt:lpstr>
      <vt:lpstr>Berlín</vt:lpstr>
      <vt:lpstr>Lógica. Silogismos</vt:lpstr>
      <vt:lpstr>Introducción</vt:lpstr>
      <vt:lpstr>Contenido</vt:lpstr>
      <vt:lpstr>Razonamiento deductivo. Silogismos categóricos</vt:lpstr>
      <vt:lpstr>Silogismo categórico. Términos</vt:lpstr>
      <vt:lpstr>Silogismos categóricos. Términos</vt:lpstr>
      <vt:lpstr>Silogismos categóricos. Figuras</vt:lpstr>
      <vt:lpstr>Ejemplo</vt:lpstr>
      <vt:lpstr>Ejemplo</vt:lpstr>
      <vt:lpstr>Los razonamientos válidos</vt:lpstr>
      <vt:lpstr>Razonamientos válidos. Combinaciones posibles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uca</dc:creator>
  <cp:lastModifiedBy>Sergio Sunley</cp:lastModifiedBy>
  <cp:revision>48</cp:revision>
  <dcterms:created xsi:type="dcterms:W3CDTF">2020-04-19T23:22:52Z</dcterms:created>
  <dcterms:modified xsi:type="dcterms:W3CDTF">2021-04-12T15:01:48Z</dcterms:modified>
</cp:coreProperties>
</file>