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3736080"/>
            <a:ext cx="1141884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11080" y="373608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373608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2880" y="1080000"/>
            <a:ext cx="6372720" cy="50846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2880" y="1080000"/>
            <a:ext cx="6372720" cy="5084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11418840" cy="508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28520" cy="35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60000" y="373608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508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11080" y="373608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11080" y="1080000"/>
            <a:ext cx="557208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60000" y="3736080"/>
            <a:ext cx="11418840" cy="242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360" y="759600"/>
            <a:ext cx="12191760" cy="17640"/>
          </a:xfrm>
          <a:prstGeom prst="rect">
            <a:avLst/>
          </a:prstGeom>
          <a:solidFill>
            <a:srgbClr val="007348"/>
          </a:solidFill>
          <a:ln w="9360">
            <a:noFill/>
          </a:ln>
        </p:spPr>
      </p:sp>
      <p:pic>
        <p:nvPicPr>
          <p:cNvPr id="1" name="Picture 2" descr=""/>
          <p:cNvPicPr/>
          <p:nvPr/>
        </p:nvPicPr>
        <p:blipFill>
          <a:blip r:embed="rId2"/>
          <a:srcRect l="0" t="1759784" r="0" b="0"/>
          <a:stretch>
            <a:fillRect/>
          </a:stretch>
        </p:blipFill>
        <p:spPr>
          <a:xfrm>
            <a:off x="10751760" y="176400"/>
            <a:ext cx="717120" cy="41976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640" cy="512640"/>
          </a:xfrm>
          <a:prstGeom prst="rect">
            <a:avLst/>
          </a:prstGeom>
          <a:ln>
            <a:noFill/>
          </a:ln>
        </p:spPr>
      </p:pic>
      <p:pic>
        <p:nvPicPr>
          <p:cNvPr id="3" name="Grafik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6320" cy="25632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9803160" y="6459840"/>
            <a:ext cx="1775160" cy="341280"/>
          </a:xfrm>
          <a:prstGeom prst="rect">
            <a:avLst/>
          </a:prstGeom>
          <a:noFill/>
          <a:ln w="9360">
            <a:noFill/>
          </a:ln>
        </p:spPr>
        <p:txBody>
          <a:bodyPr wrap="none" lIns="89280" rIns="89280" tIns="43920" bIns="43920"/>
          <a:p>
            <a:pPr algn="r"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</a:rPr>
              <a:t>© Philipp Schmurr., Karlsruhe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074960" y="6628320"/>
            <a:ext cx="1231560" cy="194760"/>
          </a:xfrm>
          <a:prstGeom prst="rect">
            <a:avLst/>
          </a:prstGeom>
          <a:noFill/>
          <a:ln w="9360">
            <a:noFill/>
          </a:ln>
        </p:spPr>
        <p:txBody>
          <a:bodyPr lIns="89280" rIns="89280" tIns="43920" bIns="43920"/>
          <a:p>
            <a:pPr algn="r"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</a:rPr>
              <a:t>Alle Rechte vorbehalten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360000" y="6467040"/>
            <a:ext cx="194652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</a:rPr>
              <a:t>Forschungszentrum für Informatik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1600">
                <a:solidFill>
                  <a:srgbClr val="000000"/>
                </a:solidFill>
                <a:latin typeface="Aria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00000"/>
                </a:solidFill>
                <a:latin typeface="Arial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ftr"/>
          </p:nvPr>
        </p:nvSpPr>
        <p:spPr>
          <a:xfrm>
            <a:off x="2464200" y="6459840"/>
            <a:ext cx="7327440" cy="3978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sldNum"/>
          </p:nvPr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B11ED93-DF1E-458A-B031-BE3F0BBE0458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06D99B5-00DC-45BB-A31B-56601A727A8A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690840" y="2084400"/>
            <a:ext cx="10783080" cy="354816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48" name="CustomShape 4"/>
          <p:cNvSpPr/>
          <p:nvPr/>
        </p:nvSpPr>
        <p:spPr>
          <a:xfrm>
            <a:off x="895320" y="2667240"/>
            <a:ext cx="4054320" cy="393480"/>
          </a:xfrm>
          <a:prstGeom prst="rect">
            <a:avLst/>
          </a:prstGeom>
          <a:solidFill>
            <a:srgbClr val="007348"/>
          </a:solidFill>
          <a:ln w="19080">
            <a:solidFill>
              <a:srgbClr val="007348"/>
            </a:solidFill>
            <a:miter/>
          </a:ln>
        </p:spPr>
      </p:sp>
      <p:pic>
        <p:nvPicPr>
          <p:cNvPr id="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720" y="2069280"/>
            <a:ext cx="2683800" cy="3578400"/>
          </a:xfrm>
          <a:prstGeom prst="rect">
            <a:avLst/>
          </a:prstGeom>
          <a:ln w="19080"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1017360" y="2294280"/>
            <a:ext cx="4114800" cy="3039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Aufgabenstellung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ヒラギノ角ゴ Pro W3"/>
              </a:rPr>
              <a:t>Vision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Kalman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Highlevel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Zusammenspiel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Kernproblematiken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Ausblick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690840" y="1661760"/>
            <a:ext cx="10783080" cy="39636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Probleme and Herausforderungen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72960" y="1155240"/>
            <a:ext cx="11723040" cy="5793840"/>
          </a:xfrm>
          <a:prstGeom prst="rect">
            <a:avLst/>
          </a:prstGeom>
        </p:spPr>
        <p:txBody>
          <a:bodyPr/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ar_track_alvar 3D Daten zum 2D Daten überführen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Schlechte Kovarianz → Schlange mit 25 Samples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Marker Platzierung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Kopfbewegung → atan2 mit Spezialfällen berücksichtigt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Usw.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AF94D85-CAC2-4C0D-B580-14FDAA95625C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A936112-1572-49D0-AB2B-E86CEDD9BD04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53080" y="771120"/>
            <a:ext cx="6946920" cy="539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r>
              <a:rPr lang="de-DE" sz="3500">
                <a:solidFill>
                  <a:srgbClr val="000000"/>
                </a:solidFill>
                <a:latin typeface="Arial"/>
              </a:rPr>
              <a:t>  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Gesichtsfeld von Kinect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Geschwindigkeitstest 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PTU Drehungsgeschwindigkeit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Dummy Programm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0028520" cy="759240"/>
          </a:xfrm>
          <a:prstGeom prst="rect">
            <a:avLst/>
          </a:prstGeom>
          <a:noFill/>
          <a:ln>
            <a:noFill/>
          </a:ln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Tests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Vision Gruppe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E477DA-3B9A-45A2-8C34-8DFBACCB2627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690840" y="2084400"/>
            <a:ext cx="10783080" cy="354816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1017360" y="2294280"/>
            <a:ext cx="4114800" cy="2645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Übersicht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Entwurf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Implementierung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Probleme and Herausforderungen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Testen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690840" y="1661760"/>
            <a:ext cx="10783080" cy="39636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  <p:pic>
        <p:nvPicPr>
          <p:cNvPr id="57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5800" y="3196800"/>
            <a:ext cx="3712320" cy="16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Ziele: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Markererkennung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Markerverfolgung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Kidnapped – Umschauen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Nicht Kidnapped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Sieht Marker – Verfolgen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000000"/>
                </a:solidFill>
                <a:latin typeface="Arial"/>
              </a:rPr>
              <a:t>Sieht kein Marker – Kopf zum erwarteten Marker drehen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F0D3ED6-CEE4-4046-BA75-048FE01AF6D5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3B9B4E0-100A-4066-9301-E8037D78C8E3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360360" y="1080000"/>
            <a:ext cx="11418840" cy="508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Implementierung: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ROS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ar_track_alvar – AR Tag Tracker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 </a:t>
            </a:r>
            <a:r>
              <a:rPr lang="de-DE">
                <a:solidFill>
                  <a:srgbClr val="000000"/>
                </a:solidFill>
                <a:latin typeface="Arial"/>
              </a:rPr>
              <a:t>Marker → Welt Koordinaten → Publizieren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Pan-Tilt Unit – Kopfbewegung Simulieren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Verknüpfungen und Kontext zum Rest des Projects: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Ausgabe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vision/estimated_pose: PoseWithCovarianceStamped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vision/sees_marker: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vision/unexpected_marker: bool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Eingabe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HL/is_kidnapped: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kalman/fused_pose: PoseWithCovarianceStamped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66" name="TextShape 3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776E494-6D8B-4164-BD47-357928E04486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 - Kontext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3A862C3-3EA4-4B4F-912F-5109123978A5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3960" y="815760"/>
            <a:ext cx="5703840" cy="59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360000" y="1080000"/>
            <a:ext cx="11418840" cy="508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 – verwendete Knoten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Marker_Broadcaster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Hauptfaden: Versorgung der TF Baumstruktur mit Marker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Localizer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Faden 1: konvertiere Marker Transformation in Kamera Transformation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Faden 2: Auszug aus TF der Roboter Transformation in Weltkoordinaten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Faden 3: Aufnahme und Speichern der Daten von anderen Gruppen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Faden 4: Kamera Drehung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2" name="TextShape 3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F9F8295-1372-4639-A5BC-60115019F9A4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 - Datenfluss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4837903-6B20-43CD-833F-9071DE5F969F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240" y="1134360"/>
            <a:ext cx="9629640" cy="51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0"/>
            <a:ext cx="10028520" cy="759240"/>
          </a:xfrm>
          <a:prstGeom prst="rect">
            <a:avLst/>
          </a:prstGeom>
        </p:spPr>
        <p:txBody>
          <a:bodyPr lIns="360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 - TF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11779200" y="6459840"/>
            <a:ext cx="412560" cy="397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5F90F62-2F50-45DA-9008-080A86614FEB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8440" y="1066320"/>
            <a:ext cx="9434880" cy="51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