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3" r:id="rId4"/>
    <p:sldId id="262" r:id="rId5"/>
    <p:sldId id="258" r:id="rId6"/>
    <p:sldId id="264" r:id="rId7"/>
    <p:sldId id="277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60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48"/>
    <a:srgbClr val="868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90" autoAdjust="0"/>
  </p:normalViewPr>
  <p:slideViewPr>
    <p:cSldViewPr snapToGrid="0">
      <p:cViewPr>
        <p:scale>
          <a:sx n="90" d="100"/>
          <a:sy n="90" d="100"/>
        </p:scale>
        <p:origin x="12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D174B-0307-42D4-8E15-5132B1132E4D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D6A57-0462-4896-8270-C647D84074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01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Details von den Gruppen später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14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Versuch</a:t>
            </a:r>
            <a:r>
              <a:rPr lang="de-DE" baseline="0" dirty="0" smtClean="0"/>
              <a:t> Kalman Filter selbst zu </a:t>
            </a:r>
            <a:r>
              <a:rPr lang="de-DE" baseline="0" dirty="0" err="1" smtClean="0"/>
              <a:t>implmentieren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Ableitung der </a:t>
            </a:r>
            <a:r>
              <a:rPr lang="de-DE" baseline="0" dirty="0" err="1" smtClean="0"/>
              <a:t>robot_localization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ekf</a:t>
            </a:r>
            <a:r>
              <a:rPr lang="de-DE" baseline="0" dirty="0" smtClean="0"/>
              <a:t> Klasse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75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Herausfinden</a:t>
            </a:r>
            <a:r>
              <a:rPr lang="de-DE" baseline="0" dirty="0" smtClean="0"/>
              <a:t> der Parameterauswirkungen im </a:t>
            </a:r>
            <a:r>
              <a:rPr lang="de-DE" baseline="0" dirty="0" err="1" smtClean="0"/>
              <a:t>Launchfile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515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Geplante</a:t>
            </a:r>
            <a:r>
              <a:rPr lang="de-DE" baseline="0" dirty="0" smtClean="0"/>
              <a:t> Nutzung um </a:t>
            </a:r>
            <a:r>
              <a:rPr lang="de-DE" baseline="0" dirty="0" err="1" smtClean="0"/>
              <a:t>Kidnapped</a:t>
            </a:r>
            <a:r>
              <a:rPr lang="de-DE" baseline="0" dirty="0" smtClean="0"/>
              <a:t> Zustand zu signalisieren</a:t>
            </a:r>
          </a:p>
          <a:p>
            <a:r>
              <a:rPr lang="de-DE" baseline="0" dirty="0" smtClean="0"/>
              <a:t>Setzt Pose PERMANENT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41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</a:t>
            </a:r>
            <a:r>
              <a:rPr lang="de-DE" baseline="0" dirty="0" smtClean="0"/>
              <a:t> VM</a:t>
            </a:r>
          </a:p>
          <a:p>
            <a:r>
              <a:rPr lang="de-DE" baseline="0" dirty="0" smtClean="0"/>
              <a:t>Extreme </a:t>
            </a:r>
            <a:r>
              <a:rPr lang="de-DE" baseline="0" dirty="0" err="1" smtClean="0"/>
              <a:t>Dependencies</a:t>
            </a:r>
            <a:endParaRPr lang="de-DE" baseline="0" dirty="0" smtClean="0"/>
          </a:p>
          <a:p>
            <a:r>
              <a:rPr lang="de-DE" dirty="0" smtClean="0"/>
              <a:t>Notwendige Daten vom USB</a:t>
            </a:r>
            <a:r>
              <a:rPr lang="de-DE" baseline="0" dirty="0" smtClean="0"/>
              <a:t> Stick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92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Nicht</a:t>
            </a:r>
            <a:r>
              <a:rPr lang="de-DE" baseline="0" dirty="0" smtClean="0"/>
              <a:t> ganz klar was genau immer getan werden muss</a:t>
            </a:r>
          </a:p>
          <a:p>
            <a:r>
              <a:rPr lang="de-DE" baseline="0" dirty="0" smtClean="0"/>
              <a:t>IPs</a:t>
            </a:r>
          </a:p>
          <a:p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194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Kamerabilder werden RAW </a:t>
            </a:r>
            <a:r>
              <a:rPr lang="de-DE" dirty="0" err="1" smtClean="0"/>
              <a:t>gepublisht</a:t>
            </a:r>
            <a:endParaRPr lang="de-DE" dirty="0" smtClean="0"/>
          </a:p>
          <a:p>
            <a:r>
              <a:rPr lang="de-DE" dirty="0" smtClean="0"/>
              <a:t>-&gt;</a:t>
            </a:r>
            <a:r>
              <a:rPr lang="de-DE" baseline="0" dirty="0" smtClean="0"/>
              <a:t> Alles steht still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604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Probleme mit der ROS Kommunikation</a:t>
            </a:r>
          </a:p>
          <a:p>
            <a:r>
              <a:rPr lang="de-DE" dirty="0" smtClean="0"/>
              <a:t>Spezielle</a:t>
            </a:r>
            <a:r>
              <a:rPr lang="de-DE" baseline="0" dirty="0" smtClean="0"/>
              <a:t> Startreihenfolgen notwendig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308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Rauschendes</a:t>
            </a:r>
            <a:r>
              <a:rPr lang="de-DE" baseline="0" dirty="0" smtClean="0"/>
              <a:t> Verhalten</a:t>
            </a:r>
          </a:p>
          <a:p>
            <a:r>
              <a:rPr lang="de-DE" baseline="0" dirty="0" smtClean="0"/>
              <a:t>Nicht mittige Werte</a:t>
            </a:r>
          </a:p>
          <a:p>
            <a:endParaRPr lang="de-DE" baseline="0" dirty="0" smtClean="0"/>
          </a:p>
          <a:p>
            <a:r>
              <a:rPr lang="de-DE" baseline="0" dirty="0" smtClean="0"/>
              <a:t>-&gt; Tatsächlich Richtig, aber zu hohe </a:t>
            </a:r>
            <a:r>
              <a:rPr lang="de-DE" baseline="0" dirty="0" err="1" smtClean="0"/>
              <a:t>Covarianzen</a:t>
            </a:r>
            <a:r>
              <a:rPr lang="de-DE" baseline="0" dirty="0" smtClean="0"/>
              <a:t> um Verhalten richtig zu sehen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83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Bild 2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37421" r="38" b="11321"/>
          <a:stretch/>
        </p:blipFill>
        <p:spPr>
          <a:xfrm>
            <a:off x="1" y="2377568"/>
            <a:ext cx="12192000" cy="2241151"/>
          </a:xfrm>
          <a:prstGeom prst="rect">
            <a:avLst/>
          </a:prstGeom>
        </p:spPr>
      </p:pic>
      <p:sp>
        <p:nvSpPr>
          <p:cNvPr id="10" name="Rectangle 1039"/>
          <p:cNvSpPr>
            <a:spLocks noGrp="1" noChangeArrowheads="1"/>
          </p:cNvSpPr>
          <p:nvPr>
            <p:ph type="subTitle" idx="1"/>
          </p:nvPr>
        </p:nvSpPr>
        <p:spPr>
          <a:xfrm>
            <a:off x="469786" y="4797425"/>
            <a:ext cx="11057662" cy="454025"/>
          </a:xfrm>
          <a:prstGeom prst="rect">
            <a:avLst/>
          </a:prstGeom>
        </p:spPr>
        <p:txBody>
          <a:bodyPr/>
          <a:lstStyle>
            <a:lvl1pPr marL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Klicken Sie, um das Format des Untertitelmasters zu bearbeiten</a:t>
            </a:r>
          </a:p>
        </p:txBody>
      </p:sp>
      <p:sp>
        <p:nvSpPr>
          <p:cNvPr id="11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469786" y="1389463"/>
            <a:ext cx="11041881" cy="838200"/>
          </a:xfrm>
          <a:prstGeom prst="rect">
            <a:avLst/>
          </a:prstGeom>
        </p:spPr>
        <p:txBody>
          <a:bodyPr lIns="90000" anchor="ctr"/>
          <a:lstStyle>
            <a:lvl1pPr marL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Klicken Sie, um das Titelformat zu bearbeiten</a:t>
            </a:r>
          </a:p>
        </p:txBody>
      </p:sp>
      <p:sp>
        <p:nvSpPr>
          <p:cNvPr id="13" name="Rectangle 40"/>
          <p:cNvSpPr>
            <a:spLocks noChangeArrowheads="1"/>
          </p:cNvSpPr>
          <p:nvPr userDrawn="1"/>
        </p:nvSpPr>
        <p:spPr bwMode="auto">
          <a:xfrm rot="10800000">
            <a:off x="-3" y="4618719"/>
            <a:ext cx="12192001" cy="18000"/>
          </a:xfrm>
          <a:prstGeom prst="rect">
            <a:avLst/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Rectangle 40"/>
          <p:cNvSpPr>
            <a:spLocks noChangeArrowheads="1"/>
          </p:cNvSpPr>
          <p:nvPr userDrawn="1"/>
        </p:nvSpPr>
        <p:spPr bwMode="auto">
          <a:xfrm rot="10800000">
            <a:off x="-4263" y="2544876"/>
            <a:ext cx="12202231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5" name="Rectangle 40"/>
          <p:cNvSpPr>
            <a:spLocks noChangeArrowheads="1"/>
          </p:cNvSpPr>
          <p:nvPr userDrawn="1"/>
        </p:nvSpPr>
        <p:spPr bwMode="auto">
          <a:xfrm rot="10800000">
            <a:off x="-2" y="2376485"/>
            <a:ext cx="12192001" cy="18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0" y="0"/>
            <a:ext cx="12192000" cy="931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9270770" y="129995"/>
            <a:ext cx="2793333" cy="1092161"/>
            <a:chOff x="10751737" y="129996"/>
            <a:chExt cx="1312366" cy="513120"/>
          </a:xfrm>
        </p:grpSpPr>
        <p:pic>
          <p:nvPicPr>
            <p:cNvPr id="18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3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sp>
        <p:nvSpPr>
          <p:cNvPr id="20" name="Rechteck 19"/>
          <p:cNvSpPr/>
          <p:nvPr userDrawn="1"/>
        </p:nvSpPr>
        <p:spPr>
          <a:xfrm>
            <a:off x="1" y="6156511"/>
            <a:ext cx="12202230" cy="701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1066"/>
          <p:cNvSpPr>
            <a:spLocks noChangeArrowheads="1"/>
          </p:cNvSpPr>
          <p:nvPr userDrawn="1"/>
        </p:nvSpPr>
        <p:spPr bwMode="auto">
          <a:xfrm>
            <a:off x="3747508" y="6623536"/>
            <a:ext cx="4761298" cy="23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795" tIns="47518" rIns="96795" bIns="47518">
            <a:spAutoFit/>
          </a:bodyPr>
          <a:lstStyle/>
          <a:p>
            <a:pPr algn="ctr" defTabSz="968375" eaLnBrk="0" hangingPunct="0">
              <a:defRPr/>
            </a:pP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©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Philipp Schmurr, </a:t>
            </a: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Karlsruhe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2016</a:t>
            </a:r>
            <a:endParaRPr lang="de-DE" sz="900" dirty="0">
              <a:solidFill>
                <a:schemeClr val="tx2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10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051181-3DEF-484A-8434-F25831745C7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373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769212" y="6459794"/>
            <a:ext cx="422787" cy="398206"/>
          </a:xfrm>
          <a:prstGeom prst="rect">
            <a:avLst/>
          </a:prstGeom>
        </p:spPr>
        <p:txBody>
          <a:bodyPr anchor="ctr" anchorCtr="0"/>
          <a:lstStyle>
            <a:lvl1pPr>
              <a:defRPr lang="de-DE" sz="900" smtClean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051181-3DEF-484A-8434-F25831745C7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13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1"/>
            <a:ext cx="10028903" cy="759650"/>
          </a:xfrm>
          <a:prstGeom prst="rect">
            <a:avLst/>
          </a:prstGeom>
        </p:spPr>
        <p:txBody>
          <a:bodyPr vert="horz" lIns="360000" tIns="45720" rIns="91440" bIns="45720" rtlCol="0" anchor="b" anchorCtr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9999" y="1080000"/>
            <a:ext cx="11419045" cy="5084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64316" y="6459794"/>
            <a:ext cx="7327682" cy="398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8" name="Rectangle 40"/>
          <p:cNvSpPr>
            <a:spLocks noChangeArrowheads="1"/>
          </p:cNvSpPr>
          <p:nvPr userDrawn="1"/>
        </p:nvSpPr>
        <p:spPr bwMode="auto">
          <a:xfrm rot="10800000">
            <a:off x="0" y="759652"/>
            <a:ext cx="12192000" cy="18000"/>
          </a:xfrm>
          <a:prstGeom prst="rect">
            <a:avLst/>
          </a:prstGeom>
          <a:solidFill>
            <a:srgbClr val="00734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10751737" y="129996"/>
            <a:ext cx="1312366" cy="513120"/>
            <a:chOff x="10751737" y="129996"/>
            <a:chExt cx="1312366" cy="513120"/>
          </a:xfrm>
        </p:grpSpPr>
        <p:pic>
          <p:nvPicPr>
            <p:cNvPr id="7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5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" y="6530617"/>
            <a:ext cx="256560" cy="256560"/>
          </a:xfrm>
          <a:prstGeom prst="rect">
            <a:avLst/>
          </a:prstGeom>
        </p:spPr>
      </p:pic>
      <p:grpSp>
        <p:nvGrpSpPr>
          <p:cNvPr id="14" name="Gruppieren 13"/>
          <p:cNvGrpSpPr/>
          <p:nvPr userDrawn="1"/>
        </p:nvGrpSpPr>
        <p:grpSpPr>
          <a:xfrm>
            <a:off x="9791999" y="6459794"/>
            <a:ext cx="1797938" cy="398206"/>
            <a:chOff x="7850670" y="6496503"/>
            <a:chExt cx="1797938" cy="348206"/>
          </a:xfrm>
        </p:grpSpPr>
        <p:sp>
          <p:nvSpPr>
            <p:cNvPr id="15" name="Rectangle 1066"/>
            <p:cNvSpPr>
              <a:spLocks noChangeArrowheads="1"/>
            </p:cNvSpPr>
            <p:nvPr userDrawn="1"/>
          </p:nvSpPr>
          <p:spPr bwMode="auto">
            <a:xfrm>
              <a:off x="7850670" y="6496503"/>
              <a:ext cx="1797938" cy="348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©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Philipp Schmurr., </a:t>
              </a: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Karlsruhe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</a:t>
              </a:r>
              <a:endParaRPr lang="de-DE" sz="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endParaRPr lang="de-DE" sz="739" dirty="0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16" name="Rectangle 1066"/>
            <p:cNvSpPr>
              <a:spLocks noChangeArrowheads="1"/>
            </p:cNvSpPr>
            <p:nvPr userDrawn="1"/>
          </p:nvSpPr>
          <p:spPr bwMode="auto">
            <a:xfrm>
              <a:off x="8133600" y="6643729"/>
              <a:ext cx="1232077" cy="196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7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Alle Rechte vorbehalten</a:t>
              </a:r>
            </a:p>
          </p:txBody>
        </p:sp>
      </p:grpSp>
      <p:sp>
        <p:nvSpPr>
          <p:cNvPr id="17" name="Textfeld 16"/>
          <p:cNvSpPr txBox="1"/>
          <p:nvPr userDrawn="1"/>
        </p:nvSpPr>
        <p:spPr>
          <a:xfrm>
            <a:off x="359999" y="6467173"/>
            <a:ext cx="1946893" cy="3908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Forschungszentrum für Informatik</a:t>
            </a:r>
          </a:p>
        </p:txBody>
      </p:sp>
    </p:spTree>
    <p:extLst>
      <p:ext uri="{BB962C8B-B14F-4D97-AF65-F5344CB8AC3E}">
        <p14:creationId xmlns:p14="http://schemas.microsoft.com/office/powerpoint/2010/main" val="222869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Praktikum Mobile </a:t>
            </a:r>
            <a:r>
              <a:rPr lang="de-DE" dirty="0" smtClean="0"/>
              <a:t>Roboter WS15/16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2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10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782887" y="2102304"/>
            <a:ext cx="3338513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242300" y="2102304"/>
            <a:ext cx="903741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Implementierung</a:t>
            </a:r>
            <a:endParaRPr lang="de-DE" sz="1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Verständnis</a:t>
            </a:r>
            <a:endParaRPr lang="de-DE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err="1" smtClean="0"/>
              <a:t>Livetest</a:t>
            </a:r>
            <a:endParaRPr lang="de-DE" sz="160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Testdaten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Matlab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MonoGame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HoLLiE</a:t>
            </a: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 Simulator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164386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Robotersteuerung per Maus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Lineare Veränderung der 3D Pose</a:t>
            </a:r>
          </a:p>
          <a:p>
            <a:pPr lvl="1">
              <a:buClr>
                <a:srgbClr val="007348"/>
              </a:buClr>
            </a:pPr>
            <a:r>
              <a:rPr lang="de-DE" dirty="0" smtClean="0"/>
              <a:t>Ausgabe in Textfile</a:t>
            </a:r>
            <a:endParaRPr lang="de-DE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164386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Punkte vorgeben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Spline</a:t>
            </a:r>
            <a:r>
              <a:rPr lang="de-DE" sz="1400" dirty="0" smtClean="0"/>
              <a:t> Interpolation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Verhalten für Varianzen durch Funktion beschrieben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Ausgabe in Textfile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164386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USB Stick mit Daten notwendig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Unklare </a:t>
            </a:r>
            <a:r>
              <a:rPr lang="de-DE" dirty="0" err="1" smtClean="0"/>
              <a:t>Dependencies</a:t>
            </a:r>
            <a:endParaRPr lang="de-DE" dirty="0" smtClean="0"/>
          </a:p>
          <a:p>
            <a:pPr lvl="1">
              <a:buClr>
                <a:srgbClr val="007348"/>
              </a:buClr>
            </a:pPr>
            <a:r>
              <a:rPr lang="de-DE" dirty="0" smtClean="0"/>
              <a:t>Installation in VM</a:t>
            </a:r>
          </a:p>
          <a:p>
            <a:pPr lvl="1">
              <a:buClr>
                <a:srgbClr val="007348"/>
              </a:buClr>
            </a:pPr>
            <a:r>
              <a:rPr lang="de-DE" dirty="0"/>
              <a:t>Viel Zeit </a:t>
            </a:r>
            <a:r>
              <a:rPr lang="de-DE" dirty="0" smtClean="0"/>
              <a:t>aufgewendet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13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11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782886" y="2111828"/>
            <a:ext cx="5619750" cy="15478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9146041" y="2102304"/>
            <a:ext cx="1374475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Implementierung</a:t>
            </a:r>
            <a:endParaRPr lang="de-DE" sz="1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Verständnis</a:t>
            </a:r>
            <a:endParaRPr lang="de-DE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 err="1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Livetest</a:t>
            </a:r>
            <a:endParaRPr lang="de-DE" sz="1600" dirty="0">
              <a:solidFill>
                <a:schemeClr val="bg1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latin typeface="Arial" pitchFamily="34" charset="0"/>
                <a:ea typeface="ヒラギノ角ゴ Pro W3"/>
                <a:cs typeface="ヒラギノ角ゴ Pro W3"/>
              </a:rPr>
              <a:t>Testdaten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Integration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>
                <a:solidFill>
                  <a:schemeClr val="bg1"/>
                </a:solidFill>
                <a:latin typeface="Arial" charset="0"/>
                <a:ea typeface="ヒラギノ角ゴ Pro W3" charset="-128"/>
              </a:rPr>
              <a:t>Unerwartetes Verhalten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</a:rPr>
              <a:t>Parameteranpassung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211911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  <a:defRPr/>
            </a:pPr>
            <a:r>
              <a:rPr lang="de-DE" dirty="0"/>
              <a:t>Unterschiedliche Sensorfrequenzen</a:t>
            </a:r>
          </a:p>
          <a:p>
            <a:pPr lvl="1">
              <a:buClr>
                <a:srgbClr val="007348"/>
              </a:buClr>
              <a:defRPr/>
            </a:pPr>
            <a:r>
              <a:rPr lang="de-DE" dirty="0" err="1"/>
              <a:t>Robot_localization</a:t>
            </a:r>
            <a:r>
              <a:rPr lang="de-DE" dirty="0"/>
              <a:t> veröffentlicht Transformationen</a:t>
            </a:r>
          </a:p>
          <a:p>
            <a:pPr lvl="1">
              <a:buClr>
                <a:srgbClr val="007348"/>
              </a:buClr>
              <a:defRPr/>
            </a:pPr>
            <a:r>
              <a:rPr lang="de-DE" dirty="0"/>
              <a:t>Zu große Varianzen gewählt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211911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Installation notwendiger </a:t>
            </a:r>
            <a:r>
              <a:rPr lang="de-DE" sz="1400" dirty="0" err="1" smtClean="0"/>
              <a:t>Dependencies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Anpassungen der Topic-Namen</a:t>
            </a:r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Verhalten für </a:t>
            </a:r>
            <a:r>
              <a:rPr lang="de-DE" sz="1400" dirty="0" err="1" smtClean="0"/>
              <a:t>Kidnapped</a:t>
            </a:r>
            <a:r>
              <a:rPr lang="de-DE" sz="1400" dirty="0" smtClean="0"/>
              <a:t> Zustand </a:t>
            </a:r>
            <a:r>
              <a:rPr lang="de-DE" sz="1400" dirty="0" smtClean="0"/>
              <a:t>kann angepasst werden</a:t>
            </a:r>
            <a:endParaRPr lang="de-DE" sz="1400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211911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/>
              <a:t>Erkenntnis über Varianz als m² der Ungenauigkeit</a:t>
            </a:r>
          </a:p>
          <a:p>
            <a:pPr lvl="1">
              <a:buClr>
                <a:srgbClr val="007348"/>
              </a:buClr>
            </a:pPr>
            <a:r>
              <a:rPr lang="de-DE" dirty="0"/>
              <a:t>Einstellung auf realistische Werte</a:t>
            </a:r>
          </a:p>
        </p:txBody>
      </p:sp>
    </p:spTree>
    <p:extLst>
      <p:ext uri="{BB962C8B-B14F-4D97-AF65-F5344CB8AC3E}">
        <p14:creationId xmlns:p14="http://schemas.microsoft.com/office/powerpoint/2010/main" val="36090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solidFill>
                  <a:schemeClr val="bg1"/>
                </a:solidFill>
                <a:latin typeface="Verdana" pitchFamily="34" charset="0"/>
              </a:rPr>
              <a:t>Custom Kalman</a:t>
            </a:r>
            <a:endParaRPr kumimoji="1" lang="de-DE" sz="14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6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Parameter für </a:t>
            </a: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Robot_Localization</a:t>
            </a:r>
            <a:endParaRPr kumimoji="1" lang="de-DE" sz="1400" dirty="0">
              <a:solidFill>
                <a:schemeClr val="bg1"/>
              </a:solidFill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6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Set_Pose</a:t>
            </a: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 ungeeignet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3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MCA2 Simulator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2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Roboter / Kartendienst starten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55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Roboter / Kartendienst starten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384107" y="310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WiFi</a:t>
            </a: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 </a:t>
            </a: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Overload</a:t>
            </a:r>
            <a:endParaRPr kumimoji="1" lang="de-DE" sz="1400" dirty="0">
              <a:solidFill>
                <a:schemeClr val="bg1"/>
              </a:solidFill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4121150" y="3469021"/>
            <a:ext cx="382588" cy="180975"/>
          </a:xfrm>
          <a:prstGeom prst="rightArrow">
            <a:avLst>
              <a:gd name="adj1" fmla="val 50000"/>
              <a:gd name="adj2" fmla="val 52851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8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482657" y="183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ROS Kommunikation hinter NAT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Roboter / Kartendienst starten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3841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WiFi</a:t>
            </a:r>
            <a:r>
              <a:rPr kumimoji="1" lang="de-DE" sz="1400" dirty="0" smtClean="0">
                <a:latin typeface="Verdana" pitchFamily="34" charset="0"/>
              </a:rPr>
              <a:t> </a:t>
            </a:r>
            <a:r>
              <a:rPr kumimoji="1" lang="de-DE" sz="1400" dirty="0" err="1" smtClean="0">
                <a:latin typeface="Verdana" pitchFamily="34" charset="0"/>
              </a:rPr>
              <a:t>Overload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4121150" y="3469021"/>
            <a:ext cx="382588" cy="180975"/>
          </a:xfrm>
          <a:prstGeom prst="rightArrow">
            <a:avLst>
              <a:gd name="adj1" fmla="val 50000"/>
              <a:gd name="adj2" fmla="val 52851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 rot="-9000000" flipH="1" flipV="1">
            <a:off x="45037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9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838507" y="1198896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Fehlinterpretiertes Verhalten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4826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ROS Kommunikation hinter NAT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Roboter / Kartendienst starten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 rot="5400000">
            <a:off x="5899944" y="25284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3841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WiFi</a:t>
            </a:r>
            <a:r>
              <a:rPr kumimoji="1" lang="de-DE" sz="1400" dirty="0" smtClean="0">
                <a:latin typeface="Verdana" pitchFamily="34" charset="0"/>
              </a:rPr>
              <a:t> </a:t>
            </a:r>
            <a:r>
              <a:rPr kumimoji="1" lang="de-DE" sz="1400" dirty="0" err="1" smtClean="0">
                <a:latin typeface="Verdana" pitchFamily="34" charset="0"/>
              </a:rPr>
              <a:t>Overload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4121150" y="3469021"/>
            <a:ext cx="382588" cy="180975"/>
          </a:xfrm>
          <a:prstGeom prst="rightArrow">
            <a:avLst>
              <a:gd name="adj1" fmla="val 50000"/>
              <a:gd name="adj2" fmla="val 52851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 rot="-9000000" flipH="1" flipV="1">
            <a:off x="45037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6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2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2277916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8223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Clr>
                <a:schemeClr val="bg1"/>
              </a:buClr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Aufgabenstellung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Gruppen</a:t>
            </a:r>
            <a:r>
              <a:rPr lang="en-US" sz="1600" dirty="0" smtClean="0"/>
              <a:t> und </a:t>
            </a:r>
            <a:r>
              <a:rPr lang="en-US" sz="1600" dirty="0" err="1" smtClean="0"/>
              <a:t>Systeminteraktion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20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3911930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79768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Gruppen</a:t>
            </a:r>
            <a:r>
              <a:rPr lang="en-US" sz="1600" dirty="0" smtClean="0"/>
              <a:t> und </a:t>
            </a:r>
            <a:r>
              <a:rPr lang="en-US" sz="1600" dirty="0" err="1" smtClean="0"/>
              <a:t>Systeminteraktion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Highlevel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Gruppe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21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4331302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79768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Gruppen</a:t>
            </a:r>
            <a:r>
              <a:rPr lang="en-US" sz="1600" dirty="0" smtClean="0"/>
              <a:t> und </a:t>
            </a:r>
            <a:r>
              <a:rPr lang="en-US" sz="1600" dirty="0" err="1" smtClean="0"/>
              <a:t>Systeminteraktion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Ausblick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Ziel des Praktikums ist es, festzustellen ob der Roboter ohne sein wissen bewegt worden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1271" y="4731466"/>
            <a:ext cx="1524000" cy="13716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Zustand</a:t>
            </a:r>
          </a:p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jetzt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56828" y="1207216"/>
            <a:ext cx="9594398" cy="1371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Roboter hat keine absolute Positionsbestimmung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Mapping Dienst startet beim Einschalten im Ursprung</a:t>
            </a:r>
            <a:endParaRPr lang="de-DE" sz="1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56828" y="2969341"/>
            <a:ext cx="9594398" cy="1371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Auswertung von Marker Positionen mit einer Kinect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Fusion der Pose mit der vorhandenen Mapping Pose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Logik zur Erkennung des Kidnappings und </a:t>
            </a:r>
            <a:r>
              <a:rPr lang="de-DE" sz="1400" dirty="0" err="1" smtClean="0"/>
              <a:t>Recovery</a:t>
            </a:r>
            <a:r>
              <a:rPr lang="de-DE" sz="1400" dirty="0" smtClean="0"/>
              <a:t> Logik</a:t>
            </a:r>
            <a:endParaRPr lang="de-DE" sz="14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56828" y="4731466"/>
            <a:ext cx="9594398" cy="1371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Roboter hat 3 Möglichkeiten </a:t>
            </a:r>
            <a:r>
              <a:rPr lang="de-DE" sz="1400" dirty="0" err="1" smtClean="0"/>
              <a:t>Kidnapped</a:t>
            </a:r>
            <a:r>
              <a:rPr lang="de-DE" sz="1400" dirty="0" smtClean="0"/>
              <a:t>-Situation zu erkennen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Gezielte Suche von Markern zur </a:t>
            </a:r>
            <a:r>
              <a:rPr lang="de-DE" sz="1400" dirty="0" err="1" smtClean="0"/>
              <a:t>Recovery</a:t>
            </a:r>
            <a:endParaRPr lang="de-DE" sz="1400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11271" y="1207216"/>
            <a:ext cx="1524000" cy="13716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Zustand vorher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11271" y="2969341"/>
            <a:ext cx="1524000" cy="1371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Anpassungen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 rot="5400000">
            <a:off x="1051597" y="2616063"/>
            <a:ext cx="243348" cy="297892"/>
          </a:xfrm>
          <a:prstGeom prst="chevron">
            <a:avLst>
              <a:gd name="adj" fmla="val 41584"/>
            </a:avLst>
          </a:prstGeom>
          <a:solidFill>
            <a:srgbClr val="007348"/>
          </a:solidFill>
          <a:ln w="19050" algn="ctr">
            <a:solidFill>
              <a:srgbClr val="007348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 rot="5400000">
            <a:off x="1051597" y="4397065"/>
            <a:ext cx="243348" cy="297892"/>
          </a:xfrm>
          <a:prstGeom prst="chevron">
            <a:avLst>
              <a:gd name="adj" fmla="val 41584"/>
            </a:avLst>
          </a:prstGeom>
          <a:solidFill>
            <a:srgbClr val="007348"/>
          </a:solidFill>
          <a:ln w="19050" algn="ctr">
            <a:solidFill>
              <a:srgbClr val="007348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45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4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2681038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8223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Gruppen</a:t>
            </a:r>
            <a:r>
              <a:rPr lang="en-US" sz="1600" dirty="0" smtClean="0">
                <a:solidFill>
                  <a:schemeClr val="bg1"/>
                </a:solidFill>
              </a:rPr>
              <a:t> und </a:t>
            </a:r>
            <a:r>
              <a:rPr lang="en-US" sz="1600" dirty="0" err="1" smtClean="0">
                <a:solidFill>
                  <a:schemeClr val="bg1"/>
                </a:solidFill>
              </a:rPr>
              <a:t>Systeminteraktion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Aufgabenstellung wurde in 3 Teile aufgeteilt um eine bessere Arbeitsverteilung zu ermöglichen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5</a:t>
            </a:fld>
            <a:endParaRPr lang="de-DE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629785" y="1460500"/>
            <a:ext cx="2819400" cy="1219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Kidnap</a:t>
            </a:r>
            <a:r>
              <a:rPr lang="de-DE" sz="1400" dirty="0" smtClean="0"/>
              <a:t>-</a:t>
            </a:r>
            <a:r>
              <a:rPr lang="de-DE" sz="1400" dirty="0" err="1" smtClean="0"/>
              <a:t>Detection</a:t>
            </a:r>
            <a:r>
              <a:rPr lang="de-DE" sz="1400" dirty="0" smtClean="0"/>
              <a:t>-Logik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Recovery</a:t>
            </a:r>
            <a:r>
              <a:rPr lang="de-DE" sz="1400" dirty="0" smtClean="0"/>
              <a:t>-Bewegungs-Logik</a:t>
            </a:r>
            <a:endParaRPr lang="de-DE" sz="1400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330315" y="1018540"/>
            <a:ext cx="1524000" cy="5334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err="1" smtClean="0">
                <a:solidFill>
                  <a:schemeClr val="bg1"/>
                </a:solidFill>
              </a:rPr>
              <a:t>Highlevel</a:t>
            </a:r>
            <a:r>
              <a:rPr lang="de-DE" sz="1600" dirty="0" smtClean="0">
                <a:solidFill>
                  <a:schemeClr val="bg1"/>
                </a:solidFill>
              </a:rPr>
              <a:t> Gruppe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1855" y="5240594"/>
            <a:ext cx="2819400" cy="1219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Laser-Scan-Sensoren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Kinect</a:t>
            </a:r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Mapping Dienst</a:t>
            </a:r>
            <a:endParaRPr lang="de-DE" sz="1400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572385" y="4798634"/>
            <a:ext cx="15240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Pfosten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077835" y="5240594"/>
            <a:ext cx="2819400" cy="1219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Finden von Markern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Kamera folgt </a:t>
            </a:r>
            <a:r>
              <a:rPr lang="de-DE" sz="1400" dirty="0" err="1" smtClean="0"/>
              <a:t>Markerposition</a:t>
            </a:r>
            <a:endParaRPr lang="de-DE" sz="1400" dirty="0" smtClean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Berechnung der Position des Roboters</a:t>
            </a:r>
            <a:endParaRPr lang="de-DE" sz="1400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9778365" y="4798634"/>
            <a:ext cx="1524000" cy="5334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Vision</a:t>
            </a:r>
          </a:p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Gruppe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629785" y="3320545"/>
            <a:ext cx="2819400" cy="1219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Fusion der Pose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Spezielle Datenfilterung für den </a:t>
            </a:r>
            <a:r>
              <a:rPr lang="de-DE" sz="1400" dirty="0" err="1" smtClean="0"/>
              <a:t>Kidnapped</a:t>
            </a:r>
            <a:r>
              <a:rPr lang="de-DE" sz="1400" dirty="0" smtClean="0"/>
              <a:t> Zustand</a:t>
            </a:r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Konvertierung der Daten in die richtigen Formate</a:t>
            </a:r>
            <a:endParaRPr lang="de-DE" sz="14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30315" y="2878585"/>
            <a:ext cx="1524000" cy="5334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Kalman Gruppe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3" name="Pfeil nach links und rechts 12"/>
          <p:cNvSpPr/>
          <p:nvPr/>
        </p:nvSpPr>
        <p:spPr>
          <a:xfrm rot="16200000">
            <a:off x="5123497" y="2849187"/>
            <a:ext cx="465585" cy="247521"/>
          </a:xfrm>
          <a:prstGeom prst="left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5455285" y="5716844"/>
            <a:ext cx="1168400" cy="266700"/>
          </a:xfrm>
          <a:prstGeom prst="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 rot="13200000">
            <a:off x="7493635" y="4440921"/>
            <a:ext cx="1168400" cy="266700"/>
          </a:xfrm>
          <a:prstGeom prst="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 rot="19200000">
            <a:off x="3413589" y="4048705"/>
            <a:ext cx="1168400" cy="266700"/>
          </a:xfrm>
          <a:prstGeom prst="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 rot="19200000">
            <a:off x="1149049" y="3501155"/>
            <a:ext cx="3423481" cy="266700"/>
          </a:xfrm>
          <a:prstGeom prst="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links und rechts 18"/>
          <p:cNvSpPr/>
          <p:nvPr/>
        </p:nvSpPr>
        <p:spPr>
          <a:xfrm rot="13200000">
            <a:off x="7224208" y="3163387"/>
            <a:ext cx="3881798" cy="261620"/>
          </a:xfrm>
          <a:prstGeom prst="left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5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6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3092728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79768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Gruppen</a:t>
            </a:r>
            <a:r>
              <a:rPr lang="en-US" sz="1600" dirty="0" smtClean="0"/>
              <a:t> und </a:t>
            </a:r>
            <a:r>
              <a:rPr lang="en-US" sz="1600" dirty="0" err="1" smtClean="0"/>
              <a:t>Systeminteraktion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Vision </a:t>
            </a:r>
            <a:r>
              <a:rPr lang="en-US" sz="1600" dirty="0" err="1" smtClean="0">
                <a:solidFill>
                  <a:schemeClr val="bg1"/>
                </a:solidFill>
              </a:rPr>
              <a:t>Gruppe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7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3496394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79768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Gruppen</a:t>
            </a:r>
            <a:r>
              <a:rPr lang="en-US" sz="1600" dirty="0" smtClean="0"/>
              <a:t> und </a:t>
            </a:r>
            <a:r>
              <a:rPr lang="en-US" sz="1600" dirty="0" err="1" smtClean="0"/>
              <a:t>Systeminteraktion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Kalman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Gruppe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8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60512" y="2102304"/>
            <a:ext cx="1222374" cy="155733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657600" y="2102304"/>
            <a:ext cx="5488441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Implementierung</a:t>
            </a:r>
            <a:endParaRPr lang="de-DE" sz="1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Verständnis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err="1" smtClean="0"/>
              <a:t>Livetest</a:t>
            </a:r>
            <a:endParaRPr lang="de-DE" sz="160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latin typeface="Arial" pitchFamily="34" charset="0"/>
                <a:ea typeface="ヒラギノ角ゴ Pro W3"/>
                <a:cs typeface="ヒラギノ角ゴ Pro W3"/>
              </a:rPr>
              <a:t>Testdaten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Kalman Filter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ROS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Pfosten - Steuerung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err="1" smtClean="0"/>
              <a:t>Node</a:t>
            </a:r>
            <a:r>
              <a:rPr lang="de-DE" dirty="0" smtClean="0"/>
              <a:t> und Package Konzept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Topics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TFs</a:t>
            </a:r>
            <a:endParaRPr lang="de-DE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Paper</a:t>
            </a:r>
            <a:r>
              <a:rPr lang="de-DE" sz="1400" dirty="0"/>
              <a:t> </a:t>
            </a:r>
            <a:r>
              <a:rPr lang="de-DE" sz="1400" dirty="0" smtClean="0"/>
              <a:t>lesen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Matlab</a:t>
            </a:r>
            <a:r>
              <a:rPr lang="de-DE" sz="1400" dirty="0" smtClean="0"/>
              <a:t> Implementierung</a:t>
            </a:r>
            <a:endParaRPr lang="de-DE" sz="1400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SSH Login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Starten der Skripte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ROS_MASTER_URI</a:t>
            </a:r>
          </a:p>
          <a:p>
            <a:pPr lvl="2">
              <a:buClr>
                <a:srgbClr val="007348"/>
              </a:buClr>
            </a:pPr>
            <a:r>
              <a:rPr lang="de-DE" dirty="0" smtClean="0"/>
              <a:t>ROS_IP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56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9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782886" y="2102304"/>
            <a:ext cx="1057276" cy="155733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5958348" y="2102304"/>
            <a:ext cx="3187693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Implementierung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Verständnis</a:t>
            </a:r>
            <a:endParaRPr lang="de-DE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err="1" smtClean="0"/>
              <a:t>Livetest</a:t>
            </a:r>
            <a:endParaRPr lang="de-DE" sz="160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latin typeface="Arial" pitchFamily="34" charset="0"/>
                <a:ea typeface="ヒラギノ角ゴ Pro W3"/>
                <a:cs typeface="ヒラギノ角ゴ Pro W3"/>
              </a:rPr>
              <a:t>Testdaten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Robot </a:t>
            </a: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Localization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Sensor </a:t>
            </a: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Dummies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Visualisierung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182493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err="1" smtClean="0"/>
              <a:t>Publishen</a:t>
            </a:r>
            <a:r>
              <a:rPr lang="de-DE" dirty="0" smtClean="0"/>
              <a:t> Werte aus Textfiles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Verschiedene Topics für virtuelle Sensoren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Ermöglicht Testen der EKF unabhängig der anderen Gruppen</a:t>
            </a:r>
            <a:endParaRPr lang="de-DE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182493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Erste Idee der Vererbung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Parametrisierung mittels </a:t>
            </a:r>
            <a:r>
              <a:rPr lang="de-DE" sz="1400" dirty="0" err="1"/>
              <a:t>L</a:t>
            </a:r>
            <a:r>
              <a:rPr lang="de-DE" sz="1400" dirty="0" err="1" smtClean="0"/>
              <a:t>aunchfile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Idee der Einstellung übernommen</a:t>
            </a:r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YAML Files </a:t>
            </a:r>
            <a:endParaRPr lang="de-DE" sz="1400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182493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Gibt Sensorwerte und Filterergebnisse aus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X nach Zeit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2D Pose</a:t>
            </a:r>
          </a:p>
          <a:p>
            <a:pPr lvl="2">
              <a:buClr>
                <a:srgbClr val="007348"/>
              </a:buClr>
            </a:pPr>
            <a:r>
              <a:rPr lang="de-DE" dirty="0" err="1" smtClean="0"/>
              <a:t>Rviz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49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Microsoft Office PowerPoint</Application>
  <PresentationFormat>Breitbild</PresentationFormat>
  <Paragraphs>252</Paragraphs>
  <Slides>21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Verdana</vt:lpstr>
      <vt:lpstr>Webdings</vt:lpstr>
      <vt:lpstr>Wingdings</vt:lpstr>
      <vt:lpstr>ヒラギノ角ゴ Pro W3</vt:lpstr>
      <vt:lpstr>Office Theme</vt:lpstr>
      <vt:lpstr>Abschlusspräsentation</vt:lpstr>
      <vt:lpstr>Agenda</vt:lpstr>
      <vt:lpstr>Das Ziel des Praktikums ist es, festzustellen ob der Roboter ohne sein wissen bewegt worden ist</vt:lpstr>
      <vt:lpstr>Agenda</vt:lpstr>
      <vt:lpstr>Die Aufgabenstellung wurde in 3 Teile aufgeteilt um eine bessere Arbeitsverteilung zu ermöglichen</vt:lpstr>
      <vt:lpstr>Agenda</vt:lpstr>
      <vt:lpstr>Agenda</vt:lpstr>
      <vt:lpstr>Die Aufgaben die innerhalb des Praktikums angefallen sind waren sehr vielseitig</vt:lpstr>
      <vt:lpstr>Die Aufgaben die innerhalb des Praktikums angefallen sind waren sehr vielseitig</vt:lpstr>
      <vt:lpstr>Die Aufgaben die innerhalb des Praktikums angefallen sind waren sehr vielseitig</vt:lpstr>
      <vt:lpstr>Die Aufgaben die innerhalb des Praktikums angefallen sind waren sehr vielseitig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Agenda</vt:lpstr>
      <vt:lpstr>Agenda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Schmurr</dc:creator>
  <cp:lastModifiedBy>Philipp Schmurr</cp:lastModifiedBy>
  <cp:revision>13</cp:revision>
  <dcterms:created xsi:type="dcterms:W3CDTF">2016-03-18T16:27:02Z</dcterms:created>
  <dcterms:modified xsi:type="dcterms:W3CDTF">2016-03-23T16:30:27Z</dcterms:modified>
</cp:coreProperties>
</file>