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720" y="759600"/>
            <a:ext cx="12191400" cy="17280"/>
          </a:xfrm>
          <a:prstGeom prst="rect">
            <a:avLst/>
          </a:prstGeom>
          <a:solidFill>
            <a:srgbClr val="007348"/>
          </a:solidFill>
          <a:ln w="9360">
            <a:noFill/>
          </a:ln>
        </p:spPr>
      </p:sp>
      <p:pic>
        <p:nvPicPr>
          <p:cNvPr id="1" name="Picture 2" descr=""/>
          <p:cNvPicPr/>
          <p:nvPr/>
        </p:nvPicPr>
        <p:blipFill>
          <a:blip r:embed="rId2"/>
          <a:srcRect l="0" t="4097986" r="0" b="0"/>
          <a:stretch>
            <a:fillRect/>
          </a:stretch>
        </p:blipFill>
        <p:spPr>
          <a:xfrm>
            <a:off x="10751760" y="176400"/>
            <a:ext cx="716760" cy="41940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280" cy="512280"/>
          </a:xfrm>
          <a:prstGeom prst="rect">
            <a:avLst/>
          </a:prstGeom>
          <a:ln>
            <a:noFill/>
          </a:ln>
        </p:spPr>
      </p:pic>
      <p:pic>
        <p:nvPicPr>
          <p:cNvPr id="3" name="Grafik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5960" cy="25596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9803160" y="6459840"/>
            <a:ext cx="1774800" cy="340920"/>
          </a:xfrm>
          <a:prstGeom prst="rect">
            <a:avLst/>
          </a:prstGeom>
          <a:noFill/>
          <a:ln w="9360">
            <a:noFill/>
          </a:ln>
        </p:spPr>
        <p:txBody>
          <a:bodyPr wrap="none" lIns="89280" rIns="89280" tIns="43920" bIns="43920"/>
          <a:p>
            <a:pPr algn="r"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</a:rPr>
              <a:t>© Philipp Schmurr., Karlsruhe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074960" y="6628320"/>
            <a:ext cx="1231200" cy="194400"/>
          </a:xfrm>
          <a:prstGeom prst="rect">
            <a:avLst/>
          </a:prstGeom>
          <a:noFill/>
          <a:ln w="9360">
            <a:noFill/>
          </a:ln>
        </p:spPr>
        <p:txBody>
          <a:bodyPr lIns="89280" rIns="89280" tIns="43920" bIns="43920"/>
          <a:p>
            <a:pPr algn="r"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</a:rPr>
              <a:t>Alle Rechte vorbehalten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360000" y="6467040"/>
            <a:ext cx="194616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</a:rPr>
              <a:t>Forschungszentrum für Informatik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A7A77CF-A214-401B-8ED4-C523E23BB083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690840" y="2084400"/>
            <a:ext cx="10782720" cy="354780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>
            <a:off x="895320" y="2667240"/>
            <a:ext cx="4053960" cy="393120"/>
          </a:xfrm>
          <a:prstGeom prst="rect">
            <a:avLst/>
          </a:prstGeom>
          <a:solidFill>
            <a:srgbClr val="007348"/>
          </a:solidFill>
          <a:ln w="19080">
            <a:solidFill>
              <a:srgbClr val="007348"/>
            </a:solidFill>
            <a:miter/>
          </a:ln>
        </p:spPr>
      </p:sp>
      <p:pic>
        <p:nvPicPr>
          <p:cNvPr id="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720" y="2069280"/>
            <a:ext cx="2683440" cy="3578040"/>
          </a:xfrm>
          <a:prstGeom prst="rect">
            <a:avLst/>
          </a:prstGeom>
          <a:ln w="19080"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1017360" y="2294280"/>
            <a:ext cx="4114440" cy="30387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Aufgabenstellung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ヒラギノ角ゴ Pro W3"/>
              </a:rPr>
              <a:t>Vision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Kalman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Highlevel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Zusammenspiel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Kernproblematiken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Ausblick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690840" y="1661760"/>
            <a:ext cx="10782720" cy="39600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Probleme und Herausforderungen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72960" y="1155240"/>
            <a:ext cx="11722680" cy="57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ar_track_alvar → nicht kalibrierte Kamera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Schlechte Kovarianz → Schlange mit 25 Samples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Marker Platzierung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Kopfbewegung → atan2 mit Spezialfällen berücksichtigt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Usw.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812A5FA-0FEC-4DCF-A1DD-D9146C57B02B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12CE406-8E34-4167-8BC9-F0B739DE2423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53080" y="771120"/>
            <a:ext cx="6946560" cy="539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Gesichtsfeld von Kinect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PTU Drehungsgeschwindigkeit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Dummy Programm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Tests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Vision Gruppe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2E0238E-3C74-48E0-8A32-18A58E012437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690840" y="2084400"/>
            <a:ext cx="10782720" cy="354780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53" name="CustomShape 4"/>
          <p:cNvSpPr/>
          <p:nvPr/>
        </p:nvSpPr>
        <p:spPr>
          <a:xfrm>
            <a:off x="1017360" y="2294280"/>
            <a:ext cx="4114440" cy="2645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Übersicht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Entwurf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Implementierung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Probleme and Herausforderungen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Testen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690840" y="1661760"/>
            <a:ext cx="10782720" cy="39600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  <p:pic>
        <p:nvPicPr>
          <p:cNvPr id="55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5800" y="3196800"/>
            <a:ext cx="3711960" cy="16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Ziele: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Markererkennung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Markerverfolgung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Kidnapped – Umschauen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Nicht Kidnapped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2800">
                <a:solidFill>
                  <a:srgbClr val="000000"/>
                </a:solidFill>
                <a:latin typeface="Arial"/>
              </a:rPr>
              <a:t>Sieht Marker – Verfolgen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2800">
                <a:solidFill>
                  <a:srgbClr val="000000"/>
                </a:solidFill>
                <a:latin typeface="Arial"/>
              </a:rPr>
              <a:t>Sieht kein Marker – Kopf zum erwarteten Marker drehen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1EEE5D0-447F-4035-80C9-FAAA7AE508FC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B7E3EC1-7BE8-4358-A5B3-8B73C98B188C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36036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Arbeitsablauf: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ROS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ar_track_alvar – AR Tag Tracker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>
                <a:solidFill>
                  <a:srgbClr val="000000"/>
                </a:solidFill>
                <a:latin typeface="Arial"/>
              </a:rPr>
              <a:t>Marker → Welt Koordinaten → Publishing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Pan-Tilt Unit – Kopfbewegung Simulieren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Verknüpfungen und Kontext zum Rest des Projects: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Ausgabe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vision/estimated_pose: PoseWithCovarianceStamped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vision/sees_marker: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vision/unexpected_marker: bool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Eingabe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HL/is_kidnapped: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kalman/fused_pose: PoseWithCovarianceStamped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F7EEDD7-6AEA-48D7-8B47-4A15E42A5C58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 - Kontext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2EEC3EB-4F5C-4BAF-9058-9582DE927F68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3960" y="815760"/>
            <a:ext cx="5703480" cy="59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 – verwendete Knoten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Marker_Broadcaster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Hauptfaden: Versorgung der TF Baumstruktur mit Marker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Localizer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1: konvertiere Marker Transformation in Kamera Transformation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2: Auszug aus TF der Roboter Transformation in Weltkoordinaten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3: Aufnahme und Speichern der Daten von anderen Gruppen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4: Kamera Drehung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F2F2C0F-EF23-4859-9065-F4FADA5D5825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 - Datenfluss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18EA25F-8DDD-4C9F-8BA2-00B64C23BD8F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240" y="1134360"/>
            <a:ext cx="9629280" cy="51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 - TF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499431C-A885-49E0-B991-2991327C5D6B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8440" y="1066320"/>
            <a:ext cx="9434520" cy="51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