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63" r:id="rId4"/>
    <p:sldId id="262" r:id="rId5"/>
    <p:sldId id="258" r:id="rId6"/>
    <p:sldId id="264" r:id="rId7"/>
    <p:sldId id="292" r:id="rId8"/>
    <p:sldId id="293" r:id="rId9"/>
    <p:sldId id="303" r:id="rId10"/>
    <p:sldId id="295" r:id="rId11"/>
    <p:sldId id="302" r:id="rId12"/>
    <p:sldId id="286" r:id="rId13"/>
    <p:sldId id="300" r:id="rId14"/>
    <p:sldId id="301" r:id="rId15"/>
    <p:sldId id="277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8" r:id="rId29"/>
    <p:sldId id="306" r:id="rId30"/>
    <p:sldId id="304" r:id="rId31"/>
    <p:sldId id="310" r:id="rId32"/>
    <p:sldId id="307" r:id="rId33"/>
    <p:sldId id="309" r:id="rId34"/>
    <p:sldId id="311" r:id="rId35"/>
    <p:sldId id="312" r:id="rId36"/>
    <p:sldId id="313" r:id="rId37"/>
    <p:sldId id="260" r:id="rId38"/>
    <p:sldId id="279" r:id="rId39"/>
    <p:sldId id="280" r:id="rId4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48"/>
    <a:srgbClr val="8688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90" autoAdjust="0"/>
  </p:normalViewPr>
  <p:slideViewPr>
    <p:cSldViewPr snapToGrid="0">
      <p:cViewPr>
        <p:scale>
          <a:sx n="90" d="100"/>
          <a:sy n="90" d="100"/>
        </p:scale>
        <p:origin x="3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D174B-0307-42D4-8E15-5132B1132E4D}" type="datetimeFigureOut">
              <a:rPr lang="de-DE" smtClean="0"/>
              <a:t>23.03.2016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D6A57-0462-4896-8270-C647D84074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016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Details von den Gruppen später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214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593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Dankeschön Viel Spaß gemacht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699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Versuch</a:t>
            </a:r>
            <a:r>
              <a:rPr lang="de-DE" baseline="0" dirty="0" smtClean="0"/>
              <a:t> Kalman Filter selbst zu </a:t>
            </a:r>
            <a:r>
              <a:rPr lang="de-DE" baseline="0" dirty="0" err="1" smtClean="0"/>
              <a:t>implmentieren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Ableitung der </a:t>
            </a:r>
            <a:r>
              <a:rPr lang="de-DE" baseline="0" dirty="0" err="1" smtClean="0"/>
              <a:t>robot_localization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ekf</a:t>
            </a:r>
            <a:r>
              <a:rPr lang="de-DE" baseline="0" dirty="0" smtClean="0"/>
              <a:t> Klasse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755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Herausfinden</a:t>
            </a:r>
            <a:r>
              <a:rPr lang="de-DE" baseline="0" dirty="0" smtClean="0"/>
              <a:t> der Parameterauswirkungen im </a:t>
            </a:r>
            <a:r>
              <a:rPr lang="de-DE" baseline="0" dirty="0" err="1" smtClean="0"/>
              <a:t>Launchfile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515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Geplante</a:t>
            </a:r>
            <a:r>
              <a:rPr lang="de-DE" baseline="0" dirty="0" smtClean="0"/>
              <a:t> Nutzung um </a:t>
            </a:r>
            <a:r>
              <a:rPr lang="de-DE" baseline="0" dirty="0" err="1" smtClean="0"/>
              <a:t>Kidnapped</a:t>
            </a:r>
            <a:r>
              <a:rPr lang="de-DE" baseline="0" dirty="0" smtClean="0"/>
              <a:t> Zustand zu signalisieren</a:t>
            </a:r>
          </a:p>
          <a:p>
            <a:r>
              <a:rPr lang="de-DE" baseline="0" dirty="0" smtClean="0"/>
              <a:t>Setzt Pose PERMANENT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941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</a:t>
            </a:r>
            <a:r>
              <a:rPr lang="de-DE" baseline="0" dirty="0" smtClean="0"/>
              <a:t> VM</a:t>
            </a:r>
          </a:p>
          <a:p>
            <a:r>
              <a:rPr lang="de-DE" baseline="0" dirty="0" smtClean="0"/>
              <a:t>Extreme </a:t>
            </a:r>
            <a:r>
              <a:rPr lang="de-DE" baseline="0" dirty="0" err="1" smtClean="0"/>
              <a:t>Dependencies</a:t>
            </a:r>
            <a:endParaRPr lang="de-DE" baseline="0" dirty="0" smtClean="0"/>
          </a:p>
          <a:p>
            <a:r>
              <a:rPr lang="de-DE" dirty="0" smtClean="0"/>
              <a:t>Notwendige Daten vom USB</a:t>
            </a:r>
            <a:r>
              <a:rPr lang="de-DE" baseline="0" dirty="0" smtClean="0"/>
              <a:t> Stick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192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Nicht</a:t>
            </a:r>
            <a:r>
              <a:rPr lang="de-DE" baseline="0" dirty="0" smtClean="0"/>
              <a:t> ganz klar was genau immer getan werden muss</a:t>
            </a:r>
          </a:p>
          <a:p>
            <a:r>
              <a:rPr lang="de-DE" baseline="0" dirty="0" smtClean="0"/>
              <a:t>IPs</a:t>
            </a:r>
          </a:p>
          <a:p>
            <a:r>
              <a:rPr lang="de-DE" dirty="0" smtClean="0"/>
              <a:t>Passwort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194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Kamerabilder werden RAW </a:t>
            </a:r>
            <a:r>
              <a:rPr lang="de-DE" dirty="0" err="1" smtClean="0"/>
              <a:t>gepublisht</a:t>
            </a:r>
            <a:endParaRPr lang="de-DE" dirty="0" smtClean="0"/>
          </a:p>
          <a:p>
            <a:r>
              <a:rPr lang="de-DE" dirty="0" smtClean="0"/>
              <a:t>-&gt;</a:t>
            </a:r>
            <a:r>
              <a:rPr lang="de-DE" baseline="0" dirty="0" smtClean="0"/>
              <a:t> Alles steht still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604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Probleme mit der ROS Kommunikation</a:t>
            </a:r>
          </a:p>
          <a:p>
            <a:r>
              <a:rPr lang="de-DE" dirty="0" smtClean="0"/>
              <a:t>Spezielle</a:t>
            </a:r>
            <a:r>
              <a:rPr lang="de-DE" baseline="0" dirty="0" smtClean="0"/>
              <a:t> Startreihenfolgen notwendig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308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Rauschendes</a:t>
            </a:r>
            <a:r>
              <a:rPr lang="de-DE" baseline="0" dirty="0" smtClean="0"/>
              <a:t> Verhalten</a:t>
            </a:r>
          </a:p>
          <a:p>
            <a:r>
              <a:rPr lang="de-DE" baseline="0" dirty="0" smtClean="0"/>
              <a:t>Nicht mittige Werte</a:t>
            </a:r>
          </a:p>
          <a:p>
            <a:endParaRPr lang="de-DE" baseline="0" dirty="0" smtClean="0"/>
          </a:p>
          <a:p>
            <a:r>
              <a:rPr lang="de-DE" baseline="0" dirty="0" smtClean="0"/>
              <a:t>-&gt; Tatsächlich Richtig, aber zu hohe </a:t>
            </a:r>
            <a:r>
              <a:rPr lang="de-DE" baseline="0" dirty="0" err="1" smtClean="0"/>
              <a:t>Covarianzen</a:t>
            </a:r>
            <a:r>
              <a:rPr lang="de-DE" baseline="0" dirty="0" smtClean="0"/>
              <a:t> um Verhalten richtig zu sehen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83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Bild 2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" t="37421" r="38" b="11321"/>
          <a:stretch/>
        </p:blipFill>
        <p:spPr>
          <a:xfrm>
            <a:off x="1" y="2377568"/>
            <a:ext cx="12192000" cy="2241151"/>
          </a:xfrm>
          <a:prstGeom prst="rect">
            <a:avLst/>
          </a:prstGeom>
        </p:spPr>
      </p:pic>
      <p:sp>
        <p:nvSpPr>
          <p:cNvPr id="10" name="Rectangle 1039"/>
          <p:cNvSpPr>
            <a:spLocks noGrp="1" noChangeArrowheads="1"/>
          </p:cNvSpPr>
          <p:nvPr>
            <p:ph type="subTitle" idx="1"/>
          </p:nvPr>
        </p:nvSpPr>
        <p:spPr>
          <a:xfrm>
            <a:off x="469786" y="4797425"/>
            <a:ext cx="11057662" cy="454025"/>
          </a:xfrm>
          <a:prstGeom prst="rect">
            <a:avLst/>
          </a:prstGeom>
        </p:spPr>
        <p:txBody>
          <a:bodyPr/>
          <a:lstStyle>
            <a:lvl1pPr marL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Klicken Sie, um das Format des Untertitelmasters zu bearbeiten</a:t>
            </a:r>
          </a:p>
        </p:txBody>
      </p:sp>
      <p:sp>
        <p:nvSpPr>
          <p:cNvPr id="11" name="Rectangle 1038"/>
          <p:cNvSpPr>
            <a:spLocks noGrp="1" noChangeArrowheads="1"/>
          </p:cNvSpPr>
          <p:nvPr>
            <p:ph type="ctrTitle"/>
          </p:nvPr>
        </p:nvSpPr>
        <p:spPr>
          <a:xfrm>
            <a:off x="469786" y="1389463"/>
            <a:ext cx="11041881" cy="838200"/>
          </a:xfrm>
          <a:prstGeom prst="rect">
            <a:avLst/>
          </a:prstGeom>
        </p:spPr>
        <p:txBody>
          <a:bodyPr lIns="90000" anchor="ctr"/>
          <a:lstStyle>
            <a:lvl1pPr marL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Klicken Sie, um das Titelformat zu bearbeiten</a:t>
            </a:r>
          </a:p>
        </p:txBody>
      </p:sp>
      <p:sp>
        <p:nvSpPr>
          <p:cNvPr id="13" name="Rectangle 40"/>
          <p:cNvSpPr>
            <a:spLocks noChangeArrowheads="1"/>
          </p:cNvSpPr>
          <p:nvPr userDrawn="1"/>
        </p:nvSpPr>
        <p:spPr bwMode="auto">
          <a:xfrm rot="10800000">
            <a:off x="-3" y="4618719"/>
            <a:ext cx="12192001" cy="18000"/>
          </a:xfrm>
          <a:prstGeom prst="rect">
            <a:avLst/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4" name="Rectangle 40"/>
          <p:cNvSpPr>
            <a:spLocks noChangeArrowheads="1"/>
          </p:cNvSpPr>
          <p:nvPr userDrawn="1"/>
        </p:nvSpPr>
        <p:spPr bwMode="auto">
          <a:xfrm rot="10800000">
            <a:off x="-4263" y="2544876"/>
            <a:ext cx="12202231" cy="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5" name="Rectangle 40"/>
          <p:cNvSpPr>
            <a:spLocks noChangeArrowheads="1"/>
          </p:cNvSpPr>
          <p:nvPr userDrawn="1"/>
        </p:nvSpPr>
        <p:spPr bwMode="auto">
          <a:xfrm rot="10800000">
            <a:off x="-2" y="2376485"/>
            <a:ext cx="12192001" cy="18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6" name="Rechteck 15"/>
          <p:cNvSpPr/>
          <p:nvPr userDrawn="1"/>
        </p:nvSpPr>
        <p:spPr>
          <a:xfrm>
            <a:off x="0" y="0"/>
            <a:ext cx="12192000" cy="931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9270770" y="129995"/>
            <a:ext cx="2793333" cy="1092161"/>
            <a:chOff x="10751737" y="129996"/>
            <a:chExt cx="1312366" cy="513120"/>
          </a:xfrm>
        </p:grpSpPr>
        <p:pic>
          <p:nvPicPr>
            <p:cNvPr id="18" name="Picture 2" descr="\\fzi.de\Data\Medien\DTP-Intern\a_Folienpräsentationen\Folien 2008\a_FZI_LOGO-2007.png"/>
            <p:cNvPicPr>
              <a:picLocks noChangeAspect="1" noChangeArrowheads="1"/>
            </p:cNvPicPr>
            <p:nvPr userDrawn="1"/>
          </p:nvPicPr>
          <p:blipFill rotWithShape="1">
            <a:blip r:embed="rId3"/>
            <a:srcRect t="66504" b="1"/>
            <a:stretch/>
          </p:blipFill>
          <p:spPr bwMode="auto">
            <a:xfrm>
              <a:off x="10751737" y="176518"/>
              <a:ext cx="717428" cy="420076"/>
            </a:xfrm>
            <a:prstGeom prst="rect">
              <a:avLst/>
            </a:prstGeom>
            <a:noFill/>
          </p:spPr>
        </p:pic>
        <p:pic>
          <p:nvPicPr>
            <p:cNvPr id="19" name="Grafik 18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0983" y="129996"/>
              <a:ext cx="513120" cy="513120"/>
            </a:xfrm>
            <a:prstGeom prst="rect">
              <a:avLst/>
            </a:prstGeom>
          </p:spPr>
        </p:pic>
      </p:grpSp>
      <p:sp>
        <p:nvSpPr>
          <p:cNvPr id="20" name="Rechteck 19"/>
          <p:cNvSpPr/>
          <p:nvPr userDrawn="1"/>
        </p:nvSpPr>
        <p:spPr>
          <a:xfrm>
            <a:off x="1" y="6156511"/>
            <a:ext cx="12202230" cy="701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1066"/>
          <p:cNvSpPr>
            <a:spLocks noChangeArrowheads="1"/>
          </p:cNvSpPr>
          <p:nvPr userDrawn="1"/>
        </p:nvSpPr>
        <p:spPr bwMode="auto">
          <a:xfrm>
            <a:off x="3747508" y="6623536"/>
            <a:ext cx="4761298" cy="234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6795" tIns="47518" rIns="96795" bIns="47518">
            <a:spAutoFit/>
          </a:bodyPr>
          <a:lstStyle/>
          <a:p>
            <a:pPr algn="ctr" defTabSz="968375" eaLnBrk="0" hangingPunct="0">
              <a:defRPr/>
            </a:pPr>
            <a:r>
              <a:rPr lang="de-DE" sz="900" dirty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© </a:t>
            </a:r>
            <a:r>
              <a:rPr lang="de-DE" sz="900" dirty="0" smtClean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Philipp Schmurr, </a:t>
            </a:r>
            <a:r>
              <a:rPr lang="de-DE" sz="900" dirty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Karlsruhe </a:t>
            </a:r>
            <a:r>
              <a:rPr lang="de-DE" sz="900" dirty="0" smtClean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2016</a:t>
            </a:r>
            <a:endParaRPr lang="de-DE" sz="900" dirty="0">
              <a:solidFill>
                <a:schemeClr val="tx2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10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F169D08-9325-4915-9F9B-D4854A2E244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373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F169D08-9325-4915-9F9B-D4854A2E244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13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F169D08-9325-4915-9F9B-D4854A2E244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023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1"/>
            <a:ext cx="10028903" cy="759650"/>
          </a:xfrm>
          <a:prstGeom prst="rect">
            <a:avLst/>
          </a:prstGeom>
        </p:spPr>
        <p:txBody>
          <a:bodyPr vert="horz" lIns="360000" tIns="45720" rIns="91440" bIns="45720" rtlCol="0" anchor="b" anchorCtr="0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9999" y="1080000"/>
            <a:ext cx="11419045" cy="5084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64316" y="6459794"/>
            <a:ext cx="7327682" cy="398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8" name="Rectangle 40"/>
          <p:cNvSpPr>
            <a:spLocks noChangeArrowheads="1"/>
          </p:cNvSpPr>
          <p:nvPr userDrawn="1"/>
        </p:nvSpPr>
        <p:spPr bwMode="auto">
          <a:xfrm rot="10800000">
            <a:off x="0" y="759652"/>
            <a:ext cx="12192000" cy="18000"/>
          </a:xfrm>
          <a:prstGeom prst="rect">
            <a:avLst/>
          </a:prstGeom>
          <a:solidFill>
            <a:srgbClr val="00734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grpSp>
        <p:nvGrpSpPr>
          <p:cNvPr id="11" name="Gruppieren 10"/>
          <p:cNvGrpSpPr/>
          <p:nvPr userDrawn="1"/>
        </p:nvGrpSpPr>
        <p:grpSpPr>
          <a:xfrm>
            <a:off x="10751737" y="129996"/>
            <a:ext cx="1312366" cy="513120"/>
            <a:chOff x="10751737" y="129996"/>
            <a:chExt cx="1312366" cy="513120"/>
          </a:xfrm>
        </p:grpSpPr>
        <p:pic>
          <p:nvPicPr>
            <p:cNvPr id="7" name="Picture 2" descr="\\fzi.de\Data\Medien\DTP-Intern\a_Folienpräsentationen\Folien 2008\a_FZI_LOGO-2007.png"/>
            <p:cNvPicPr>
              <a:picLocks noChangeAspect="1" noChangeArrowheads="1"/>
            </p:cNvPicPr>
            <p:nvPr userDrawn="1"/>
          </p:nvPicPr>
          <p:blipFill rotWithShape="1">
            <a:blip r:embed="rId6"/>
            <a:srcRect t="66504" b="1"/>
            <a:stretch/>
          </p:blipFill>
          <p:spPr bwMode="auto">
            <a:xfrm>
              <a:off x="10751737" y="176518"/>
              <a:ext cx="717428" cy="420076"/>
            </a:xfrm>
            <a:prstGeom prst="rect">
              <a:avLst/>
            </a:prstGeom>
            <a:noFill/>
          </p:spPr>
        </p:pic>
        <p:pic>
          <p:nvPicPr>
            <p:cNvPr id="9" name="Grafik 8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0983" y="129996"/>
              <a:ext cx="513120" cy="513120"/>
            </a:xfrm>
            <a:prstGeom prst="rect">
              <a:avLst/>
            </a:prstGeom>
          </p:spPr>
        </p:pic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" y="6530617"/>
            <a:ext cx="256560" cy="256560"/>
          </a:xfrm>
          <a:prstGeom prst="rect">
            <a:avLst/>
          </a:prstGeom>
        </p:spPr>
      </p:pic>
      <p:grpSp>
        <p:nvGrpSpPr>
          <p:cNvPr id="14" name="Gruppieren 13"/>
          <p:cNvGrpSpPr/>
          <p:nvPr userDrawn="1"/>
        </p:nvGrpSpPr>
        <p:grpSpPr>
          <a:xfrm>
            <a:off x="9791999" y="6459794"/>
            <a:ext cx="1797938" cy="398206"/>
            <a:chOff x="7850670" y="6496503"/>
            <a:chExt cx="1797938" cy="348206"/>
          </a:xfrm>
        </p:grpSpPr>
        <p:sp>
          <p:nvSpPr>
            <p:cNvPr id="15" name="Rectangle 1066"/>
            <p:cNvSpPr>
              <a:spLocks noChangeArrowheads="1"/>
            </p:cNvSpPr>
            <p:nvPr userDrawn="1"/>
          </p:nvSpPr>
          <p:spPr bwMode="auto">
            <a:xfrm>
              <a:off x="7850670" y="6496503"/>
              <a:ext cx="1797938" cy="348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9349" tIns="43863" rIns="89349" bIns="43863">
              <a:spAutoFit/>
            </a:bodyPr>
            <a:lstStyle/>
            <a:p>
              <a:pPr algn="r">
                <a:spcBef>
                  <a:spcPct val="20000"/>
                </a:spcBef>
                <a:buClr>
                  <a:schemeClr val="bg1"/>
                </a:buClr>
                <a:buSzPct val="150000"/>
                <a:buFont typeface="Wingdings" pitchFamily="2" charset="2"/>
                <a:buNone/>
              </a:pPr>
              <a:r>
                <a:rPr lang="de-DE" sz="8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© </a:t>
              </a:r>
              <a:r>
                <a:rPr lang="de-DE" sz="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Philipp Schmurr., </a:t>
              </a:r>
              <a:r>
                <a:rPr lang="de-DE" sz="8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Karlsruhe </a:t>
              </a:r>
              <a:r>
                <a:rPr lang="de-DE" sz="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2016</a:t>
              </a:r>
              <a:endParaRPr lang="de-DE" sz="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>
                <a:spcBef>
                  <a:spcPct val="20000"/>
                </a:spcBef>
                <a:buClr>
                  <a:schemeClr val="bg1"/>
                </a:buClr>
                <a:buSzPct val="150000"/>
                <a:buFont typeface="Wingdings" pitchFamily="2" charset="2"/>
                <a:buNone/>
              </a:pPr>
              <a:endParaRPr lang="de-DE" sz="739" dirty="0">
                <a:solidFill>
                  <a:schemeClr val="bg2"/>
                </a:solidFill>
                <a:latin typeface="Verdana" pitchFamily="34" charset="0"/>
              </a:endParaRPr>
            </a:p>
          </p:txBody>
        </p:sp>
        <p:sp>
          <p:nvSpPr>
            <p:cNvPr id="16" name="Rectangle 1066"/>
            <p:cNvSpPr>
              <a:spLocks noChangeArrowheads="1"/>
            </p:cNvSpPr>
            <p:nvPr userDrawn="1"/>
          </p:nvSpPr>
          <p:spPr bwMode="auto">
            <a:xfrm>
              <a:off x="8133600" y="6643729"/>
              <a:ext cx="1232077" cy="196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9349" tIns="43863" rIns="89349" bIns="43863">
              <a:spAutoFit/>
            </a:bodyPr>
            <a:lstStyle/>
            <a:p>
              <a:pPr algn="r">
                <a:spcBef>
                  <a:spcPct val="20000"/>
                </a:spcBef>
                <a:buClr>
                  <a:schemeClr val="bg1"/>
                </a:buClr>
                <a:buSzPct val="150000"/>
                <a:buFont typeface="Wingdings" pitchFamily="2" charset="2"/>
                <a:buNone/>
              </a:pPr>
              <a:r>
                <a:rPr lang="de-DE" sz="7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Alle Rechte vorbehalten</a:t>
              </a:r>
            </a:p>
          </p:txBody>
        </p:sp>
      </p:grpSp>
      <p:sp>
        <p:nvSpPr>
          <p:cNvPr id="17" name="Textfeld 16"/>
          <p:cNvSpPr txBox="1"/>
          <p:nvPr userDrawn="1"/>
        </p:nvSpPr>
        <p:spPr>
          <a:xfrm>
            <a:off x="359999" y="6467173"/>
            <a:ext cx="1946893" cy="39082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Forschungszentrum für Informatik</a:t>
            </a:r>
          </a:p>
        </p:txBody>
      </p:sp>
    </p:spTree>
    <p:extLst>
      <p:ext uri="{BB962C8B-B14F-4D97-AF65-F5344CB8AC3E}">
        <p14:creationId xmlns:p14="http://schemas.microsoft.com/office/powerpoint/2010/main" val="222869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Praktikum Mobile </a:t>
            </a:r>
            <a:r>
              <a:rPr lang="de-DE" dirty="0" smtClean="0"/>
              <a:t>Roboter WS15/16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Abschlusspräsentation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025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0"/>
            <a:ext cx="10028160" cy="758880"/>
          </a:xfrm>
          <a:prstGeom prst="rect">
            <a:avLst/>
          </a:prstGeom>
          <a:noFill/>
          <a:ln>
            <a:noFill/>
          </a:ln>
        </p:spPr>
        <p:txBody>
          <a:bodyPr lIns="360000" tIns="45000" rIns="90000" bIns="45000" anchor="b"/>
          <a:lstStyle/>
          <a:p>
            <a:pPr>
              <a:lnSpc>
                <a:spcPct val="90000"/>
              </a:lnSpc>
            </a:pPr>
            <a:r>
              <a:rPr lang="de-DE" sz="1600" b="1" dirty="0" smtClean="0">
                <a:solidFill>
                  <a:srgbClr val="000000"/>
                </a:solidFill>
                <a:latin typeface="Arial"/>
              </a:rPr>
              <a:t>Folgendes Diagramm beschreibt die Interaktionen zu den anderen </a:t>
            </a:r>
            <a:r>
              <a:rPr lang="de-DE" sz="1600" b="1" dirty="0" err="1" smtClean="0">
                <a:solidFill>
                  <a:srgbClr val="000000"/>
                </a:solidFill>
                <a:latin typeface="Arial"/>
              </a:rPr>
              <a:t>Grupppen</a:t>
            </a:r>
            <a:endParaRPr sz="1600" dirty="0"/>
          </a:p>
        </p:txBody>
      </p:sp>
      <p:sp>
        <p:nvSpPr>
          <p:cNvPr id="66" name="CustomShape 2"/>
          <p:cNvSpPr/>
          <p:nvPr/>
        </p:nvSpPr>
        <p:spPr>
          <a:xfrm>
            <a:off x="11779200" y="6459840"/>
            <a:ext cx="412200" cy="39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83542D3A-2F01-41FC-AD63-746F86D64F45}" type="slidenum">
              <a:rPr lang="de-DE" sz="900">
                <a:solidFill>
                  <a:srgbClr val="868889"/>
                </a:solidFill>
                <a:latin typeface="Arial"/>
              </a:rPr>
              <a:t>9</a:t>
            </a:fld>
            <a:endParaRPr/>
          </a:p>
        </p:txBody>
      </p:sp>
      <p:pic>
        <p:nvPicPr>
          <p:cNvPr id="6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457200" y="933096"/>
            <a:ext cx="5276937" cy="55267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46515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Implementierung besitzt die zwei ROS Nodes </a:t>
            </a:r>
            <a:r>
              <a:rPr lang="de-DE" dirty="0" err="1"/>
              <a:t>Marker_Broadcaster</a:t>
            </a:r>
            <a:r>
              <a:rPr lang="de-DE" dirty="0"/>
              <a:t> und </a:t>
            </a:r>
            <a:r>
              <a:rPr lang="de-DE" dirty="0" err="1"/>
              <a:t>Localizer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69D08-9325-4915-9F9B-D4854A2E244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531088" y="1772389"/>
            <a:ext cx="3788366" cy="3235546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/>
            </a:pP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Hauptthread</a:t>
            </a:r>
          </a:p>
          <a:p>
            <a:pPr marL="7092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Versorgung </a:t>
            </a:r>
            <a:r>
              <a:rPr lang="de-DE" sz="1400" dirty="0"/>
              <a:t>der TF Baumstruktur mit Marker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646339" y="1442189"/>
            <a:ext cx="2047765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Marker </a:t>
            </a:r>
            <a:r>
              <a:rPr lang="de-DE" sz="1600" dirty="0" err="1" smtClean="0">
                <a:solidFill>
                  <a:schemeClr val="bg1"/>
                </a:solidFill>
              </a:rPr>
              <a:t>Broadcaster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478772" y="1772389"/>
            <a:ext cx="3788366" cy="3235546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/>
            </a:pPr>
            <a:endParaRPr lang="de-DE" sz="1400" dirty="0"/>
          </a:p>
          <a:p>
            <a:pPr marL="2772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Thread1</a:t>
            </a:r>
          </a:p>
          <a:p>
            <a:pPr marL="7344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konvertiere </a:t>
            </a:r>
            <a:r>
              <a:rPr lang="de-DE" sz="1400" dirty="0"/>
              <a:t>Marker Transformation in Kamera Transformation</a:t>
            </a:r>
          </a:p>
          <a:p>
            <a:pPr marL="2772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Thread 2</a:t>
            </a:r>
          </a:p>
          <a:p>
            <a:pPr marL="7344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 </a:t>
            </a:r>
            <a:r>
              <a:rPr lang="de-DE" sz="1400" dirty="0"/>
              <a:t>Auszug aus TF der Roboter Transformation in Weltkoordinaten</a:t>
            </a:r>
          </a:p>
          <a:p>
            <a:pPr marL="2772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Thread 3:</a:t>
            </a:r>
          </a:p>
          <a:p>
            <a:pPr marL="7344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Aufnahme </a:t>
            </a:r>
            <a:r>
              <a:rPr lang="de-DE" sz="1400" dirty="0"/>
              <a:t>und Speichern der Daten von anderen Gruppen</a:t>
            </a:r>
          </a:p>
          <a:p>
            <a:pPr marL="2772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Thread 4</a:t>
            </a:r>
          </a:p>
          <a:p>
            <a:pPr marL="7344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Kamera </a:t>
            </a:r>
            <a:r>
              <a:rPr lang="de-DE" sz="1400" dirty="0"/>
              <a:t>Drehung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8594023" y="1442189"/>
            <a:ext cx="2047765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</a:pPr>
            <a:r>
              <a:rPr lang="de-DE" sz="1600" dirty="0" err="1" smtClean="0">
                <a:solidFill>
                  <a:schemeClr val="bg1"/>
                </a:solidFill>
              </a:rPr>
              <a:t>Localizer</a:t>
            </a:r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11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0" y="0"/>
            <a:ext cx="10028160" cy="758880"/>
          </a:xfrm>
          <a:prstGeom prst="rect">
            <a:avLst/>
          </a:prstGeom>
          <a:noFill/>
          <a:ln>
            <a:noFill/>
          </a:ln>
        </p:spPr>
        <p:txBody>
          <a:bodyPr lIns="360000" tIns="45000" rIns="90000" bIns="45000" anchor="b"/>
          <a:lstStyle/>
          <a:p>
            <a:pPr>
              <a:lnSpc>
                <a:spcPct val="90000"/>
              </a:lnSpc>
            </a:pPr>
            <a:r>
              <a:rPr lang="de-DE" sz="1600" b="1" dirty="0">
                <a:solidFill>
                  <a:srgbClr val="000000"/>
                </a:solidFill>
                <a:latin typeface="Arial"/>
              </a:rPr>
              <a:t>Implementierung - TF</a:t>
            </a:r>
            <a:endParaRPr sz="1600" dirty="0"/>
          </a:p>
        </p:txBody>
      </p:sp>
      <p:sp>
        <p:nvSpPr>
          <p:cNvPr id="72" name="CustomShape 2"/>
          <p:cNvSpPr/>
          <p:nvPr/>
        </p:nvSpPr>
        <p:spPr>
          <a:xfrm>
            <a:off x="11779200" y="6459840"/>
            <a:ext cx="412200" cy="39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3779B1AC-4275-47DB-BDB3-76A1887BC8D0}" type="slidenum">
              <a:rPr lang="de-DE" sz="900">
                <a:solidFill>
                  <a:srgbClr val="868889"/>
                </a:solidFill>
                <a:latin typeface="Arial"/>
              </a:rPr>
              <a:t>11</a:t>
            </a:fld>
            <a:endParaRPr/>
          </a:p>
        </p:txBody>
      </p:sp>
      <p:pic>
        <p:nvPicPr>
          <p:cNvPr id="73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78440" y="1066320"/>
            <a:ext cx="9434520" cy="5109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3258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Während der Umsetzung wurden die folgenden Probleme gelöst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69D08-9325-4915-9F9B-D4854A2E244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51331" y="1725354"/>
            <a:ext cx="381000" cy="8382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lang="de-DE" sz="1400" b="1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1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33219" y="2738179"/>
            <a:ext cx="379413" cy="8382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lang="de-DE" sz="1400" b="1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2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45603" y="3752592"/>
            <a:ext cx="384175" cy="8382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lang="de-DE" sz="1400" b="1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3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67560" y="4767004"/>
            <a:ext cx="381000" cy="8382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lang="de-DE" sz="1400" b="1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4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125981" y="1725354"/>
            <a:ext cx="5562600" cy="838200"/>
          </a:xfrm>
          <a:prstGeom prst="homePlate">
            <a:avLst>
              <a:gd name="adj" fmla="val 34564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Arial"/>
              </a:rPr>
              <a:t>ar_track_alvar</a:t>
            </a:r>
            <a:r>
              <a:rPr lang="de-DE" sz="1400" dirty="0">
                <a:solidFill>
                  <a:srgbClr val="000000"/>
                </a:solidFill>
                <a:latin typeface="Arial"/>
              </a:rPr>
              <a:t> → nicht kalibrierte Kamera</a:t>
            </a:r>
            <a:endParaRPr lang="de-DE" sz="1400" dirty="0">
              <a:solidFill>
                <a:srgbClr val="000000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412632" y="2738179"/>
            <a:ext cx="5564187" cy="838200"/>
          </a:xfrm>
          <a:prstGeom prst="homePlate">
            <a:avLst>
              <a:gd name="adj" fmla="val 34574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>
                <a:solidFill>
                  <a:srgbClr val="000000"/>
                </a:solidFill>
                <a:latin typeface="Arial"/>
              </a:rPr>
              <a:t>Schlechte Kovarianz → </a:t>
            </a:r>
            <a:r>
              <a:rPr lang="de-DE" sz="1400" dirty="0" smtClean="0">
                <a:solidFill>
                  <a:srgbClr val="000000"/>
                </a:solidFill>
                <a:latin typeface="Arial"/>
              </a:rPr>
              <a:t>Warteschlange </a:t>
            </a:r>
            <a:r>
              <a:rPr lang="de-DE" sz="1400" dirty="0">
                <a:solidFill>
                  <a:srgbClr val="000000"/>
                </a:solidFill>
                <a:latin typeface="Arial"/>
              </a:rPr>
              <a:t>mit 25 Samples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4029778" y="3752592"/>
            <a:ext cx="5573713" cy="838200"/>
          </a:xfrm>
          <a:prstGeom prst="homePlate">
            <a:avLst>
              <a:gd name="adj" fmla="val 34633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>
                <a:solidFill>
                  <a:srgbClr val="000000"/>
                </a:solidFill>
                <a:latin typeface="Arial"/>
              </a:rPr>
              <a:t>Marker Platzierung</a:t>
            </a: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5742210" y="4767004"/>
            <a:ext cx="5562600" cy="838200"/>
          </a:xfrm>
          <a:prstGeom prst="homePlate">
            <a:avLst>
              <a:gd name="adj" fmla="val 35978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>
                <a:solidFill>
                  <a:srgbClr val="000000"/>
                </a:solidFill>
                <a:latin typeface="Arial"/>
              </a:rPr>
              <a:t>Kopfbewegung → atan2 mit Spezialfällen </a:t>
            </a:r>
            <a:r>
              <a:rPr lang="de-DE" sz="1400" dirty="0" smtClean="0">
                <a:solidFill>
                  <a:srgbClr val="000000"/>
                </a:solidFill>
                <a:latin typeface="Arial"/>
              </a:rPr>
              <a:t>berücksichtigt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16002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Folgende Tests wurden durchgeführt um die Ergebnisse zu überprüfen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69D08-9325-4915-9F9B-D4854A2E244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33833" y="2203819"/>
            <a:ext cx="381000" cy="8382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lang="de-DE" sz="1400" b="1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1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15721" y="3216644"/>
            <a:ext cx="379413" cy="8382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lang="de-DE" sz="1400" b="1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2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28105" y="4231057"/>
            <a:ext cx="384175" cy="8382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lang="de-DE" sz="1400" b="1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3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008483" y="2203819"/>
            <a:ext cx="5562600" cy="838200"/>
          </a:xfrm>
          <a:prstGeom prst="homePlate">
            <a:avLst>
              <a:gd name="adj" fmla="val 34564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>
                <a:solidFill>
                  <a:srgbClr val="000000"/>
                </a:solidFill>
                <a:latin typeface="Arial"/>
              </a:rPr>
              <a:t> Gesichtsfeld von Kinect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3295134" y="3216644"/>
            <a:ext cx="5564187" cy="838200"/>
          </a:xfrm>
          <a:prstGeom prst="homePlate">
            <a:avLst>
              <a:gd name="adj" fmla="val 34574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>
                <a:solidFill>
                  <a:srgbClr val="000000"/>
                </a:solidFill>
                <a:latin typeface="Arial"/>
              </a:rPr>
              <a:t>PTU Drehungsgeschwindigkeit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4912280" y="4231057"/>
            <a:ext cx="5573713" cy="838200"/>
          </a:xfrm>
          <a:prstGeom prst="homePlate">
            <a:avLst>
              <a:gd name="adj" fmla="val 34633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>
                <a:solidFill>
                  <a:srgbClr val="000000"/>
                </a:solidFill>
                <a:latin typeface="Arial"/>
              </a:rPr>
              <a:t> Dummy Programm</a:t>
            </a:r>
          </a:p>
        </p:txBody>
      </p:sp>
    </p:spTree>
    <p:extLst>
      <p:ext uri="{BB962C8B-B14F-4D97-AF65-F5344CB8AC3E}">
        <p14:creationId xmlns:p14="http://schemas.microsoft.com/office/powerpoint/2010/main" val="136451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t>14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90861" y="2084276"/>
            <a:ext cx="10783383" cy="3548630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95359" y="3496394"/>
            <a:ext cx="4054765" cy="3937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eaLnBrk="0" hangingPunct="0">
              <a:spcBef>
                <a:spcPct val="50000"/>
              </a:spcBef>
              <a:buClr>
                <a:schemeClr val="folHlink"/>
              </a:buClr>
              <a:defRPr/>
            </a:pPr>
            <a:endParaRPr lang="de-DE" sz="18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857" y="2069226"/>
            <a:ext cx="2684046" cy="35787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8" name="TextBox 4"/>
          <p:cNvSpPr txBox="1"/>
          <p:nvPr/>
        </p:nvSpPr>
        <p:spPr bwMode="auto">
          <a:xfrm>
            <a:off x="1017468" y="2294400"/>
            <a:ext cx="4115035" cy="279768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Aufgabenstellung</a:t>
            </a:r>
            <a:endParaRPr lang="en-US" sz="1600" dirty="0" smtClean="0"/>
          </a:p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Gruppen</a:t>
            </a:r>
            <a:r>
              <a:rPr lang="en-US" sz="1600" dirty="0" smtClean="0"/>
              <a:t> und </a:t>
            </a:r>
            <a:r>
              <a:rPr lang="en-US" sz="1600" dirty="0" err="1" smtClean="0"/>
              <a:t>Systeminteraktion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smtClean="0"/>
              <a:t>Vision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Kalman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Gruppe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Highlevel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Ausblick</a:t>
            </a:r>
            <a:endParaRPr lang="en-US" sz="1600" dirty="0" smtClean="0"/>
          </a:p>
          <a:p>
            <a:pPr marL="725488" lvl="1" indent="-268288" eaLnBrk="0" hangingPunct="0">
              <a:lnSpc>
                <a:spcPct val="120000"/>
              </a:lnSpc>
              <a:spcBef>
                <a:spcPct val="50000"/>
              </a:spcBef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0861" y="1661650"/>
            <a:ext cx="10783383" cy="3966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defTabSz="762000" eaLnBrk="0" hangingPunct="0">
              <a:lnSpc>
                <a:spcPct val="90000"/>
              </a:lnSpc>
              <a:buClr>
                <a:srgbClr val="FE6400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Agenda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9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Aufgaben die innerhalb des Praktikums angefallen sind waren sehr vielseitig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t>15</a:t>
            </a:fld>
            <a:endParaRPr lang="de-DE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60512" y="2102304"/>
            <a:ext cx="1222374" cy="1557337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657600" y="2102304"/>
            <a:ext cx="5488441" cy="15573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84175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Implementierung</a:t>
            </a:r>
            <a:endParaRPr lang="de-DE" sz="16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560512" y="1638754"/>
            <a:ext cx="2228850" cy="463550"/>
          </a:xfrm>
          <a:prstGeom prst="homePlate">
            <a:avLst>
              <a:gd name="adj" fmla="val 26601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>
                <a:solidFill>
                  <a:schemeClr val="bg1"/>
                </a:solidFill>
                <a:latin typeface="Arial" pitchFamily="34" charset="0"/>
                <a:ea typeface="ヒラギノ角ゴ Pro W3"/>
                <a:cs typeface="ヒラギノ角ゴ Pro W3"/>
              </a:rPr>
              <a:t>Verständnis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02637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err="1" smtClean="0"/>
              <a:t>Livetest</a:t>
            </a:r>
            <a:endParaRPr lang="de-DE" sz="1600" dirty="0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12140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>
                <a:latin typeface="Arial" pitchFamily="34" charset="0"/>
                <a:ea typeface="ヒラギノ角ゴ Pro W3"/>
                <a:cs typeface="ヒラギノ角ゴ Pro W3"/>
              </a:rPr>
              <a:t>Testdaten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782887" y="3650117"/>
            <a:ext cx="2078131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Kalman Filter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954587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ROS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7124700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Pfosten - Steuerung</a:t>
            </a:r>
            <a:endParaRPr lang="de-DE" sz="1400" b="1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954587" y="4123192"/>
            <a:ext cx="2019935" cy="109605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 err="1" smtClean="0"/>
              <a:t>Node</a:t>
            </a:r>
            <a:r>
              <a:rPr lang="de-DE" dirty="0" smtClean="0"/>
              <a:t> und Package Konzept</a:t>
            </a:r>
            <a:endParaRPr lang="de-DE" dirty="0"/>
          </a:p>
          <a:p>
            <a:pPr lvl="1">
              <a:buClr>
                <a:srgbClr val="007348"/>
              </a:buClr>
            </a:pPr>
            <a:r>
              <a:rPr lang="de-DE" dirty="0" smtClean="0"/>
              <a:t>Topics</a:t>
            </a:r>
            <a:endParaRPr lang="de-DE" dirty="0"/>
          </a:p>
          <a:p>
            <a:pPr lvl="2">
              <a:buClr>
                <a:srgbClr val="007348"/>
              </a:buClr>
            </a:pPr>
            <a:r>
              <a:rPr lang="de-DE" dirty="0" smtClean="0"/>
              <a:t>TFs</a:t>
            </a:r>
            <a:endParaRPr lang="de-DE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782887" y="4123192"/>
            <a:ext cx="2019935" cy="109605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Paper</a:t>
            </a:r>
            <a:r>
              <a:rPr lang="de-DE" sz="1400" dirty="0"/>
              <a:t> </a:t>
            </a:r>
            <a:r>
              <a:rPr lang="de-DE" sz="1400" dirty="0" smtClean="0"/>
              <a:t>lesen</a:t>
            </a:r>
            <a:endParaRPr lang="de-DE" sz="1400" dirty="0"/>
          </a:p>
          <a:p>
            <a:pPr marL="2520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err="1" smtClean="0"/>
              <a:t>Matlab</a:t>
            </a:r>
            <a:r>
              <a:rPr lang="de-DE" sz="1400" dirty="0" smtClean="0"/>
              <a:t> Implementierung</a:t>
            </a:r>
            <a:endParaRPr lang="de-DE" sz="1400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7126106" y="4123192"/>
            <a:ext cx="2019935" cy="109605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 smtClean="0"/>
              <a:t>SSH Login</a:t>
            </a:r>
            <a:endParaRPr lang="de-DE" dirty="0"/>
          </a:p>
          <a:p>
            <a:pPr lvl="1">
              <a:buClr>
                <a:srgbClr val="007348"/>
              </a:buClr>
            </a:pPr>
            <a:r>
              <a:rPr lang="de-DE" dirty="0" smtClean="0"/>
              <a:t>Starten der Skripte</a:t>
            </a:r>
            <a:endParaRPr lang="de-DE" dirty="0"/>
          </a:p>
          <a:p>
            <a:pPr lvl="2">
              <a:buClr>
                <a:srgbClr val="007348"/>
              </a:buClr>
            </a:pPr>
            <a:r>
              <a:rPr lang="de-DE" dirty="0" smtClean="0"/>
              <a:t>ROS_MASTER_URI</a:t>
            </a:r>
          </a:p>
          <a:p>
            <a:pPr lvl="2">
              <a:buClr>
                <a:srgbClr val="007348"/>
              </a:buClr>
            </a:pPr>
            <a:r>
              <a:rPr lang="de-DE" dirty="0" smtClean="0"/>
              <a:t>ROS_IP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566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Aufgaben die innerhalb des Praktikums angefallen sind waren sehr vielseitig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t>16</a:t>
            </a:fld>
            <a:endParaRPr lang="de-DE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>
            <a:off x="2782886" y="2102304"/>
            <a:ext cx="1057276" cy="1557337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5958348" y="2102304"/>
            <a:ext cx="3187693" cy="15573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84175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>
                <a:solidFill>
                  <a:schemeClr val="bg1"/>
                </a:solidFill>
                <a:latin typeface="Arial" pitchFamily="34" charset="0"/>
                <a:ea typeface="ヒラギノ角ゴ Pro W3"/>
                <a:cs typeface="ヒラギノ角ゴ Pro W3"/>
              </a:rPr>
              <a:t>Implementierung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560512" y="1638754"/>
            <a:ext cx="2228850" cy="463550"/>
          </a:xfrm>
          <a:prstGeom prst="homePlate">
            <a:avLst>
              <a:gd name="adj" fmla="val 2660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Verständnis</a:t>
            </a:r>
            <a:endParaRPr lang="de-DE" sz="1600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02637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err="1" smtClean="0"/>
              <a:t>Livetest</a:t>
            </a:r>
            <a:endParaRPr lang="de-DE" sz="1600" dirty="0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12140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>
                <a:latin typeface="Arial" pitchFamily="34" charset="0"/>
                <a:ea typeface="ヒラギノ角ゴ Pro W3"/>
                <a:cs typeface="ヒラギノ角ゴ Pro W3"/>
              </a:rPr>
              <a:t>Testdaten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782887" y="3650117"/>
            <a:ext cx="2078131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Robot </a:t>
            </a: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Localization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954587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Sensor </a:t>
            </a: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Dummies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7124700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Visualisierung</a:t>
            </a:r>
            <a:endParaRPr lang="de-DE" sz="1400" b="1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954587" y="4123192"/>
            <a:ext cx="2019935" cy="182493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 err="1" smtClean="0"/>
              <a:t>Publishen</a:t>
            </a:r>
            <a:r>
              <a:rPr lang="de-DE" dirty="0" smtClean="0"/>
              <a:t> Werte aus Textfiles</a:t>
            </a:r>
            <a:endParaRPr lang="de-DE" dirty="0"/>
          </a:p>
          <a:p>
            <a:pPr lvl="1">
              <a:buClr>
                <a:srgbClr val="007348"/>
              </a:buClr>
            </a:pPr>
            <a:r>
              <a:rPr lang="de-DE" dirty="0" smtClean="0"/>
              <a:t>Verschiedene Topics für virtuelle Sensoren</a:t>
            </a:r>
            <a:endParaRPr lang="de-DE" dirty="0"/>
          </a:p>
          <a:p>
            <a:pPr lvl="2">
              <a:buClr>
                <a:srgbClr val="007348"/>
              </a:buClr>
            </a:pPr>
            <a:r>
              <a:rPr lang="de-DE" dirty="0" smtClean="0"/>
              <a:t>Ermöglicht Testen der EKF unabhängig der anderen Gruppen</a:t>
            </a:r>
            <a:endParaRPr lang="de-DE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782887" y="4123192"/>
            <a:ext cx="2019935" cy="182493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Erste Idee der Vererbung</a:t>
            </a:r>
            <a:endParaRPr lang="de-DE" sz="1400" dirty="0"/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Parametrisierung mittels </a:t>
            </a:r>
            <a:r>
              <a:rPr lang="de-DE" sz="1400" dirty="0" err="1"/>
              <a:t>L</a:t>
            </a:r>
            <a:r>
              <a:rPr lang="de-DE" sz="1400" dirty="0" err="1" smtClean="0"/>
              <a:t>aunchfile</a:t>
            </a:r>
            <a:endParaRPr lang="de-DE" sz="1400" dirty="0"/>
          </a:p>
          <a:p>
            <a:pPr marL="2520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Idee der Einstellung übernommen</a:t>
            </a:r>
          </a:p>
          <a:p>
            <a:pPr marL="2520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YAML Files </a:t>
            </a:r>
            <a:endParaRPr lang="de-DE" sz="1400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7126106" y="4123192"/>
            <a:ext cx="2019935" cy="182493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 smtClean="0"/>
              <a:t>Gibt Sensorwerte und Filterergebnisse aus</a:t>
            </a:r>
            <a:endParaRPr lang="de-DE" dirty="0"/>
          </a:p>
          <a:p>
            <a:pPr lvl="1">
              <a:buClr>
                <a:srgbClr val="007348"/>
              </a:buClr>
            </a:pPr>
            <a:r>
              <a:rPr lang="de-DE" dirty="0" smtClean="0"/>
              <a:t>X nach Zeit</a:t>
            </a:r>
            <a:endParaRPr lang="de-DE" dirty="0"/>
          </a:p>
          <a:p>
            <a:pPr lvl="2">
              <a:buClr>
                <a:srgbClr val="007348"/>
              </a:buClr>
            </a:pPr>
            <a:r>
              <a:rPr lang="de-DE" dirty="0" smtClean="0"/>
              <a:t>2D Pose</a:t>
            </a:r>
          </a:p>
          <a:p>
            <a:pPr lvl="2">
              <a:buClr>
                <a:srgbClr val="007348"/>
              </a:buClr>
            </a:pPr>
            <a:r>
              <a:rPr lang="de-DE" dirty="0" err="1" smtClean="0"/>
              <a:t>Rviz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49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Aufgaben die innerhalb des Praktikums angefallen sind waren sehr vielseitig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t>17</a:t>
            </a:fld>
            <a:endParaRPr lang="de-DE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>
            <a:off x="2782887" y="2102304"/>
            <a:ext cx="3338513" cy="15573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8242300" y="2102304"/>
            <a:ext cx="903741" cy="15573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84175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Implementierung</a:t>
            </a:r>
            <a:endParaRPr lang="de-DE" sz="16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560512" y="1638754"/>
            <a:ext cx="2228850" cy="463550"/>
          </a:xfrm>
          <a:prstGeom prst="homePlate">
            <a:avLst>
              <a:gd name="adj" fmla="val 2660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Verständnis</a:t>
            </a:r>
            <a:endParaRPr lang="de-DE" sz="1600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02637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err="1" smtClean="0"/>
              <a:t>Livetest</a:t>
            </a:r>
            <a:endParaRPr lang="de-DE" sz="1600" dirty="0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12140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Testdaten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782887" y="3650117"/>
            <a:ext cx="2078131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Matlab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954587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MonoGame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7124700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  <a:defRPr/>
            </a:pP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HoLLiE</a:t>
            </a: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 Simulator</a:t>
            </a:r>
            <a:endParaRPr lang="de-DE" sz="1400" b="1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954587" y="4123192"/>
            <a:ext cx="2019935" cy="164386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 smtClean="0"/>
              <a:t>Robotersteuerung per Maus</a:t>
            </a:r>
            <a:endParaRPr lang="de-DE" dirty="0"/>
          </a:p>
          <a:p>
            <a:pPr lvl="1">
              <a:buClr>
                <a:srgbClr val="007348"/>
              </a:buClr>
            </a:pPr>
            <a:r>
              <a:rPr lang="de-DE" dirty="0" smtClean="0"/>
              <a:t>Lineare Veränderung der 3D Pose</a:t>
            </a:r>
          </a:p>
          <a:p>
            <a:pPr lvl="1">
              <a:buClr>
                <a:srgbClr val="007348"/>
              </a:buClr>
            </a:pPr>
            <a:r>
              <a:rPr lang="de-DE" dirty="0" smtClean="0"/>
              <a:t>Ausgabe in Textfile</a:t>
            </a:r>
            <a:endParaRPr lang="de-DE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782887" y="4123192"/>
            <a:ext cx="2019935" cy="164386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Punkte vorgeben</a:t>
            </a:r>
            <a:endParaRPr lang="de-DE" sz="1400" dirty="0"/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err="1" smtClean="0"/>
              <a:t>Spline</a:t>
            </a:r>
            <a:r>
              <a:rPr lang="de-DE" sz="1400" dirty="0" smtClean="0"/>
              <a:t> Interpolation</a:t>
            </a:r>
            <a:endParaRPr lang="de-DE" sz="1400" dirty="0"/>
          </a:p>
          <a:p>
            <a:pPr marL="2520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Verhalten für Varianzen durch Funktion beschrieben</a:t>
            </a:r>
            <a:endParaRPr lang="de-DE" sz="1400" dirty="0"/>
          </a:p>
          <a:p>
            <a:pPr marL="2520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Ausgabe in Textfile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7126106" y="4123192"/>
            <a:ext cx="2019935" cy="164386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 smtClean="0"/>
              <a:t>USB Stick mit Daten notwendig</a:t>
            </a:r>
            <a:endParaRPr lang="de-DE" dirty="0"/>
          </a:p>
          <a:p>
            <a:pPr lvl="1">
              <a:buClr>
                <a:srgbClr val="007348"/>
              </a:buClr>
            </a:pPr>
            <a:r>
              <a:rPr lang="de-DE" dirty="0" smtClean="0"/>
              <a:t>Unklare </a:t>
            </a:r>
            <a:r>
              <a:rPr lang="de-DE" dirty="0" err="1" smtClean="0"/>
              <a:t>Dependencies</a:t>
            </a:r>
            <a:endParaRPr lang="de-DE" dirty="0" smtClean="0"/>
          </a:p>
          <a:p>
            <a:pPr lvl="1">
              <a:buClr>
                <a:srgbClr val="007348"/>
              </a:buClr>
            </a:pPr>
            <a:r>
              <a:rPr lang="de-DE" dirty="0" smtClean="0"/>
              <a:t>Installation in VM</a:t>
            </a:r>
          </a:p>
          <a:p>
            <a:pPr lvl="1">
              <a:buClr>
                <a:srgbClr val="007348"/>
              </a:buClr>
            </a:pPr>
            <a:r>
              <a:rPr lang="de-DE" dirty="0"/>
              <a:t>Viel Zeit </a:t>
            </a:r>
            <a:r>
              <a:rPr lang="de-DE" dirty="0" smtClean="0"/>
              <a:t>aufgewendet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137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Aufgaben die innerhalb des Praktikums angefallen sind waren sehr vielseitig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t>18</a:t>
            </a:fld>
            <a:endParaRPr lang="de-DE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>
            <a:off x="2782886" y="2111828"/>
            <a:ext cx="5619750" cy="15478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9146041" y="2102304"/>
            <a:ext cx="1374475" cy="15573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84175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Implementierung</a:t>
            </a:r>
            <a:endParaRPr lang="de-DE" sz="16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560512" y="1638754"/>
            <a:ext cx="2228850" cy="463550"/>
          </a:xfrm>
          <a:prstGeom prst="homePlate">
            <a:avLst>
              <a:gd name="adj" fmla="val 2660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Verständnis</a:t>
            </a:r>
            <a:endParaRPr lang="de-DE" sz="1600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02637" y="1638754"/>
            <a:ext cx="2228850" cy="463550"/>
          </a:xfrm>
          <a:prstGeom prst="chevron">
            <a:avLst>
              <a:gd name="adj" fmla="val 23841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 err="1">
                <a:solidFill>
                  <a:schemeClr val="bg1"/>
                </a:solidFill>
                <a:latin typeface="Arial" pitchFamily="34" charset="0"/>
                <a:ea typeface="ヒラギノ角ゴ Pro W3"/>
                <a:cs typeface="ヒラギノ角ゴ Pro W3"/>
              </a:rPr>
              <a:t>Livetest</a:t>
            </a:r>
            <a:endParaRPr lang="de-DE" sz="1600" dirty="0">
              <a:solidFill>
                <a:schemeClr val="bg1"/>
              </a:solidFill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12140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>
                <a:latin typeface="Arial" pitchFamily="34" charset="0"/>
                <a:ea typeface="ヒラギノ角ゴ Pro W3"/>
                <a:cs typeface="ヒラギノ角ゴ Pro W3"/>
              </a:rPr>
              <a:t>Testdaten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782887" y="3650117"/>
            <a:ext cx="2078131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Integration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954587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>
                <a:solidFill>
                  <a:schemeClr val="bg1"/>
                </a:solidFill>
                <a:latin typeface="Arial" charset="0"/>
                <a:ea typeface="ヒラギノ角ゴ Pro W3" charset="-128"/>
              </a:rPr>
              <a:t>Unerwartetes Verhalten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7124700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</a:rPr>
              <a:t>Parameteranpassung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954587" y="4123192"/>
            <a:ext cx="2019935" cy="2119112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  <a:defRPr/>
            </a:pPr>
            <a:r>
              <a:rPr lang="de-DE" dirty="0"/>
              <a:t>Unterschiedliche Sensorfrequenzen</a:t>
            </a:r>
          </a:p>
          <a:p>
            <a:pPr lvl="1">
              <a:buClr>
                <a:srgbClr val="007348"/>
              </a:buClr>
              <a:defRPr/>
            </a:pPr>
            <a:r>
              <a:rPr lang="de-DE" dirty="0" err="1"/>
              <a:t>Robot_localization</a:t>
            </a:r>
            <a:r>
              <a:rPr lang="de-DE" dirty="0"/>
              <a:t> veröffentlicht Transformationen</a:t>
            </a:r>
          </a:p>
          <a:p>
            <a:pPr lvl="1">
              <a:buClr>
                <a:srgbClr val="007348"/>
              </a:buClr>
              <a:defRPr/>
            </a:pPr>
            <a:r>
              <a:rPr lang="de-DE" dirty="0"/>
              <a:t>Zu große Varianzen gewählt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782887" y="4123192"/>
            <a:ext cx="2019935" cy="2119112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Installation notwendiger </a:t>
            </a:r>
            <a:r>
              <a:rPr lang="de-DE" sz="1400" dirty="0" err="1" smtClean="0"/>
              <a:t>Dependencies</a:t>
            </a:r>
            <a:endParaRPr lang="de-DE" sz="1400" dirty="0"/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Anpassungen der Topic-Namen</a:t>
            </a:r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Verhalten für </a:t>
            </a:r>
            <a:r>
              <a:rPr lang="de-DE" sz="1400" dirty="0" err="1" smtClean="0"/>
              <a:t>Kidnapped</a:t>
            </a:r>
            <a:r>
              <a:rPr lang="de-DE" sz="1400" dirty="0" smtClean="0"/>
              <a:t> Zustand kann angepasst werden</a:t>
            </a:r>
            <a:endParaRPr lang="de-DE" sz="1400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7126106" y="4123192"/>
            <a:ext cx="2019935" cy="2119112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/>
              <a:t>Erkenntnis über Varianz als m² der Ungenauigkeit</a:t>
            </a:r>
          </a:p>
          <a:p>
            <a:pPr lvl="1">
              <a:buClr>
                <a:srgbClr val="007348"/>
              </a:buClr>
            </a:pPr>
            <a:r>
              <a:rPr lang="de-DE" dirty="0"/>
              <a:t>Einstellung auf realistische Werte</a:t>
            </a:r>
          </a:p>
        </p:txBody>
      </p:sp>
    </p:spTree>
    <p:extLst>
      <p:ext uri="{BB962C8B-B14F-4D97-AF65-F5344CB8AC3E}">
        <p14:creationId xmlns:p14="http://schemas.microsoft.com/office/powerpoint/2010/main" val="36090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t>1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90861" y="2084276"/>
            <a:ext cx="10783383" cy="3548630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95359" y="2277916"/>
            <a:ext cx="4054765" cy="3937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eaLnBrk="0" hangingPunct="0">
              <a:spcBef>
                <a:spcPct val="50000"/>
              </a:spcBef>
              <a:buClr>
                <a:schemeClr val="folHlink"/>
              </a:buClr>
              <a:defRPr/>
            </a:pPr>
            <a:endParaRPr lang="de-DE" sz="18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857" y="2069226"/>
            <a:ext cx="2684046" cy="35787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8" name="TextBox 4"/>
          <p:cNvSpPr txBox="1"/>
          <p:nvPr/>
        </p:nvSpPr>
        <p:spPr bwMode="auto">
          <a:xfrm>
            <a:off x="1017468" y="2294400"/>
            <a:ext cx="4115035" cy="28223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Clr>
                <a:schemeClr val="bg1"/>
              </a:buClr>
              <a:buSzTx/>
              <a:buFont typeface="+mj-lt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Aufgabenstellung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Gruppen</a:t>
            </a:r>
            <a:r>
              <a:rPr lang="en-US" sz="1600" dirty="0" smtClean="0"/>
              <a:t> und </a:t>
            </a:r>
            <a:r>
              <a:rPr lang="en-US" sz="1600" dirty="0" err="1" smtClean="0"/>
              <a:t>Systeminteraktion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smtClean="0"/>
              <a:t>Vision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Kalman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Highlevel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Ausblick</a:t>
            </a:r>
            <a:endParaRPr lang="en-US" sz="1600" dirty="0" smtClean="0"/>
          </a:p>
          <a:p>
            <a:pPr marL="725488" lvl="1" indent="-268288" eaLnBrk="0" hangingPunct="0">
              <a:lnSpc>
                <a:spcPct val="120000"/>
              </a:lnSpc>
              <a:spcBef>
                <a:spcPct val="50000"/>
              </a:spcBef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0861" y="1661650"/>
            <a:ext cx="10783383" cy="3966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defTabSz="762000" eaLnBrk="0" hangingPunct="0">
              <a:lnSpc>
                <a:spcPct val="90000"/>
              </a:lnSpc>
              <a:buClr>
                <a:srgbClr val="FE6400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Agenda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11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solidFill>
                  <a:schemeClr val="bg1"/>
                </a:solidFill>
                <a:latin typeface="Verdana" pitchFamily="34" charset="0"/>
              </a:rPr>
              <a:t>Custom Kalman</a:t>
            </a:r>
            <a:endParaRPr kumimoji="1" lang="de-DE" sz="14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64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Parameter für </a:t>
            </a:r>
            <a:r>
              <a:rPr kumimoji="1" lang="de-DE" sz="1400" dirty="0" err="1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Robot_Localization</a:t>
            </a:r>
            <a:endParaRPr kumimoji="1" lang="de-DE" sz="1400" dirty="0">
              <a:solidFill>
                <a:schemeClr val="bg1"/>
              </a:solidFill>
              <a:latin typeface="Verdana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66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246745" y="440405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 err="1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Set_Pose</a:t>
            </a: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 ungeeignet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-9000000">
            <a:off x="73215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Parameter für </a:t>
            </a:r>
            <a:r>
              <a:rPr kumimoji="1" lang="de-DE" sz="1400" dirty="0" err="1" smtClean="0">
                <a:latin typeface="Verdana" pitchFamily="34" charset="0"/>
              </a:rPr>
              <a:t>Robot_Localization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38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838507" y="502000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MCA2 Simulator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246745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Set_Pose</a:t>
            </a:r>
            <a:r>
              <a:rPr kumimoji="1" lang="de-DE" sz="1400" dirty="0">
                <a:latin typeface="Verdana" pitchFamily="34" charset="0"/>
              </a:rPr>
              <a:t> </a:t>
            </a:r>
            <a:r>
              <a:rPr kumimoji="1" lang="de-DE" sz="1400" dirty="0" smtClean="0">
                <a:latin typeface="Verdana" pitchFamily="34" charset="0"/>
              </a:rPr>
              <a:t>ungeeignet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rot="-5400000">
            <a:off x="5899944" y="4446128"/>
            <a:ext cx="381000" cy="1825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-9000000">
            <a:off x="73215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Parameter für </a:t>
            </a:r>
            <a:r>
              <a:rPr kumimoji="1" lang="de-DE" sz="1400" dirty="0" err="1" smtClean="0">
                <a:latin typeface="Verdana" pitchFamily="34" charset="0"/>
              </a:rPr>
              <a:t>Robot_Localization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20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838507" y="50200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MCA2 Simulator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246745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Set_Pose</a:t>
            </a:r>
            <a:r>
              <a:rPr kumimoji="1" lang="de-DE" sz="1400" dirty="0">
                <a:latin typeface="Verdana" pitchFamily="34" charset="0"/>
              </a:rPr>
              <a:t> </a:t>
            </a:r>
            <a:r>
              <a:rPr kumimoji="1" lang="de-DE" sz="1400" dirty="0" smtClean="0">
                <a:latin typeface="Verdana" pitchFamily="34" charset="0"/>
              </a:rPr>
              <a:t>ungeeignet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482657" y="440405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Roboter / Kartendienst starten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rot="-5400000">
            <a:off x="5899944" y="4446128"/>
            <a:ext cx="381000" cy="1825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-9000000">
            <a:off x="73215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Parameter für </a:t>
            </a:r>
            <a:r>
              <a:rPr kumimoji="1" lang="de-DE" sz="1400" dirty="0" err="1" smtClean="0">
                <a:latin typeface="Verdana" pitchFamily="34" charset="0"/>
              </a:rPr>
              <a:t>Robot_Localization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 rot="9000000" flipH="1">
            <a:off x="44640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55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838507" y="50200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MCA2 Simulator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246745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Set_Pose</a:t>
            </a:r>
            <a:r>
              <a:rPr kumimoji="1" lang="de-DE" sz="1400" dirty="0">
                <a:latin typeface="Verdana" pitchFamily="34" charset="0"/>
              </a:rPr>
              <a:t> </a:t>
            </a:r>
            <a:r>
              <a:rPr kumimoji="1" lang="de-DE" sz="1400" dirty="0" smtClean="0">
                <a:latin typeface="Verdana" pitchFamily="34" charset="0"/>
              </a:rPr>
              <a:t>ungeeignet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482657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Roboter / Kartendienst starten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rot="-5400000">
            <a:off x="5899944" y="4446128"/>
            <a:ext cx="381000" cy="1825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-9000000">
            <a:off x="73215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Parameter für </a:t>
            </a:r>
            <a:r>
              <a:rPr kumimoji="1" lang="de-DE" sz="1400" dirty="0" err="1" smtClean="0">
                <a:latin typeface="Verdana" pitchFamily="34" charset="0"/>
              </a:rPr>
              <a:t>Robot_Localization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1384107" y="310230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 err="1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WiFi</a:t>
            </a: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 </a:t>
            </a:r>
            <a:r>
              <a:rPr kumimoji="1" lang="de-DE" sz="1400" dirty="0" err="1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Overload</a:t>
            </a:r>
            <a:endParaRPr kumimoji="1" lang="de-DE" sz="1400" dirty="0">
              <a:solidFill>
                <a:schemeClr val="bg1"/>
              </a:solidFill>
              <a:latin typeface="Verdana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4121150" y="3469021"/>
            <a:ext cx="382588" cy="180975"/>
          </a:xfrm>
          <a:prstGeom prst="rightArrow">
            <a:avLst>
              <a:gd name="adj1" fmla="val 50000"/>
              <a:gd name="adj2" fmla="val 52851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 rot="9000000" flipH="1">
            <a:off x="44640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85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838507" y="50200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MCA2 Simulator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246745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Set_Pose</a:t>
            </a:r>
            <a:r>
              <a:rPr kumimoji="1" lang="de-DE" sz="1400" dirty="0">
                <a:latin typeface="Verdana" pitchFamily="34" charset="0"/>
              </a:rPr>
              <a:t> </a:t>
            </a:r>
            <a:r>
              <a:rPr kumimoji="1" lang="de-DE" sz="1400" dirty="0" smtClean="0">
                <a:latin typeface="Verdana" pitchFamily="34" charset="0"/>
              </a:rPr>
              <a:t>ungeeignet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482657" y="183230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ROS Kommunikation hinter NAT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482657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Roboter / Kartendienst starten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rot="-5400000">
            <a:off x="5899944" y="4446128"/>
            <a:ext cx="381000" cy="1825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-9000000">
            <a:off x="73215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Parameter für </a:t>
            </a:r>
            <a:r>
              <a:rPr kumimoji="1" lang="de-DE" sz="1400" dirty="0" err="1" smtClean="0">
                <a:latin typeface="Verdana" pitchFamily="34" charset="0"/>
              </a:rPr>
              <a:t>Robot_Localization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13841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WiFi</a:t>
            </a:r>
            <a:r>
              <a:rPr kumimoji="1" lang="de-DE" sz="1400" dirty="0" smtClean="0">
                <a:latin typeface="Verdana" pitchFamily="34" charset="0"/>
              </a:rPr>
              <a:t> </a:t>
            </a:r>
            <a:r>
              <a:rPr kumimoji="1" lang="de-DE" sz="1400" dirty="0" err="1" smtClean="0">
                <a:latin typeface="Verdana" pitchFamily="34" charset="0"/>
              </a:rPr>
              <a:t>Overload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4121150" y="3469021"/>
            <a:ext cx="382588" cy="180975"/>
          </a:xfrm>
          <a:prstGeom prst="rightArrow">
            <a:avLst>
              <a:gd name="adj1" fmla="val 50000"/>
              <a:gd name="adj2" fmla="val 52851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 rot="9000000" flipH="1">
            <a:off x="44640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 rot="-9000000" flipH="1" flipV="1">
            <a:off x="45037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95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838507" y="50200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MCA2 Simulator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246745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Set_Pose</a:t>
            </a:r>
            <a:r>
              <a:rPr kumimoji="1" lang="de-DE" sz="1400" dirty="0">
                <a:latin typeface="Verdana" pitchFamily="34" charset="0"/>
              </a:rPr>
              <a:t> </a:t>
            </a:r>
            <a:r>
              <a:rPr kumimoji="1" lang="de-DE" sz="1400" dirty="0" smtClean="0">
                <a:latin typeface="Verdana" pitchFamily="34" charset="0"/>
              </a:rPr>
              <a:t>ungeeignet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838507" y="1198896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Fehlinterpretiertes Verhalten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4826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ROS Kommunikation hinter NAT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482657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Roboter / Kartendienst starten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rot="-5400000">
            <a:off x="5899944" y="4446128"/>
            <a:ext cx="381000" cy="1825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 rot="5400000">
            <a:off x="5899944" y="2528428"/>
            <a:ext cx="381000" cy="1825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-9000000">
            <a:off x="73215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Parameter für </a:t>
            </a:r>
            <a:r>
              <a:rPr kumimoji="1" lang="de-DE" sz="1400" dirty="0" err="1" smtClean="0">
                <a:latin typeface="Verdana" pitchFamily="34" charset="0"/>
              </a:rPr>
              <a:t>Robot_Localization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13841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WiFi</a:t>
            </a:r>
            <a:r>
              <a:rPr kumimoji="1" lang="de-DE" sz="1400" dirty="0" smtClean="0">
                <a:latin typeface="Verdana" pitchFamily="34" charset="0"/>
              </a:rPr>
              <a:t> </a:t>
            </a:r>
            <a:r>
              <a:rPr kumimoji="1" lang="de-DE" sz="1400" dirty="0" err="1" smtClean="0">
                <a:latin typeface="Verdana" pitchFamily="34" charset="0"/>
              </a:rPr>
              <a:t>Overload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4121150" y="3469021"/>
            <a:ext cx="382588" cy="180975"/>
          </a:xfrm>
          <a:prstGeom prst="rightArrow">
            <a:avLst>
              <a:gd name="adj1" fmla="val 50000"/>
              <a:gd name="adj2" fmla="val 52851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 rot="9000000" flipH="1">
            <a:off x="44640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 rot="-9000000" flipH="1" flipV="1">
            <a:off x="45037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64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t>27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90861" y="2084276"/>
            <a:ext cx="10783383" cy="3548630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95359" y="3911930"/>
            <a:ext cx="4054765" cy="3937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eaLnBrk="0" hangingPunct="0">
              <a:spcBef>
                <a:spcPct val="50000"/>
              </a:spcBef>
              <a:buClr>
                <a:schemeClr val="folHlink"/>
              </a:buClr>
              <a:defRPr/>
            </a:pPr>
            <a:endParaRPr lang="de-DE" sz="18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857" y="2069226"/>
            <a:ext cx="2684046" cy="35787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8" name="TextBox 4"/>
          <p:cNvSpPr txBox="1"/>
          <p:nvPr/>
        </p:nvSpPr>
        <p:spPr bwMode="auto">
          <a:xfrm>
            <a:off x="1017468" y="2294400"/>
            <a:ext cx="4115035" cy="279768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Aufgabenstellung</a:t>
            </a:r>
            <a:endParaRPr lang="en-US" sz="1600" dirty="0" smtClean="0"/>
          </a:p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Gruppen</a:t>
            </a:r>
            <a:r>
              <a:rPr lang="en-US" sz="1600" dirty="0" smtClean="0"/>
              <a:t> und </a:t>
            </a:r>
            <a:r>
              <a:rPr lang="en-US" sz="1600" dirty="0" err="1" smtClean="0"/>
              <a:t>Systeminteraktion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smtClean="0"/>
              <a:t>Vision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Kalman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Highlevel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Gruppe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Ausblick</a:t>
            </a:r>
            <a:endParaRPr lang="en-US" sz="1600" dirty="0" smtClean="0"/>
          </a:p>
          <a:p>
            <a:pPr marL="725488" lvl="1" indent="-268288" eaLnBrk="0" hangingPunct="0">
              <a:lnSpc>
                <a:spcPct val="120000"/>
              </a:lnSpc>
              <a:spcBef>
                <a:spcPct val="50000"/>
              </a:spcBef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0861" y="1661650"/>
            <a:ext cx="10783383" cy="3966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defTabSz="762000" eaLnBrk="0" hangingPunct="0">
              <a:lnSpc>
                <a:spcPct val="90000"/>
              </a:lnSpc>
              <a:buClr>
                <a:srgbClr val="FE6400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Agenda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5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Aufgaben zur Robotersteuerung beinhalten primär das Erkennen der Kidnapping Situation und die Wiederherstellung eines nicht gekidnappten Zustands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769212" y="6459794"/>
            <a:ext cx="422787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 flipH="1">
            <a:off x="2407642" y="2102304"/>
            <a:ext cx="1536499" cy="87910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6071192" y="2111828"/>
            <a:ext cx="3695404" cy="869579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944144" y="1638754"/>
            <a:ext cx="2228850" cy="463550"/>
          </a:xfrm>
          <a:prstGeom prst="chevron">
            <a:avLst>
              <a:gd name="adj" fmla="val 23841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  <a:latin typeface="Arial" pitchFamily="34" charset="0"/>
                <a:ea typeface="ヒラギノ角ゴ Pro W3"/>
                <a:cs typeface="ヒラギノ角ゴ Pro W3"/>
              </a:rPr>
              <a:t>Erkennung</a:t>
            </a:r>
            <a:endParaRPr lang="de-DE" sz="1600" dirty="0">
              <a:solidFill>
                <a:schemeClr val="bg1"/>
              </a:solidFill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223794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 err="1" smtClean="0">
                <a:latin typeface="Arial" pitchFamily="34" charset="0"/>
                <a:ea typeface="ヒラギノ角ゴ Pro W3"/>
                <a:cs typeface="ヒラギノ角ゴ Pro W3"/>
              </a:rPr>
              <a:t>Recovery</a:t>
            </a:r>
            <a:endParaRPr lang="de-DE" sz="1600" dirty="0"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2407643" y="2981407"/>
            <a:ext cx="2078131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Kriterien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4663440" y="3598096"/>
            <a:ext cx="2526636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Datenankunft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7298244" y="3598096"/>
            <a:ext cx="2526636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Zeitintervall</a:t>
            </a:r>
            <a:endParaRPr lang="de-DE" sz="1400" b="1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4676270" y="4071171"/>
            <a:ext cx="2454116" cy="1538288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/>
              <a:t>/</a:t>
            </a:r>
            <a:r>
              <a:rPr lang="de-DE" sz="1400" dirty="0" err="1"/>
              <a:t>vision</a:t>
            </a:r>
            <a:r>
              <a:rPr lang="de-DE" sz="1400" dirty="0"/>
              <a:t>/</a:t>
            </a:r>
            <a:r>
              <a:rPr lang="de-DE" sz="1400" dirty="0" err="1"/>
              <a:t>unexpected_marker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/>
              <a:t>/</a:t>
            </a:r>
            <a:r>
              <a:rPr lang="de-DE" sz="1400" dirty="0" err="1"/>
              <a:t>robot</a:t>
            </a:r>
            <a:r>
              <a:rPr lang="de-DE" sz="1400" dirty="0"/>
              <a:t>/</a:t>
            </a:r>
            <a:r>
              <a:rPr lang="de-DE" sz="1400" dirty="0" err="1"/>
              <a:t>lauron</a:t>
            </a:r>
            <a:r>
              <a:rPr lang="de-DE" sz="1400" dirty="0"/>
              <a:t>/</a:t>
            </a:r>
            <a:r>
              <a:rPr lang="de-DE" sz="1400" dirty="0" err="1"/>
              <a:t>odom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/>
              <a:t>/</a:t>
            </a:r>
            <a:r>
              <a:rPr lang="de-DE" sz="1400" dirty="0" err="1" smtClean="0"/>
              <a:t>kalman</a:t>
            </a:r>
            <a:r>
              <a:rPr lang="de-DE" sz="1400" dirty="0" smtClean="0"/>
              <a:t>/</a:t>
            </a:r>
            <a:r>
              <a:rPr lang="de-DE" sz="1400" dirty="0" err="1" smtClean="0"/>
              <a:t>fused_pose</a:t>
            </a:r>
            <a:endParaRPr lang="de-DE" sz="1400" dirty="0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2407643" y="3454481"/>
            <a:ext cx="2019935" cy="2154977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en-US" sz="1400" dirty="0"/>
              <a:t>Timestamp (</a:t>
            </a:r>
            <a:r>
              <a:rPr lang="en-US" sz="1400" dirty="0" err="1"/>
              <a:t>Odometrie</a:t>
            </a:r>
            <a:r>
              <a:rPr lang="en-US" sz="1400" dirty="0"/>
              <a:t>)</a:t>
            </a:r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en-US" sz="1400" dirty="0"/>
              <a:t>Unexpected Marker</a:t>
            </a:r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en-US" sz="1400" dirty="0" err="1"/>
              <a:t>Hohe</a:t>
            </a:r>
            <a:r>
              <a:rPr lang="en-US" sz="1400" dirty="0"/>
              <a:t> </a:t>
            </a:r>
            <a:r>
              <a:rPr lang="en-US" sz="1400" dirty="0" err="1"/>
              <a:t>Kovarianzen</a:t>
            </a:r>
            <a:endParaRPr lang="en-US" sz="1400" dirty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7312480" y="4071171"/>
            <a:ext cx="2454116" cy="1538288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Etwa alle 2 Sekunden</a:t>
            </a:r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4663440" y="2981407"/>
            <a:ext cx="5161439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Überprüfung für Kidnapping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9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Ziel des Praktikums ist es, festzustellen ob der Roboter ohne sein wissen bewegt worden ist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11271" y="4731466"/>
            <a:ext cx="1524000" cy="13716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Zustand</a:t>
            </a:r>
          </a:p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jetzt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56828" y="1207216"/>
            <a:ext cx="9594398" cy="13716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de-DE" sz="1400" dirty="0" smtClean="0"/>
              <a:t>Roboter hat keine absolute Positionsbestimmung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de-DE" sz="1400" dirty="0" smtClean="0"/>
              <a:t>Mapping Dienst startet beim Einschalten im Ursprung</a:t>
            </a:r>
            <a:endParaRPr lang="de-DE" sz="14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056828" y="2969341"/>
            <a:ext cx="9594398" cy="13716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de-DE" sz="1400" dirty="0" smtClean="0"/>
              <a:t>Auswertung von Marker Positionen mit einer Kinect</a:t>
            </a:r>
            <a:endParaRPr lang="de-DE" sz="1400" dirty="0"/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de-DE" sz="1400" dirty="0" smtClean="0"/>
              <a:t>Fusion der Pose mit der vorhandenen Mapping Pose</a:t>
            </a:r>
            <a:endParaRPr lang="de-DE" sz="1400" dirty="0"/>
          </a:p>
          <a:p>
            <a:pPr marL="2520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de-DE" sz="1400" dirty="0" smtClean="0"/>
              <a:t>Logik zur Erkennung des Kidnappings und </a:t>
            </a:r>
            <a:r>
              <a:rPr lang="de-DE" sz="1400" dirty="0" err="1" smtClean="0"/>
              <a:t>Recovery</a:t>
            </a:r>
            <a:r>
              <a:rPr lang="de-DE" sz="1400" dirty="0" smtClean="0"/>
              <a:t> Logik</a:t>
            </a:r>
            <a:endParaRPr lang="de-DE" sz="1400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056828" y="4731466"/>
            <a:ext cx="9594398" cy="13716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de-DE" sz="1400" dirty="0" smtClean="0"/>
              <a:t>Roboter hat 3 Möglichkeiten </a:t>
            </a:r>
            <a:r>
              <a:rPr lang="de-DE" sz="1400" dirty="0" err="1" smtClean="0"/>
              <a:t>Kidnapped</a:t>
            </a:r>
            <a:r>
              <a:rPr lang="de-DE" sz="1400" dirty="0" smtClean="0"/>
              <a:t>-Situation zu erkennen</a:t>
            </a:r>
            <a:endParaRPr lang="de-DE" sz="1400" dirty="0"/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de-DE" sz="1400" dirty="0" smtClean="0"/>
              <a:t>Gezielte Suche von Markern zur </a:t>
            </a:r>
            <a:r>
              <a:rPr lang="de-DE" sz="1400" dirty="0" err="1" smtClean="0"/>
              <a:t>Recovery</a:t>
            </a:r>
            <a:endParaRPr lang="de-DE" sz="1400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11271" y="1207216"/>
            <a:ext cx="1524000" cy="13716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Zustand vorher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11271" y="2969341"/>
            <a:ext cx="1524000" cy="1371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Anpassungen</a:t>
            </a:r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 rot="5400000">
            <a:off x="1051597" y="2616063"/>
            <a:ext cx="243348" cy="297892"/>
          </a:xfrm>
          <a:prstGeom prst="chevron">
            <a:avLst>
              <a:gd name="adj" fmla="val 41584"/>
            </a:avLst>
          </a:prstGeom>
          <a:solidFill>
            <a:srgbClr val="007348"/>
          </a:solidFill>
          <a:ln w="19050" algn="ctr">
            <a:solidFill>
              <a:srgbClr val="007348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 rot="5400000">
            <a:off x="1051597" y="4397065"/>
            <a:ext cx="243348" cy="297892"/>
          </a:xfrm>
          <a:prstGeom prst="chevron">
            <a:avLst>
              <a:gd name="adj" fmla="val 41584"/>
            </a:avLst>
          </a:prstGeom>
          <a:solidFill>
            <a:srgbClr val="007348"/>
          </a:solidFill>
          <a:ln w="19050" algn="ctr">
            <a:solidFill>
              <a:srgbClr val="007348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845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Aufgaben zur Robotersteuerung beinhalten primär das Erkennen der Kidnapping Situation und die Wiederherstellung eines nicht gekidnappten Zustands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69D08-9325-4915-9F9B-D4854A2E2446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H="1">
            <a:off x="701405" y="2102304"/>
            <a:ext cx="5522387" cy="86005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8344693" y="2102305"/>
            <a:ext cx="3005931" cy="86957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944144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Erkennung</a:t>
            </a:r>
            <a:endParaRPr lang="de-DE" sz="1600" dirty="0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223794" y="1638754"/>
            <a:ext cx="2228850" cy="463550"/>
          </a:xfrm>
          <a:prstGeom prst="chevron">
            <a:avLst>
              <a:gd name="adj" fmla="val 23841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err="1" smtClean="0">
                <a:solidFill>
                  <a:schemeClr val="bg1"/>
                </a:solidFill>
              </a:rPr>
              <a:t>Recovery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7982744" y="3444956"/>
            <a:ext cx="3332956" cy="278439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Roboter</a:t>
            </a:r>
          </a:p>
          <a:p>
            <a:pPr marL="7092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Fährt vorwärts</a:t>
            </a:r>
          </a:p>
          <a:p>
            <a:pPr marL="7092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Prüft Möglichkeit links zu fahren</a:t>
            </a:r>
          </a:p>
          <a:p>
            <a:pPr marL="11664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Fährt Links sonst geradeaus</a:t>
            </a:r>
          </a:p>
          <a:p>
            <a:pPr marL="7092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Prüft Abstände zur Geschwindigkeitswahl</a:t>
            </a:r>
          </a:p>
          <a:p>
            <a:pPr marL="7092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Prüft Abstände zum Links gelegenen Hindernis</a:t>
            </a:r>
          </a:p>
          <a:p>
            <a:pPr marL="11664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Passt Orientierung und Position an</a:t>
            </a:r>
            <a:endParaRPr lang="de-DE" sz="1400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701406" y="3444956"/>
            <a:ext cx="3332956" cy="278439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err="1" smtClean="0"/>
              <a:t>Maze</a:t>
            </a:r>
            <a:r>
              <a:rPr lang="de-DE" sz="1400" dirty="0" smtClean="0"/>
              <a:t>-</a:t>
            </a:r>
            <a:r>
              <a:rPr lang="de-DE" sz="1400" dirty="0" err="1" smtClean="0"/>
              <a:t>Solving</a:t>
            </a:r>
            <a:r>
              <a:rPr lang="de-DE" sz="1400" dirty="0" smtClean="0"/>
              <a:t>-Algorithmus</a:t>
            </a:r>
          </a:p>
          <a:p>
            <a:pPr marL="7092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Linksausgerichtet</a:t>
            </a:r>
            <a:endParaRPr lang="de-DE" sz="1400" dirty="0" smtClean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Verwendete Sensorik</a:t>
            </a:r>
          </a:p>
          <a:p>
            <a:pPr marL="7092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Laser Sensoren</a:t>
            </a:r>
          </a:p>
          <a:p>
            <a:pPr marL="7092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err="1" smtClean="0"/>
              <a:t>Odometrie</a:t>
            </a:r>
            <a:endParaRPr lang="de-DE" sz="1400" dirty="0" smtClean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Finden eines Markers beendet </a:t>
            </a:r>
            <a:r>
              <a:rPr lang="de-DE" sz="1400" dirty="0" err="1" smtClean="0"/>
              <a:t>Recovery</a:t>
            </a:r>
            <a:endParaRPr lang="de-DE" sz="1400" dirty="0" smtClean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Verschiedene Geschwindigkeitsbereiche nach Abständen definiert</a:t>
            </a:r>
            <a:endParaRPr lang="de-DE" sz="1400" dirty="0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701407" y="2971882"/>
            <a:ext cx="3428981" cy="463550"/>
          </a:xfrm>
          <a:prstGeom prst="chevron">
            <a:avLst>
              <a:gd name="adj" fmla="val 13738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Konzept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7982744" y="2971882"/>
            <a:ext cx="3431446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Exploration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342075" y="3444956"/>
            <a:ext cx="3332956" cy="278439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Roboter</a:t>
            </a:r>
          </a:p>
          <a:p>
            <a:pPr marL="7092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Stoppt</a:t>
            </a:r>
          </a:p>
          <a:p>
            <a:pPr marL="7092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Betrachtet Umgebung</a:t>
            </a:r>
          </a:p>
          <a:p>
            <a:pPr marL="7092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Fährt zu nächstem Hindernis</a:t>
            </a:r>
          </a:p>
          <a:p>
            <a:pPr marL="7092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Richtet sich parallel aus (Links das Hindernis)</a:t>
            </a:r>
          </a:p>
          <a:p>
            <a:pPr marL="7092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Startet Exploration</a:t>
            </a:r>
            <a:endParaRPr lang="de-DE" sz="1400" dirty="0"/>
          </a:p>
        </p:txBody>
      </p:sp>
      <p:sp>
        <p:nvSpPr>
          <p:cNvPr id="17" name="AutoShape 9"/>
          <p:cNvSpPr>
            <a:spLocks noChangeArrowheads="1"/>
          </p:cNvSpPr>
          <p:nvPr/>
        </p:nvSpPr>
        <p:spPr bwMode="auto">
          <a:xfrm>
            <a:off x="4342076" y="2971882"/>
            <a:ext cx="3428981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Initiale Aktionen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83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Geschwindigkeiten des Roboters werden durch die Entfernung zum Hindernis festgelegt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69D08-9325-4915-9F9B-D4854A2E2446}" type="slidenum">
              <a:rPr lang="de-DE" smtClean="0"/>
              <a:pPr/>
              <a:t>30</a:t>
            </a:fld>
            <a:endParaRPr lang="de-DE" dirty="0"/>
          </a:p>
        </p:txBody>
      </p:sp>
      <p:pic>
        <p:nvPicPr>
          <p:cNvPr id="5" name="Grafik 4"/>
          <p:cNvPicPr/>
          <p:nvPr/>
        </p:nvPicPr>
        <p:blipFill>
          <a:blip r:embed="rId2"/>
          <a:stretch>
            <a:fillRect/>
          </a:stretch>
        </p:blipFill>
        <p:spPr>
          <a:xfrm>
            <a:off x="938581" y="2454587"/>
            <a:ext cx="2700338" cy="3036991"/>
          </a:xfrm>
          <a:prstGeom prst="rect">
            <a:avLst/>
          </a:prstGeom>
          <a:ln>
            <a:noFill/>
          </a:ln>
        </p:spPr>
      </p:pic>
      <p:sp>
        <p:nvSpPr>
          <p:cNvPr id="10" name="AutoShape 9"/>
          <p:cNvSpPr>
            <a:spLocks noChangeArrowheads="1"/>
          </p:cNvSpPr>
          <p:nvPr/>
        </p:nvSpPr>
        <p:spPr bwMode="auto">
          <a:xfrm rot="5400000">
            <a:off x="1983950" y="256950"/>
            <a:ext cx="609600" cy="2700338"/>
          </a:xfrm>
          <a:prstGeom prst="homePlate">
            <a:avLst>
              <a:gd name="adj" fmla="val 25000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rot="10800000" vert="eaVert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Geschwindigkeitsstufen</a:t>
            </a:r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07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Aufgaben zur Robotersteuerung beinhalten primär das Erkennen der Kidnapping Situation und die Wiederherstellung eines nicht gekidnappten Zustands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69D08-9325-4915-9F9B-D4854A2E2446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H="1">
            <a:off x="701405" y="2102304"/>
            <a:ext cx="5522387" cy="86005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8344693" y="2102305"/>
            <a:ext cx="3005931" cy="86957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944144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Erkennung</a:t>
            </a:r>
            <a:endParaRPr lang="de-DE" sz="1600" dirty="0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223794" y="1638754"/>
            <a:ext cx="2228850" cy="463550"/>
          </a:xfrm>
          <a:prstGeom prst="chevron">
            <a:avLst>
              <a:gd name="adj" fmla="val 23841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err="1" smtClean="0">
                <a:solidFill>
                  <a:schemeClr val="bg1"/>
                </a:solidFill>
              </a:rPr>
              <a:t>Recovery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7982744" y="3444956"/>
            <a:ext cx="3332956" cy="278439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Roboter</a:t>
            </a:r>
          </a:p>
          <a:p>
            <a:pPr marL="7092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Fährt vorwärts</a:t>
            </a:r>
          </a:p>
          <a:p>
            <a:pPr marL="7092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Prüft Möglichkeit links zu fahren</a:t>
            </a:r>
          </a:p>
          <a:p>
            <a:pPr marL="11664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Fährt Links sonst geradeaus</a:t>
            </a:r>
          </a:p>
          <a:p>
            <a:pPr marL="7092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Prüft Abstände zur Geschwindigkeitswahl</a:t>
            </a:r>
          </a:p>
          <a:p>
            <a:pPr marL="7092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Prüft Abstände zum Links gelegenen Hindernis</a:t>
            </a:r>
          </a:p>
          <a:p>
            <a:pPr marL="11664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Passt Orientierung und Position an</a:t>
            </a:r>
            <a:endParaRPr lang="de-DE" sz="1400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701406" y="3444956"/>
            <a:ext cx="3332956" cy="278439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err="1" smtClean="0"/>
              <a:t>Maze</a:t>
            </a:r>
            <a:r>
              <a:rPr lang="de-DE" sz="1400" dirty="0" smtClean="0"/>
              <a:t>-</a:t>
            </a:r>
            <a:r>
              <a:rPr lang="de-DE" sz="1400" dirty="0" err="1" smtClean="0"/>
              <a:t>Solving</a:t>
            </a:r>
            <a:r>
              <a:rPr lang="de-DE" sz="1400" dirty="0" smtClean="0"/>
              <a:t>-Algorithmus</a:t>
            </a:r>
          </a:p>
          <a:p>
            <a:pPr marL="7092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Linksausgerichtet</a:t>
            </a:r>
            <a:endParaRPr lang="de-DE" sz="1400" dirty="0" smtClean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Verwendete Sensorik</a:t>
            </a:r>
          </a:p>
          <a:p>
            <a:pPr marL="7092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Laser Sensoren</a:t>
            </a:r>
          </a:p>
          <a:p>
            <a:pPr marL="7092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err="1" smtClean="0"/>
              <a:t>Odometrie</a:t>
            </a:r>
            <a:endParaRPr lang="de-DE" sz="1400" dirty="0" smtClean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Finden eines Markers beendet </a:t>
            </a:r>
            <a:r>
              <a:rPr lang="de-DE" sz="1400" dirty="0" err="1" smtClean="0"/>
              <a:t>Recovery</a:t>
            </a:r>
            <a:endParaRPr lang="de-DE" sz="1400" dirty="0" smtClean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Verschiedene Geschwindigkeitsbereiche nach Abständen definiert</a:t>
            </a:r>
            <a:endParaRPr lang="de-DE" sz="1400" dirty="0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701407" y="2971882"/>
            <a:ext cx="3428981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400" dirty="0">
                <a:solidFill>
                  <a:schemeClr val="bg1"/>
                </a:solidFill>
                <a:latin typeface="Arial" charset="0"/>
                <a:ea typeface="ヒラギノ角ゴ Pro W3" charset="-128"/>
              </a:rPr>
              <a:t>Konzept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7982744" y="2971882"/>
            <a:ext cx="3431446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Exploration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342075" y="3444956"/>
            <a:ext cx="3332956" cy="278439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Roboter</a:t>
            </a:r>
          </a:p>
          <a:p>
            <a:pPr marL="7092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Stoppt</a:t>
            </a:r>
          </a:p>
          <a:p>
            <a:pPr marL="7092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Betrachtet Umgebung</a:t>
            </a:r>
          </a:p>
          <a:p>
            <a:pPr marL="7092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Fährt zu nächstem Hindernis</a:t>
            </a:r>
          </a:p>
          <a:p>
            <a:pPr marL="7092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Richtet sich parallel aus (Links das Hindernis)</a:t>
            </a:r>
          </a:p>
          <a:p>
            <a:pPr marL="7092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Startet Exploration</a:t>
            </a:r>
            <a:endParaRPr lang="de-DE" sz="1400" dirty="0"/>
          </a:p>
        </p:txBody>
      </p:sp>
      <p:sp>
        <p:nvSpPr>
          <p:cNvPr id="17" name="AutoShape 9"/>
          <p:cNvSpPr>
            <a:spLocks noChangeArrowheads="1"/>
          </p:cNvSpPr>
          <p:nvPr/>
        </p:nvSpPr>
        <p:spPr bwMode="auto">
          <a:xfrm>
            <a:off x="4342076" y="2971882"/>
            <a:ext cx="3428981" cy="463550"/>
          </a:xfrm>
          <a:prstGeom prst="chevron">
            <a:avLst>
              <a:gd name="adj" fmla="val 13738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lIns="162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400" dirty="0">
                <a:solidFill>
                  <a:schemeClr val="bg1"/>
                </a:solidFill>
                <a:latin typeface="Arial" charset="0"/>
                <a:ea typeface="ヒラギノ角ゴ Pro W3" charset="-128"/>
              </a:rPr>
              <a:t>Initiale Aktionen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088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Geschwindigkeiten des Roboters werden durch die Entfernung zum Hindernis festgelegt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69D08-9325-4915-9F9B-D4854A2E2446}" type="slidenum">
              <a:rPr lang="de-DE" smtClean="0"/>
              <a:pPr/>
              <a:t>32</a:t>
            </a:fld>
            <a:endParaRPr lang="de-DE" dirty="0"/>
          </a:p>
        </p:txBody>
      </p:sp>
      <p:pic>
        <p:nvPicPr>
          <p:cNvPr id="5" name="Grafik 4"/>
          <p:cNvPicPr/>
          <p:nvPr/>
        </p:nvPicPr>
        <p:blipFill>
          <a:blip r:embed="rId2"/>
          <a:stretch>
            <a:fillRect/>
          </a:stretch>
        </p:blipFill>
        <p:spPr>
          <a:xfrm>
            <a:off x="938581" y="2454587"/>
            <a:ext cx="2700338" cy="3036991"/>
          </a:xfrm>
          <a:prstGeom prst="rect">
            <a:avLst/>
          </a:prstGeom>
          <a:ln>
            <a:noFill/>
          </a:ln>
        </p:spPr>
      </p:pic>
      <p:pic>
        <p:nvPicPr>
          <p:cNvPr id="6" name="Grafik 5"/>
          <p:cNvPicPr/>
          <p:nvPr/>
        </p:nvPicPr>
        <p:blipFill>
          <a:blip r:embed="rId3"/>
          <a:stretch>
            <a:fillRect/>
          </a:stretch>
        </p:blipFill>
        <p:spPr>
          <a:xfrm>
            <a:off x="4719637" y="2454587"/>
            <a:ext cx="2700338" cy="2405070"/>
          </a:xfrm>
          <a:prstGeom prst="rect">
            <a:avLst/>
          </a:prstGeom>
          <a:ln>
            <a:noFill/>
          </a:ln>
        </p:spPr>
      </p:pic>
      <p:pic>
        <p:nvPicPr>
          <p:cNvPr id="7" name="Grafik 6"/>
          <p:cNvPicPr/>
          <p:nvPr/>
        </p:nvPicPr>
        <p:blipFill rotWithShape="1">
          <a:blip r:embed="rId4"/>
          <a:srcRect t="15119"/>
          <a:stretch/>
        </p:blipFill>
        <p:spPr>
          <a:xfrm>
            <a:off x="8500693" y="2448238"/>
            <a:ext cx="2700338" cy="2849717"/>
          </a:xfrm>
          <a:prstGeom prst="rect">
            <a:avLst/>
          </a:prstGeom>
          <a:ln>
            <a:noFill/>
          </a:ln>
        </p:spPr>
      </p:pic>
      <p:sp>
        <p:nvSpPr>
          <p:cNvPr id="8" name="AutoShape 4"/>
          <p:cNvSpPr>
            <a:spLocks noChangeArrowheads="1"/>
          </p:cNvSpPr>
          <p:nvPr/>
        </p:nvSpPr>
        <p:spPr bwMode="auto">
          <a:xfrm rot="5400000">
            <a:off x="5765006" y="256950"/>
            <a:ext cx="609600" cy="2700338"/>
          </a:xfrm>
          <a:prstGeom prst="homePlate">
            <a:avLst>
              <a:gd name="adj" fmla="val 25000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rot="10800000" vert="eaVert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Lasersensor Punktwolke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 rot="5400000">
            <a:off x="9546062" y="253776"/>
            <a:ext cx="609600" cy="2700337"/>
          </a:xfrm>
          <a:prstGeom prst="homePlate">
            <a:avLst>
              <a:gd name="adj" fmla="val 25000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rot="10800000" vert="eaVert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Relevante Bereiche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 rot="5400000">
            <a:off x="1983950" y="256950"/>
            <a:ext cx="609600" cy="2700338"/>
          </a:xfrm>
          <a:prstGeom prst="homePlate">
            <a:avLst>
              <a:gd name="adj" fmla="val 25000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rot="10800000" vert="eaVert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Geschwindigkeitsstufen</a:t>
            </a:r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16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Aufgaben zur Robotersteuerung beinhalten primär das Erkennen der Kidnapping Situation und die Wiederherstellung eines nicht gekidnappten Zustands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69D08-9325-4915-9F9B-D4854A2E2446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H="1">
            <a:off x="701405" y="2102304"/>
            <a:ext cx="5522387" cy="86005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8344693" y="2102305"/>
            <a:ext cx="3005931" cy="86957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944144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Erkennung</a:t>
            </a:r>
            <a:endParaRPr lang="de-DE" sz="1600" dirty="0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223794" y="1638754"/>
            <a:ext cx="2228850" cy="463550"/>
          </a:xfrm>
          <a:prstGeom prst="chevron">
            <a:avLst>
              <a:gd name="adj" fmla="val 23841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err="1" smtClean="0">
                <a:solidFill>
                  <a:schemeClr val="bg1"/>
                </a:solidFill>
              </a:rPr>
              <a:t>Recovery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7982744" y="3444956"/>
            <a:ext cx="3332956" cy="278439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Roboter</a:t>
            </a:r>
          </a:p>
          <a:p>
            <a:pPr marL="7092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Fährt vorwärts</a:t>
            </a:r>
          </a:p>
          <a:p>
            <a:pPr marL="7092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Prüft Möglichkeit links zu fahren</a:t>
            </a:r>
          </a:p>
          <a:p>
            <a:pPr marL="11664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Fährt Links sonst geradeaus</a:t>
            </a:r>
          </a:p>
          <a:p>
            <a:pPr marL="7092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Prüft Abstände zur Geschwindigkeitswahl</a:t>
            </a:r>
          </a:p>
          <a:p>
            <a:pPr marL="7092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Prüft Abstände zum Links gelegenen Hindernis</a:t>
            </a:r>
          </a:p>
          <a:p>
            <a:pPr marL="11664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Passt Orientierung und Position an</a:t>
            </a:r>
            <a:endParaRPr lang="de-DE" sz="1400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701406" y="3444956"/>
            <a:ext cx="3332956" cy="278439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err="1" smtClean="0"/>
              <a:t>Maze</a:t>
            </a:r>
            <a:r>
              <a:rPr lang="de-DE" sz="1400" dirty="0" smtClean="0"/>
              <a:t>-</a:t>
            </a:r>
            <a:r>
              <a:rPr lang="de-DE" sz="1400" dirty="0" err="1" smtClean="0"/>
              <a:t>Solving</a:t>
            </a:r>
            <a:r>
              <a:rPr lang="de-DE" sz="1400" dirty="0" smtClean="0"/>
              <a:t>-Algorithmus</a:t>
            </a:r>
          </a:p>
          <a:p>
            <a:pPr marL="7092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Linksausgerichtet</a:t>
            </a:r>
            <a:endParaRPr lang="de-DE" sz="1400" dirty="0" smtClean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Verwendete Sensorik</a:t>
            </a:r>
          </a:p>
          <a:p>
            <a:pPr marL="7092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Laser Sensoren</a:t>
            </a:r>
          </a:p>
          <a:p>
            <a:pPr marL="7092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err="1" smtClean="0"/>
              <a:t>Odometrie</a:t>
            </a:r>
            <a:endParaRPr lang="de-DE" sz="1400" dirty="0" smtClean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Finden eines Markers beendet </a:t>
            </a:r>
            <a:r>
              <a:rPr lang="de-DE" sz="1400" dirty="0" err="1" smtClean="0"/>
              <a:t>Recovery</a:t>
            </a:r>
            <a:endParaRPr lang="de-DE" sz="1400" dirty="0" smtClean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Verschiedene Geschwindigkeitsbereiche nach Abständen definiert</a:t>
            </a:r>
            <a:endParaRPr lang="de-DE" sz="1400" dirty="0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701407" y="2971882"/>
            <a:ext cx="3428981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400" dirty="0">
                <a:solidFill>
                  <a:schemeClr val="bg1"/>
                </a:solidFill>
                <a:latin typeface="Arial" charset="0"/>
                <a:ea typeface="ヒラギノ角ゴ Pro W3" charset="-128"/>
              </a:rPr>
              <a:t>Konzept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7982744" y="2971882"/>
            <a:ext cx="3431446" cy="463550"/>
          </a:xfrm>
          <a:prstGeom prst="chevron">
            <a:avLst>
              <a:gd name="adj" fmla="val 13748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lIns="162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400" dirty="0">
                <a:solidFill>
                  <a:schemeClr val="bg1"/>
                </a:solidFill>
                <a:latin typeface="Arial" charset="0"/>
                <a:ea typeface="ヒラギノ角ゴ Pro W3" charset="-128"/>
              </a:rPr>
              <a:t>Exploration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342075" y="3444956"/>
            <a:ext cx="3332956" cy="278439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Roboter</a:t>
            </a:r>
          </a:p>
          <a:p>
            <a:pPr marL="7092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Stoppt</a:t>
            </a:r>
          </a:p>
          <a:p>
            <a:pPr marL="7092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Betrachtet Umgebung</a:t>
            </a:r>
          </a:p>
          <a:p>
            <a:pPr marL="7092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Fährt zu nächstem Hindernis</a:t>
            </a:r>
          </a:p>
          <a:p>
            <a:pPr marL="7092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Richtet sich parallel aus (Links das Hindernis)</a:t>
            </a:r>
          </a:p>
          <a:p>
            <a:pPr marL="7092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Startet Exploration</a:t>
            </a:r>
            <a:endParaRPr lang="de-DE" sz="1400" dirty="0"/>
          </a:p>
        </p:txBody>
      </p:sp>
      <p:sp>
        <p:nvSpPr>
          <p:cNvPr id="17" name="AutoShape 9"/>
          <p:cNvSpPr>
            <a:spLocks noChangeArrowheads="1"/>
          </p:cNvSpPr>
          <p:nvPr/>
        </p:nvSpPr>
        <p:spPr bwMode="auto">
          <a:xfrm>
            <a:off x="4342076" y="2971882"/>
            <a:ext cx="3428981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400" dirty="0">
                <a:solidFill>
                  <a:schemeClr val="bg1"/>
                </a:solidFill>
                <a:latin typeface="Arial" charset="0"/>
                <a:ea typeface="ヒラギノ角ゴ Pro W3" charset="-128"/>
              </a:rPr>
              <a:t>Initiale Aktionen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456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Steuerung des Roboters hat einige Probleme aufgeworfen, die gelöst werden mussten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69D08-9325-4915-9F9B-D4854A2E2446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616075" y="3059112"/>
            <a:ext cx="8964612" cy="719138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71463" indent="-271463" algn="ctr" eaLnBrk="0" hangingPunct="0">
              <a:spcBef>
                <a:spcPct val="50000"/>
              </a:spcBef>
              <a:buClr>
                <a:schemeClr val="folHlink"/>
              </a:buClr>
              <a:buFont typeface="Webdings" pitchFamily="18" charset="2"/>
              <a:buChar char="4"/>
              <a:defRPr/>
            </a:pPr>
            <a:endParaRPr lang="de-DE" sz="1400" dirty="0">
              <a:solidFill>
                <a:schemeClr val="bg1"/>
              </a:solidFill>
            </a:endParaRPr>
          </a:p>
          <a:p>
            <a:pPr marL="271463" indent="-271463" algn="ctr" eaLnBrk="0" hangingPunct="0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de-DE" sz="1800" dirty="0" smtClean="0">
                <a:solidFill>
                  <a:schemeClr val="bg1"/>
                </a:solidFill>
              </a:rPr>
              <a:t>Aufgetretene Probleme</a:t>
            </a:r>
            <a:endParaRPr lang="de-DE" sz="1600" dirty="0">
              <a:solidFill>
                <a:schemeClr val="bg1"/>
              </a:solidFill>
            </a:endParaRPr>
          </a:p>
          <a:p>
            <a:pPr marL="271463" indent="-271463" algn="ctr" eaLnBrk="0" hangingPunct="0">
              <a:spcBef>
                <a:spcPct val="50000"/>
              </a:spcBef>
              <a:buClr>
                <a:schemeClr val="folHlink"/>
              </a:buClr>
              <a:buFont typeface="Webdings" pitchFamily="18" charset="2"/>
              <a:buChar char="4"/>
              <a:defRPr/>
            </a:pP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611312" y="1481137"/>
            <a:ext cx="2690813" cy="1220788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Drehung der Räder in der Luft</a:t>
            </a:r>
            <a:endParaRPr lang="de-DE" sz="1400" dirty="0"/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Inkorrekte /</a:t>
            </a:r>
            <a:r>
              <a:rPr lang="de-DE" sz="1400" dirty="0" err="1" smtClean="0"/>
              <a:t>slam_out_pose</a:t>
            </a:r>
            <a:endParaRPr lang="de-DE" sz="1400" dirty="0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611312" y="1125537"/>
            <a:ext cx="2692400" cy="36036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Unebener Boden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859712" y="1476374"/>
            <a:ext cx="2690813" cy="1220788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Punktwolken werden für Fensterfronten nicht korrekt generiert</a:t>
            </a:r>
            <a:endParaRPr lang="de-DE" sz="1400" dirty="0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7859712" y="1120775"/>
            <a:ext cx="2692400" cy="36036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Transparente Büro-Fenster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4733925" y="1481137"/>
            <a:ext cx="2690813" cy="1220788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err="1" smtClean="0"/>
              <a:t>stopUntilStopped</a:t>
            </a:r>
            <a:r>
              <a:rPr lang="de-DE" sz="1400" dirty="0" smtClean="0"/>
              <a:t> Funktion braucht viel länger</a:t>
            </a:r>
            <a:endParaRPr lang="de-DE" sz="1400" dirty="0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4733925" y="1125537"/>
            <a:ext cx="2692400" cy="36036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Gefälle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047721" y="4521200"/>
            <a:ext cx="2690813" cy="121602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Hohe Latenz durch Datenübertragung zu den PCs</a:t>
            </a:r>
            <a:endParaRPr lang="de-DE" sz="1400" dirty="0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3047721" y="4160837"/>
            <a:ext cx="2692400" cy="36036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WLAN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6421717" y="4518025"/>
            <a:ext cx="2690813" cy="121602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Entspricht nicht echtem Roboter</a:t>
            </a:r>
            <a:endParaRPr lang="de-DE" sz="1400" dirty="0"/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Viel Zeit dafür „verschwendet“</a:t>
            </a:r>
            <a:endParaRPr lang="de-DE" sz="1400" dirty="0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6421717" y="4157662"/>
            <a:ext cx="2692400" cy="36036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Simulator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5" name="AutoShape 8"/>
          <p:cNvSpPr>
            <a:spLocks noChangeArrowheads="1"/>
          </p:cNvSpPr>
          <p:nvPr/>
        </p:nvSpPr>
        <p:spPr bwMode="auto">
          <a:xfrm rot="16200000">
            <a:off x="4210334" y="3814017"/>
            <a:ext cx="243348" cy="297892"/>
          </a:xfrm>
          <a:prstGeom prst="chevron">
            <a:avLst>
              <a:gd name="adj" fmla="val 41584"/>
            </a:avLst>
          </a:prstGeom>
          <a:solidFill>
            <a:srgbClr val="007348"/>
          </a:solidFill>
          <a:ln w="19050" algn="ctr">
            <a:solidFill>
              <a:srgbClr val="007348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7" name="AutoShape 8"/>
          <p:cNvSpPr>
            <a:spLocks noChangeArrowheads="1"/>
          </p:cNvSpPr>
          <p:nvPr/>
        </p:nvSpPr>
        <p:spPr bwMode="auto">
          <a:xfrm rot="16200000">
            <a:off x="7700219" y="3814016"/>
            <a:ext cx="243348" cy="297892"/>
          </a:xfrm>
          <a:prstGeom prst="chevron">
            <a:avLst>
              <a:gd name="adj" fmla="val 41584"/>
            </a:avLst>
          </a:prstGeom>
          <a:solidFill>
            <a:srgbClr val="007348"/>
          </a:solidFill>
          <a:ln w="19050" algn="ctr">
            <a:solidFill>
              <a:srgbClr val="007348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8" name="AutoShape 8"/>
          <p:cNvSpPr>
            <a:spLocks noChangeArrowheads="1"/>
          </p:cNvSpPr>
          <p:nvPr/>
        </p:nvSpPr>
        <p:spPr bwMode="auto">
          <a:xfrm rot="5400000">
            <a:off x="9141389" y="2736565"/>
            <a:ext cx="243348" cy="297892"/>
          </a:xfrm>
          <a:prstGeom prst="chevron">
            <a:avLst>
              <a:gd name="adj" fmla="val 41584"/>
            </a:avLst>
          </a:prstGeom>
          <a:solidFill>
            <a:srgbClr val="007348"/>
          </a:solidFill>
          <a:ln w="19050" algn="ctr">
            <a:solidFill>
              <a:srgbClr val="007348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 rot="5400000">
            <a:off x="5969842" y="2736565"/>
            <a:ext cx="243348" cy="297892"/>
          </a:xfrm>
          <a:prstGeom prst="chevron">
            <a:avLst>
              <a:gd name="adj" fmla="val 41584"/>
            </a:avLst>
          </a:prstGeom>
          <a:solidFill>
            <a:srgbClr val="007348"/>
          </a:solidFill>
          <a:ln w="19050" algn="ctr">
            <a:solidFill>
              <a:srgbClr val="007348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 rot="5400000">
            <a:off x="2777101" y="2736565"/>
            <a:ext cx="243348" cy="297892"/>
          </a:xfrm>
          <a:prstGeom prst="chevron">
            <a:avLst>
              <a:gd name="adj" fmla="val 41584"/>
            </a:avLst>
          </a:prstGeom>
          <a:solidFill>
            <a:srgbClr val="007348"/>
          </a:solidFill>
          <a:ln w="19050" algn="ctr">
            <a:solidFill>
              <a:srgbClr val="007348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85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Es besteht Verbesserungspotential an beiden Aufgabenteilen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69D08-9325-4915-9F9B-D4854A2E2446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551814" y="1524705"/>
            <a:ext cx="3291201" cy="1973408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lvl="2" indent="-180000" defTabSz="900113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SzPct val="100000"/>
              <a:buFont typeface="Wingdings" pitchFamily="2" charset="2"/>
              <a:buChar char="§"/>
              <a:defRPr/>
            </a:pPr>
            <a:r>
              <a:rPr lang="de-DE" sz="1400" dirty="0"/>
              <a:t>Maß für die Interpretation von </a:t>
            </a:r>
            <a:r>
              <a:rPr lang="de-DE" sz="1400" dirty="0" err="1"/>
              <a:t>Kovarianzmatrizen</a:t>
            </a:r>
            <a:endParaRPr lang="de-DE" sz="1400" dirty="0"/>
          </a:p>
          <a:p>
            <a:pPr marL="252000" lvl="2" indent="-180000" defTabSz="900113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SzPct val="100000"/>
              <a:buFont typeface="Wingdings" pitchFamily="2" charset="2"/>
              <a:buChar char="§"/>
              <a:defRPr/>
            </a:pPr>
            <a:r>
              <a:rPr lang="de-DE" sz="1400" dirty="0" err="1"/>
              <a:t>Map-Matching</a:t>
            </a:r>
            <a:endParaRPr lang="de-DE" sz="1400" dirty="0"/>
          </a:p>
          <a:p>
            <a:pPr marL="709200" lvl="3" indent="-180000" defTabSz="900113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SzPct val="100000"/>
              <a:buFont typeface="Wingdings" pitchFamily="2" charset="2"/>
              <a:buChar char="§"/>
              <a:defRPr/>
            </a:pPr>
            <a:r>
              <a:rPr lang="de-DE" sz="1400" dirty="0"/>
              <a:t>Konfidenzrate</a:t>
            </a:r>
          </a:p>
          <a:p>
            <a:pPr marL="709200" lvl="3" indent="-180000" defTabSz="900113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SzPct val="100000"/>
              <a:buFont typeface="Wingdings" pitchFamily="2" charset="2"/>
              <a:buChar char="§"/>
              <a:defRPr/>
            </a:pPr>
            <a:r>
              <a:rPr lang="de-DE" sz="1400" dirty="0" err="1"/>
              <a:t>Rotierbar</a:t>
            </a:r>
            <a:endParaRPr lang="de-DE" sz="1400" dirty="0"/>
          </a:p>
          <a:p>
            <a:pPr marL="72000" lvl="2" defTabSz="900113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SzPct val="100000"/>
              <a:defRPr/>
            </a:pPr>
            <a:endParaRPr lang="de-DE" sz="1400" dirty="0"/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6429043" y="1524705"/>
            <a:ext cx="3291200" cy="1973408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lvl="2" indent="-180000" defTabSz="900113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SzPct val="100000"/>
              <a:buFont typeface="Wingdings" pitchFamily="2" charset="2"/>
              <a:buChar char="§"/>
              <a:defRPr/>
            </a:pPr>
            <a:r>
              <a:rPr lang="de-DE" sz="1400" dirty="0" err="1"/>
              <a:t>Map-Matching</a:t>
            </a:r>
            <a:endParaRPr lang="de-DE" sz="1400" dirty="0"/>
          </a:p>
          <a:p>
            <a:pPr marL="252000" lvl="2" indent="-180000" defTabSz="900113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SzPct val="100000"/>
              <a:buFont typeface="Wingdings" pitchFamily="2" charset="2"/>
              <a:buChar char="§"/>
              <a:defRPr/>
            </a:pPr>
            <a:r>
              <a:rPr lang="de-DE" sz="1400" dirty="0"/>
              <a:t>Kinect</a:t>
            </a:r>
          </a:p>
          <a:p>
            <a:pPr marL="709200" lvl="3" indent="-180000" defTabSz="900113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SzPct val="100000"/>
              <a:buFont typeface="Wingdings" pitchFamily="2" charset="2"/>
              <a:buChar char="§"/>
              <a:defRPr/>
            </a:pPr>
            <a:r>
              <a:rPr lang="de-DE" sz="1400" dirty="0"/>
              <a:t>Zum Erkennen von anderen Hindernissen (Z-Achse) und “Löchern”</a:t>
            </a:r>
          </a:p>
          <a:p>
            <a:pPr marL="252000" lvl="2" indent="-180000" defTabSz="900113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SzPct val="100000"/>
              <a:buFont typeface="Wingdings" pitchFamily="2" charset="2"/>
              <a:buChar char="§"/>
              <a:defRPr/>
            </a:pPr>
            <a:r>
              <a:rPr lang="de-DE" sz="1400" dirty="0"/>
              <a:t>Kompass</a:t>
            </a: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2551814" y="1164343"/>
            <a:ext cx="3291201" cy="36036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Erkennung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6429403" y="1164343"/>
            <a:ext cx="3289254" cy="36036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</a:pPr>
            <a:r>
              <a:rPr lang="de-DE" sz="1600" dirty="0" err="1" smtClean="0">
                <a:solidFill>
                  <a:schemeClr val="bg1"/>
                </a:solidFill>
              </a:rPr>
              <a:t>Recovery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 rot="5400000">
            <a:off x="5912906" y="589733"/>
            <a:ext cx="435068" cy="6911801"/>
          </a:xfrm>
          <a:prstGeom prst="chevron">
            <a:avLst>
              <a:gd name="adj" fmla="val 81701"/>
            </a:avLst>
          </a:prstGeom>
          <a:solidFill>
            <a:schemeClr val="accent3">
              <a:lumMod val="50000"/>
            </a:schemeClr>
          </a:solidFill>
          <a:ln w="19050" algn="ctr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782264" y="4763174"/>
            <a:ext cx="10696352" cy="610806"/>
            <a:chOff x="350838" y="5319615"/>
            <a:chExt cx="9064625" cy="603250"/>
          </a:xfrm>
        </p:grpSpPr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350838" y="5319615"/>
              <a:ext cx="9064625" cy="603250"/>
            </a:xfrm>
            <a:prstGeom prst="rect">
              <a:avLst/>
            </a:prstGeom>
            <a:solidFill>
              <a:srgbClr val="007348"/>
            </a:solidFill>
            <a:ln w="19050">
              <a:solidFill>
                <a:srgbClr val="007348"/>
              </a:solidFill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marL="723900" eaLnBrk="0" hangingPunct="0">
                <a:defRPr/>
              </a:pPr>
              <a:r>
                <a:rPr lang="de-DE" sz="1400" dirty="0" smtClean="0">
                  <a:solidFill>
                    <a:schemeClr val="bg1"/>
                  </a:solidFill>
                  <a:latin typeface="Arial" charset="0"/>
                  <a:ea typeface="ヒラギノ角ゴ Pro W3" charset="-128"/>
                  <a:cs typeface="+mn-cs"/>
                </a:rPr>
                <a:t>Spätere Praktikumsgruppen können den bestehenden Ansatz verfeinern und neue Techniken einbeziehen</a:t>
              </a:r>
              <a:endParaRPr lang="de-DE" sz="1400" dirty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endParaRPr>
            </a:p>
          </p:txBody>
        </p:sp>
        <p:grpSp>
          <p:nvGrpSpPr>
            <p:cNvPr id="12" name="Gruppierung 13"/>
            <p:cNvGrpSpPr/>
            <p:nvPr/>
          </p:nvGrpSpPr>
          <p:grpSpPr>
            <a:xfrm>
              <a:off x="556902" y="5440661"/>
              <a:ext cx="362341" cy="361157"/>
              <a:chOff x="570784" y="4663421"/>
              <a:chExt cx="362341" cy="361157"/>
            </a:xfrm>
          </p:grpSpPr>
          <p:sp>
            <p:nvSpPr>
              <p:cNvPr id="13" name="Freeform 5"/>
              <p:cNvSpPr>
                <a:spLocks noEditPoints="1"/>
              </p:cNvSpPr>
              <p:nvPr/>
            </p:nvSpPr>
            <p:spPr bwMode="auto">
              <a:xfrm>
                <a:off x="570784" y="4663421"/>
                <a:ext cx="362341" cy="361157"/>
              </a:xfrm>
              <a:custGeom>
                <a:avLst/>
                <a:gdLst>
                  <a:gd name="T0" fmla="*/ 1008 w 2448"/>
                  <a:gd name="T1" fmla="*/ 18 h 2440"/>
                  <a:gd name="T2" fmla="*/ 748 w 2448"/>
                  <a:gd name="T3" fmla="*/ 95 h 2440"/>
                  <a:gd name="T4" fmla="*/ 516 w 2448"/>
                  <a:gd name="T5" fmla="*/ 225 h 2440"/>
                  <a:gd name="T6" fmla="*/ 319 w 2448"/>
                  <a:gd name="T7" fmla="*/ 400 h 2440"/>
                  <a:gd name="T8" fmla="*/ 162 w 2448"/>
                  <a:gd name="T9" fmla="*/ 613 h 2440"/>
                  <a:gd name="T10" fmla="*/ 55 w 2448"/>
                  <a:gd name="T11" fmla="*/ 858 h 2440"/>
                  <a:gd name="T12" fmla="*/ 4 w 2448"/>
                  <a:gd name="T13" fmla="*/ 1126 h 2440"/>
                  <a:gd name="T14" fmla="*/ 10 w 2448"/>
                  <a:gd name="T15" fmla="*/ 1375 h 2440"/>
                  <a:gd name="T16" fmla="*/ 75 w 2448"/>
                  <a:gd name="T17" fmla="*/ 1639 h 2440"/>
                  <a:gd name="T18" fmla="*/ 193 w 2448"/>
                  <a:gd name="T19" fmla="*/ 1877 h 2440"/>
                  <a:gd name="T20" fmla="*/ 360 w 2448"/>
                  <a:gd name="T21" fmla="*/ 2082 h 2440"/>
                  <a:gd name="T22" fmla="*/ 565 w 2448"/>
                  <a:gd name="T23" fmla="*/ 2247 h 2440"/>
                  <a:gd name="T24" fmla="*/ 804 w 2448"/>
                  <a:gd name="T25" fmla="*/ 2366 h 2440"/>
                  <a:gd name="T26" fmla="*/ 1069 w 2448"/>
                  <a:gd name="T27" fmla="*/ 2430 h 2440"/>
                  <a:gd name="T28" fmla="*/ 1318 w 2448"/>
                  <a:gd name="T29" fmla="*/ 2436 h 2440"/>
                  <a:gd name="T30" fmla="*/ 1588 w 2448"/>
                  <a:gd name="T31" fmla="*/ 2385 h 2440"/>
                  <a:gd name="T32" fmla="*/ 1832 w 2448"/>
                  <a:gd name="T33" fmla="*/ 2278 h 2440"/>
                  <a:gd name="T34" fmla="*/ 2046 w 2448"/>
                  <a:gd name="T35" fmla="*/ 2122 h 2440"/>
                  <a:gd name="T36" fmla="*/ 2222 w 2448"/>
                  <a:gd name="T37" fmla="*/ 1926 h 2440"/>
                  <a:gd name="T38" fmla="*/ 2351 w 2448"/>
                  <a:gd name="T39" fmla="*/ 1694 h 2440"/>
                  <a:gd name="T40" fmla="*/ 2428 w 2448"/>
                  <a:gd name="T41" fmla="*/ 1436 h 2440"/>
                  <a:gd name="T42" fmla="*/ 2447 w 2448"/>
                  <a:gd name="T43" fmla="*/ 1189 h 2440"/>
                  <a:gd name="T44" fmla="*/ 2409 w 2448"/>
                  <a:gd name="T45" fmla="*/ 915 h 2440"/>
                  <a:gd name="T46" fmla="*/ 2313 w 2448"/>
                  <a:gd name="T47" fmla="*/ 665 h 2440"/>
                  <a:gd name="T48" fmla="*/ 2167 w 2448"/>
                  <a:gd name="T49" fmla="*/ 444 h 2440"/>
                  <a:gd name="T50" fmla="*/ 1979 w 2448"/>
                  <a:gd name="T51" fmla="*/ 260 h 2440"/>
                  <a:gd name="T52" fmla="*/ 1754 w 2448"/>
                  <a:gd name="T53" fmla="*/ 120 h 2440"/>
                  <a:gd name="T54" fmla="*/ 1500 w 2448"/>
                  <a:gd name="T55" fmla="*/ 31 h 2440"/>
                  <a:gd name="T56" fmla="*/ 1224 w 2448"/>
                  <a:gd name="T57" fmla="*/ 0 h 2440"/>
                  <a:gd name="T58" fmla="*/ 1060 w 2448"/>
                  <a:gd name="T59" fmla="*/ 2286 h 2440"/>
                  <a:gd name="T60" fmla="*/ 827 w 2448"/>
                  <a:gd name="T61" fmla="*/ 2224 h 2440"/>
                  <a:gd name="T62" fmla="*/ 620 w 2448"/>
                  <a:gd name="T63" fmla="*/ 2114 h 2440"/>
                  <a:gd name="T64" fmla="*/ 441 w 2448"/>
                  <a:gd name="T65" fmla="*/ 1965 h 2440"/>
                  <a:gd name="T66" fmla="*/ 299 w 2448"/>
                  <a:gd name="T67" fmla="*/ 1779 h 2440"/>
                  <a:gd name="T68" fmla="*/ 198 w 2448"/>
                  <a:gd name="T69" fmla="*/ 1566 h 2440"/>
                  <a:gd name="T70" fmla="*/ 147 w 2448"/>
                  <a:gd name="T71" fmla="*/ 1330 h 2440"/>
                  <a:gd name="T72" fmla="*/ 147 w 2448"/>
                  <a:gd name="T73" fmla="*/ 1110 h 2440"/>
                  <a:gd name="T74" fmla="*/ 198 w 2448"/>
                  <a:gd name="T75" fmla="*/ 874 h 2440"/>
                  <a:gd name="T76" fmla="*/ 299 w 2448"/>
                  <a:gd name="T77" fmla="*/ 661 h 2440"/>
                  <a:gd name="T78" fmla="*/ 441 w 2448"/>
                  <a:gd name="T79" fmla="*/ 475 h 2440"/>
                  <a:gd name="T80" fmla="*/ 620 w 2448"/>
                  <a:gd name="T81" fmla="*/ 325 h 2440"/>
                  <a:gd name="T82" fmla="*/ 827 w 2448"/>
                  <a:gd name="T83" fmla="*/ 215 h 2440"/>
                  <a:gd name="T84" fmla="*/ 1060 w 2448"/>
                  <a:gd name="T85" fmla="*/ 153 h 2440"/>
                  <a:gd name="T86" fmla="*/ 1279 w 2448"/>
                  <a:gd name="T87" fmla="*/ 142 h 2440"/>
                  <a:gd name="T88" fmla="*/ 1520 w 2448"/>
                  <a:gd name="T89" fmla="*/ 181 h 2440"/>
                  <a:gd name="T90" fmla="*/ 1740 w 2448"/>
                  <a:gd name="T91" fmla="*/ 271 h 2440"/>
                  <a:gd name="T92" fmla="*/ 1932 w 2448"/>
                  <a:gd name="T93" fmla="*/ 404 h 2440"/>
                  <a:gd name="T94" fmla="*/ 2091 w 2448"/>
                  <a:gd name="T95" fmla="*/ 575 h 2440"/>
                  <a:gd name="T96" fmla="*/ 2211 w 2448"/>
                  <a:gd name="T97" fmla="*/ 776 h 2440"/>
                  <a:gd name="T98" fmla="*/ 2285 w 2448"/>
                  <a:gd name="T99" fmla="*/ 1002 h 2440"/>
                  <a:gd name="T100" fmla="*/ 2306 w 2448"/>
                  <a:gd name="T101" fmla="*/ 1219 h 2440"/>
                  <a:gd name="T102" fmla="*/ 2278 w 2448"/>
                  <a:gd name="T103" fmla="*/ 1463 h 2440"/>
                  <a:gd name="T104" fmla="*/ 2199 w 2448"/>
                  <a:gd name="T105" fmla="*/ 1688 h 2440"/>
                  <a:gd name="T106" fmla="*/ 2075 w 2448"/>
                  <a:gd name="T107" fmla="*/ 1886 h 2440"/>
                  <a:gd name="T108" fmla="*/ 1913 w 2448"/>
                  <a:gd name="T109" fmla="*/ 2053 h 2440"/>
                  <a:gd name="T110" fmla="*/ 1716 w 2448"/>
                  <a:gd name="T111" fmla="*/ 2181 h 2440"/>
                  <a:gd name="T112" fmla="*/ 1494 w 2448"/>
                  <a:gd name="T113" fmla="*/ 2265 h 2440"/>
                  <a:gd name="T114" fmla="*/ 1252 w 2448"/>
                  <a:gd name="T115" fmla="*/ 2299 h 2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48" h="2440">
                    <a:moveTo>
                      <a:pt x="1224" y="0"/>
                    </a:moveTo>
                    <a:lnTo>
                      <a:pt x="1224" y="0"/>
                    </a:lnTo>
                    <a:lnTo>
                      <a:pt x="1192" y="0"/>
                    </a:lnTo>
                    <a:lnTo>
                      <a:pt x="1161" y="1"/>
                    </a:lnTo>
                    <a:lnTo>
                      <a:pt x="1130" y="3"/>
                    </a:lnTo>
                    <a:lnTo>
                      <a:pt x="1099" y="6"/>
                    </a:lnTo>
                    <a:lnTo>
                      <a:pt x="1069" y="9"/>
                    </a:lnTo>
                    <a:lnTo>
                      <a:pt x="1038" y="13"/>
                    </a:lnTo>
                    <a:lnTo>
                      <a:pt x="1008" y="18"/>
                    </a:lnTo>
                    <a:lnTo>
                      <a:pt x="977" y="25"/>
                    </a:lnTo>
                    <a:lnTo>
                      <a:pt x="948" y="31"/>
                    </a:lnTo>
                    <a:lnTo>
                      <a:pt x="919" y="38"/>
                    </a:lnTo>
                    <a:lnTo>
                      <a:pt x="889" y="46"/>
                    </a:lnTo>
                    <a:lnTo>
                      <a:pt x="860" y="54"/>
                    </a:lnTo>
                    <a:lnTo>
                      <a:pt x="832" y="64"/>
                    </a:lnTo>
                    <a:lnTo>
                      <a:pt x="804" y="74"/>
                    </a:lnTo>
                    <a:lnTo>
                      <a:pt x="776" y="84"/>
                    </a:lnTo>
                    <a:lnTo>
                      <a:pt x="748" y="95"/>
                    </a:lnTo>
                    <a:lnTo>
                      <a:pt x="720" y="108"/>
                    </a:lnTo>
                    <a:lnTo>
                      <a:pt x="694" y="120"/>
                    </a:lnTo>
                    <a:lnTo>
                      <a:pt x="667" y="133"/>
                    </a:lnTo>
                    <a:lnTo>
                      <a:pt x="641" y="148"/>
                    </a:lnTo>
                    <a:lnTo>
                      <a:pt x="616" y="162"/>
                    </a:lnTo>
                    <a:lnTo>
                      <a:pt x="590" y="176"/>
                    </a:lnTo>
                    <a:lnTo>
                      <a:pt x="565" y="193"/>
                    </a:lnTo>
                    <a:lnTo>
                      <a:pt x="541" y="208"/>
                    </a:lnTo>
                    <a:lnTo>
                      <a:pt x="516" y="225"/>
                    </a:lnTo>
                    <a:lnTo>
                      <a:pt x="492" y="243"/>
                    </a:lnTo>
                    <a:lnTo>
                      <a:pt x="469" y="260"/>
                    </a:lnTo>
                    <a:lnTo>
                      <a:pt x="446" y="279"/>
                    </a:lnTo>
                    <a:lnTo>
                      <a:pt x="423" y="297"/>
                    </a:lnTo>
                    <a:lnTo>
                      <a:pt x="402" y="317"/>
                    </a:lnTo>
                    <a:lnTo>
                      <a:pt x="380" y="337"/>
                    </a:lnTo>
                    <a:lnTo>
                      <a:pt x="360" y="358"/>
                    </a:lnTo>
                    <a:lnTo>
                      <a:pt x="339" y="378"/>
                    </a:lnTo>
                    <a:lnTo>
                      <a:pt x="319" y="400"/>
                    </a:lnTo>
                    <a:lnTo>
                      <a:pt x="299" y="422"/>
                    </a:lnTo>
                    <a:lnTo>
                      <a:pt x="281" y="444"/>
                    </a:lnTo>
                    <a:lnTo>
                      <a:pt x="262" y="467"/>
                    </a:lnTo>
                    <a:lnTo>
                      <a:pt x="244" y="490"/>
                    </a:lnTo>
                    <a:lnTo>
                      <a:pt x="226" y="514"/>
                    </a:lnTo>
                    <a:lnTo>
                      <a:pt x="210" y="538"/>
                    </a:lnTo>
                    <a:lnTo>
                      <a:pt x="193" y="563"/>
                    </a:lnTo>
                    <a:lnTo>
                      <a:pt x="178" y="587"/>
                    </a:lnTo>
                    <a:lnTo>
                      <a:pt x="162" y="613"/>
                    </a:lnTo>
                    <a:lnTo>
                      <a:pt x="148" y="638"/>
                    </a:lnTo>
                    <a:lnTo>
                      <a:pt x="135" y="665"/>
                    </a:lnTo>
                    <a:lnTo>
                      <a:pt x="121" y="692"/>
                    </a:lnTo>
                    <a:lnTo>
                      <a:pt x="109" y="718"/>
                    </a:lnTo>
                    <a:lnTo>
                      <a:pt x="97" y="745"/>
                    </a:lnTo>
                    <a:lnTo>
                      <a:pt x="85" y="773"/>
                    </a:lnTo>
                    <a:lnTo>
                      <a:pt x="75" y="800"/>
                    </a:lnTo>
                    <a:lnTo>
                      <a:pt x="65" y="829"/>
                    </a:lnTo>
                    <a:lnTo>
                      <a:pt x="55" y="858"/>
                    </a:lnTo>
                    <a:lnTo>
                      <a:pt x="47" y="886"/>
                    </a:lnTo>
                    <a:lnTo>
                      <a:pt x="39" y="915"/>
                    </a:lnTo>
                    <a:lnTo>
                      <a:pt x="32" y="945"/>
                    </a:lnTo>
                    <a:lnTo>
                      <a:pt x="26" y="975"/>
                    </a:lnTo>
                    <a:lnTo>
                      <a:pt x="20" y="1004"/>
                    </a:lnTo>
                    <a:lnTo>
                      <a:pt x="14" y="1034"/>
                    </a:lnTo>
                    <a:lnTo>
                      <a:pt x="10" y="1065"/>
                    </a:lnTo>
                    <a:lnTo>
                      <a:pt x="7" y="1095"/>
                    </a:lnTo>
                    <a:lnTo>
                      <a:pt x="4" y="1126"/>
                    </a:lnTo>
                    <a:lnTo>
                      <a:pt x="2" y="1157"/>
                    </a:lnTo>
                    <a:lnTo>
                      <a:pt x="1" y="1189"/>
                    </a:lnTo>
                    <a:lnTo>
                      <a:pt x="0" y="1219"/>
                    </a:lnTo>
                    <a:lnTo>
                      <a:pt x="0" y="1219"/>
                    </a:lnTo>
                    <a:lnTo>
                      <a:pt x="1" y="1251"/>
                    </a:lnTo>
                    <a:lnTo>
                      <a:pt x="2" y="1283"/>
                    </a:lnTo>
                    <a:lnTo>
                      <a:pt x="4" y="1314"/>
                    </a:lnTo>
                    <a:lnTo>
                      <a:pt x="7" y="1345"/>
                    </a:lnTo>
                    <a:lnTo>
                      <a:pt x="10" y="1375"/>
                    </a:lnTo>
                    <a:lnTo>
                      <a:pt x="14" y="1405"/>
                    </a:lnTo>
                    <a:lnTo>
                      <a:pt x="20" y="1436"/>
                    </a:lnTo>
                    <a:lnTo>
                      <a:pt x="26" y="1465"/>
                    </a:lnTo>
                    <a:lnTo>
                      <a:pt x="32" y="1495"/>
                    </a:lnTo>
                    <a:lnTo>
                      <a:pt x="39" y="1525"/>
                    </a:lnTo>
                    <a:lnTo>
                      <a:pt x="47" y="1554"/>
                    </a:lnTo>
                    <a:lnTo>
                      <a:pt x="55" y="1582"/>
                    </a:lnTo>
                    <a:lnTo>
                      <a:pt x="65" y="1611"/>
                    </a:lnTo>
                    <a:lnTo>
                      <a:pt x="75" y="1639"/>
                    </a:lnTo>
                    <a:lnTo>
                      <a:pt x="85" y="1666"/>
                    </a:lnTo>
                    <a:lnTo>
                      <a:pt x="97" y="1694"/>
                    </a:lnTo>
                    <a:lnTo>
                      <a:pt x="109" y="1722"/>
                    </a:lnTo>
                    <a:lnTo>
                      <a:pt x="121" y="1748"/>
                    </a:lnTo>
                    <a:lnTo>
                      <a:pt x="135" y="1775"/>
                    </a:lnTo>
                    <a:lnTo>
                      <a:pt x="148" y="1801"/>
                    </a:lnTo>
                    <a:lnTo>
                      <a:pt x="162" y="1827"/>
                    </a:lnTo>
                    <a:lnTo>
                      <a:pt x="178" y="1852"/>
                    </a:lnTo>
                    <a:lnTo>
                      <a:pt x="193" y="1877"/>
                    </a:lnTo>
                    <a:lnTo>
                      <a:pt x="210" y="1902"/>
                    </a:lnTo>
                    <a:lnTo>
                      <a:pt x="226" y="1926"/>
                    </a:lnTo>
                    <a:lnTo>
                      <a:pt x="244" y="1949"/>
                    </a:lnTo>
                    <a:lnTo>
                      <a:pt x="262" y="1973"/>
                    </a:lnTo>
                    <a:lnTo>
                      <a:pt x="281" y="1995"/>
                    </a:lnTo>
                    <a:lnTo>
                      <a:pt x="299" y="2018"/>
                    </a:lnTo>
                    <a:lnTo>
                      <a:pt x="319" y="2039"/>
                    </a:lnTo>
                    <a:lnTo>
                      <a:pt x="339" y="2061"/>
                    </a:lnTo>
                    <a:lnTo>
                      <a:pt x="360" y="2082"/>
                    </a:lnTo>
                    <a:lnTo>
                      <a:pt x="380" y="2103"/>
                    </a:lnTo>
                    <a:lnTo>
                      <a:pt x="402" y="2122"/>
                    </a:lnTo>
                    <a:lnTo>
                      <a:pt x="423" y="2142"/>
                    </a:lnTo>
                    <a:lnTo>
                      <a:pt x="446" y="2161"/>
                    </a:lnTo>
                    <a:lnTo>
                      <a:pt x="469" y="2180"/>
                    </a:lnTo>
                    <a:lnTo>
                      <a:pt x="492" y="2197"/>
                    </a:lnTo>
                    <a:lnTo>
                      <a:pt x="516" y="2215"/>
                    </a:lnTo>
                    <a:lnTo>
                      <a:pt x="541" y="2231"/>
                    </a:lnTo>
                    <a:lnTo>
                      <a:pt x="565" y="2247"/>
                    </a:lnTo>
                    <a:lnTo>
                      <a:pt x="590" y="2263"/>
                    </a:lnTo>
                    <a:lnTo>
                      <a:pt x="616" y="2278"/>
                    </a:lnTo>
                    <a:lnTo>
                      <a:pt x="641" y="2292"/>
                    </a:lnTo>
                    <a:lnTo>
                      <a:pt x="667" y="2307"/>
                    </a:lnTo>
                    <a:lnTo>
                      <a:pt x="694" y="2319"/>
                    </a:lnTo>
                    <a:lnTo>
                      <a:pt x="720" y="2332"/>
                    </a:lnTo>
                    <a:lnTo>
                      <a:pt x="748" y="2344"/>
                    </a:lnTo>
                    <a:lnTo>
                      <a:pt x="776" y="2355"/>
                    </a:lnTo>
                    <a:lnTo>
                      <a:pt x="804" y="2366"/>
                    </a:lnTo>
                    <a:lnTo>
                      <a:pt x="832" y="2375"/>
                    </a:lnTo>
                    <a:lnTo>
                      <a:pt x="860" y="2385"/>
                    </a:lnTo>
                    <a:lnTo>
                      <a:pt x="889" y="2394"/>
                    </a:lnTo>
                    <a:lnTo>
                      <a:pt x="919" y="2401"/>
                    </a:lnTo>
                    <a:lnTo>
                      <a:pt x="948" y="2408"/>
                    </a:lnTo>
                    <a:lnTo>
                      <a:pt x="977" y="2415"/>
                    </a:lnTo>
                    <a:lnTo>
                      <a:pt x="1008" y="2421"/>
                    </a:lnTo>
                    <a:lnTo>
                      <a:pt x="1038" y="2426"/>
                    </a:lnTo>
                    <a:lnTo>
                      <a:pt x="1069" y="2430"/>
                    </a:lnTo>
                    <a:lnTo>
                      <a:pt x="1099" y="2434"/>
                    </a:lnTo>
                    <a:lnTo>
                      <a:pt x="1130" y="2436"/>
                    </a:lnTo>
                    <a:lnTo>
                      <a:pt x="1161" y="2438"/>
                    </a:lnTo>
                    <a:lnTo>
                      <a:pt x="1192" y="2440"/>
                    </a:lnTo>
                    <a:lnTo>
                      <a:pt x="1224" y="2440"/>
                    </a:lnTo>
                    <a:lnTo>
                      <a:pt x="1224" y="2440"/>
                    </a:lnTo>
                    <a:lnTo>
                      <a:pt x="1256" y="2440"/>
                    </a:lnTo>
                    <a:lnTo>
                      <a:pt x="1287" y="2438"/>
                    </a:lnTo>
                    <a:lnTo>
                      <a:pt x="1318" y="2436"/>
                    </a:lnTo>
                    <a:lnTo>
                      <a:pt x="1349" y="2434"/>
                    </a:lnTo>
                    <a:lnTo>
                      <a:pt x="1379" y="2430"/>
                    </a:lnTo>
                    <a:lnTo>
                      <a:pt x="1410" y="2426"/>
                    </a:lnTo>
                    <a:lnTo>
                      <a:pt x="1440" y="2421"/>
                    </a:lnTo>
                    <a:lnTo>
                      <a:pt x="1471" y="2415"/>
                    </a:lnTo>
                    <a:lnTo>
                      <a:pt x="1500" y="2408"/>
                    </a:lnTo>
                    <a:lnTo>
                      <a:pt x="1529" y="2401"/>
                    </a:lnTo>
                    <a:lnTo>
                      <a:pt x="1559" y="2394"/>
                    </a:lnTo>
                    <a:lnTo>
                      <a:pt x="1588" y="2385"/>
                    </a:lnTo>
                    <a:lnTo>
                      <a:pt x="1616" y="2375"/>
                    </a:lnTo>
                    <a:lnTo>
                      <a:pt x="1644" y="2366"/>
                    </a:lnTo>
                    <a:lnTo>
                      <a:pt x="1672" y="2355"/>
                    </a:lnTo>
                    <a:lnTo>
                      <a:pt x="1700" y="2344"/>
                    </a:lnTo>
                    <a:lnTo>
                      <a:pt x="1728" y="2332"/>
                    </a:lnTo>
                    <a:lnTo>
                      <a:pt x="1754" y="2319"/>
                    </a:lnTo>
                    <a:lnTo>
                      <a:pt x="1781" y="2307"/>
                    </a:lnTo>
                    <a:lnTo>
                      <a:pt x="1807" y="2292"/>
                    </a:lnTo>
                    <a:lnTo>
                      <a:pt x="1832" y="2278"/>
                    </a:lnTo>
                    <a:lnTo>
                      <a:pt x="1858" y="2263"/>
                    </a:lnTo>
                    <a:lnTo>
                      <a:pt x="1883" y="2247"/>
                    </a:lnTo>
                    <a:lnTo>
                      <a:pt x="1907" y="2231"/>
                    </a:lnTo>
                    <a:lnTo>
                      <a:pt x="1932" y="2215"/>
                    </a:lnTo>
                    <a:lnTo>
                      <a:pt x="1956" y="2197"/>
                    </a:lnTo>
                    <a:lnTo>
                      <a:pt x="1979" y="2180"/>
                    </a:lnTo>
                    <a:lnTo>
                      <a:pt x="2002" y="2161"/>
                    </a:lnTo>
                    <a:lnTo>
                      <a:pt x="2025" y="2142"/>
                    </a:lnTo>
                    <a:lnTo>
                      <a:pt x="2046" y="2122"/>
                    </a:lnTo>
                    <a:lnTo>
                      <a:pt x="2068" y="2103"/>
                    </a:lnTo>
                    <a:lnTo>
                      <a:pt x="2088" y="2082"/>
                    </a:lnTo>
                    <a:lnTo>
                      <a:pt x="2109" y="2061"/>
                    </a:lnTo>
                    <a:lnTo>
                      <a:pt x="2129" y="2039"/>
                    </a:lnTo>
                    <a:lnTo>
                      <a:pt x="2149" y="2018"/>
                    </a:lnTo>
                    <a:lnTo>
                      <a:pt x="2167" y="1995"/>
                    </a:lnTo>
                    <a:lnTo>
                      <a:pt x="2186" y="1973"/>
                    </a:lnTo>
                    <a:lnTo>
                      <a:pt x="2204" y="1949"/>
                    </a:lnTo>
                    <a:lnTo>
                      <a:pt x="2222" y="1926"/>
                    </a:lnTo>
                    <a:lnTo>
                      <a:pt x="2238" y="1902"/>
                    </a:lnTo>
                    <a:lnTo>
                      <a:pt x="2255" y="1877"/>
                    </a:lnTo>
                    <a:lnTo>
                      <a:pt x="2270" y="1852"/>
                    </a:lnTo>
                    <a:lnTo>
                      <a:pt x="2286" y="1827"/>
                    </a:lnTo>
                    <a:lnTo>
                      <a:pt x="2300" y="1801"/>
                    </a:lnTo>
                    <a:lnTo>
                      <a:pt x="2313" y="1775"/>
                    </a:lnTo>
                    <a:lnTo>
                      <a:pt x="2327" y="1748"/>
                    </a:lnTo>
                    <a:lnTo>
                      <a:pt x="2339" y="1722"/>
                    </a:lnTo>
                    <a:lnTo>
                      <a:pt x="2351" y="1694"/>
                    </a:lnTo>
                    <a:lnTo>
                      <a:pt x="2363" y="1666"/>
                    </a:lnTo>
                    <a:lnTo>
                      <a:pt x="2373" y="1639"/>
                    </a:lnTo>
                    <a:lnTo>
                      <a:pt x="2383" y="1611"/>
                    </a:lnTo>
                    <a:lnTo>
                      <a:pt x="2393" y="1582"/>
                    </a:lnTo>
                    <a:lnTo>
                      <a:pt x="2401" y="1554"/>
                    </a:lnTo>
                    <a:lnTo>
                      <a:pt x="2409" y="1525"/>
                    </a:lnTo>
                    <a:lnTo>
                      <a:pt x="2416" y="1495"/>
                    </a:lnTo>
                    <a:lnTo>
                      <a:pt x="2422" y="1465"/>
                    </a:lnTo>
                    <a:lnTo>
                      <a:pt x="2428" y="1436"/>
                    </a:lnTo>
                    <a:lnTo>
                      <a:pt x="2434" y="1405"/>
                    </a:lnTo>
                    <a:lnTo>
                      <a:pt x="2438" y="1375"/>
                    </a:lnTo>
                    <a:lnTo>
                      <a:pt x="2441" y="1345"/>
                    </a:lnTo>
                    <a:lnTo>
                      <a:pt x="2444" y="1314"/>
                    </a:lnTo>
                    <a:lnTo>
                      <a:pt x="2446" y="1283"/>
                    </a:lnTo>
                    <a:lnTo>
                      <a:pt x="2447" y="1251"/>
                    </a:lnTo>
                    <a:lnTo>
                      <a:pt x="2448" y="1219"/>
                    </a:lnTo>
                    <a:lnTo>
                      <a:pt x="2448" y="1219"/>
                    </a:lnTo>
                    <a:lnTo>
                      <a:pt x="2447" y="1189"/>
                    </a:lnTo>
                    <a:lnTo>
                      <a:pt x="2446" y="1157"/>
                    </a:lnTo>
                    <a:lnTo>
                      <a:pt x="2444" y="1126"/>
                    </a:lnTo>
                    <a:lnTo>
                      <a:pt x="2441" y="1095"/>
                    </a:lnTo>
                    <a:lnTo>
                      <a:pt x="2438" y="1065"/>
                    </a:lnTo>
                    <a:lnTo>
                      <a:pt x="2434" y="1034"/>
                    </a:lnTo>
                    <a:lnTo>
                      <a:pt x="2428" y="1004"/>
                    </a:lnTo>
                    <a:lnTo>
                      <a:pt x="2422" y="975"/>
                    </a:lnTo>
                    <a:lnTo>
                      <a:pt x="2416" y="945"/>
                    </a:lnTo>
                    <a:lnTo>
                      <a:pt x="2409" y="915"/>
                    </a:lnTo>
                    <a:lnTo>
                      <a:pt x="2401" y="886"/>
                    </a:lnTo>
                    <a:lnTo>
                      <a:pt x="2393" y="858"/>
                    </a:lnTo>
                    <a:lnTo>
                      <a:pt x="2383" y="829"/>
                    </a:lnTo>
                    <a:lnTo>
                      <a:pt x="2373" y="800"/>
                    </a:lnTo>
                    <a:lnTo>
                      <a:pt x="2363" y="773"/>
                    </a:lnTo>
                    <a:lnTo>
                      <a:pt x="2351" y="745"/>
                    </a:lnTo>
                    <a:lnTo>
                      <a:pt x="2339" y="718"/>
                    </a:lnTo>
                    <a:lnTo>
                      <a:pt x="2327" y="692"/>
                    </a:lnTo>
                    <a:lnTo>
                      <a:pt x="2313" y="665"/>
                    </a:lnTo>
                    <a:lnTo>
                      <a:pt x="2300" y="638"/>
                    </a:lnTo>
                    <a:lnTo>
                      <a:pt x="2286" y="613"/>
                    </a:lnTo>
                    <a:lnTo>
                      <a:pt x="2270" y="587"/>
                    </a:lnTo>
                    <a:lnTo>
                      <a:pt x="2255" y="563"/>
                    </a:lnTo>
                    <a:lnTo>
                      <a:pt x="2238" y="538"/>
                    </a:lnTo>
                    <a:lnTo>
                      <a:pt x="2222" y="514"/>
                    </a:lnTo>
                    <a:lnTo>
                      <a:pt x="2204" y="490"/>
                    </a:lnTo>
                    <a:lnTo>
                      <a:pt x="2186" y="467"/>
                    </a:lnTo>
                    <a:lnTo>
                      <a:pt x="2167" y="444"/>
                    </a:lnTo>
                    <a:lnTo>
                      <a:pt x="2149" y="422"/>
                    </a:lnTo>
                    <a:lnTo>
                      <a:pt x="2129" y="400"/>
                    </a:lnTo>
                    <a:lnTo>
                      <a:pt x="2109" y="378"/>
                    </a:lnTo>
                    <a:lnTo>
                      <a:pt x="2088" y="358"/>
                    </a:lnTo>
                    <a:lnTo>
                      <a:pt x="2068" y="337"/>
                    </a:lnTo>
                    <a:lnTo>
                      <a:pt x="2046" y="317"/>
                    </a:lnTo>
                    <a:lnTo>
                      <a:pt x="2025" y="297"/>
                    </a:lnTo>
                    <a:lnTo>
                      <a:pt x="2002" y="279"/>
                    </a:lnTo>
                    <a:lnTo>
                      <a:pt x="1979" y="260"/>
                    </a:lnTo>
                    <a:lnTo>
                      <a:pt x="1956" y="243"/>
                    </a:lnTo>
                    <a:lnTo>
                      <a:pt x="1932" y="225"/>
                    </a:lnTo>
                    <a:lnTo>
                      <a:pt x="1907" y="208"/>
                    </a:lnTo>
                    <a:lnTo>
                      <a:pt x="1883" y="193"/>
                    </a:lnTo>
                    <a:lnTo>
                      <a:pt x="1858" y="176"/>
                    </a:lnTo>
                    <a:lnTo>
                      <a:pt x="1832" y="162"/>
                    </a:lnTo>
                    <a:lnTo>
                      <a:pt x="1807" y="148"/>
                    </a:lnTo>
                    <a:lnTo>
                      <a:pt x="1781" y="133"/>
                    </a:lnTo>
                    <a:lnTo>
                      <a:pt x="1754" y="120"/>
                    </a:lnTo>
                    <a:lnTo>
                      <a:pt x="1728" y="108"/>
                    </a:lnTo>
                    <a:lnTo>
                      <a:pt x="1700" y="95"/>
                    </a:lnTo>
                    <a:lnTo>
                      <a:pt x="1672" y="84"/>
                    </a:lnTo>
                    <a:lnTo>
                      <a:pt x="1644" y="74"/>
                    </a:lnTo>
                    <a:lnTo>
                      <a:pt x="1616" y="64"/>
                    </a:lnTo>
                    <a:lnTo>
                      <a:pt x="1588" y="54"/>
                    </a:lnTo>
                    <a:lnTo>
                      <a:pt x="1559" y="46"/>
                    </a:lnTo>
                    <a:lnTo>
                      <a:pt x="1529" y="38"/>
                    </a:lnTo>
                    <a:lnTo>
                      <a:pt x="1500" y="31"/>
                    </a:lnTo>
                    <a:lnTo>
                      <a:pt x="1471" y="25"/>
                    </a:lnTo>
                    <a:lnTo>
                      <a:pt x="1440" y="18"/>
                    </a:lnTo>
                    <a:lnTo>
                      <a:pt x="1410" y="13"/>
                    </a:lnTo>
                    <a:lnTo>
                      <a:pt x="1379" y="9"/>
                    </a:lnTo>
                    <a:lnTo>
                      <a:pt x="1349" y="6"/>
                    </a:lnTo>
                    <a:lnTo>
                      <a:pt x="1318" y="3"/>
                    </a:lnTo>
                    <a:lnTo>
                      <a:pt x="1287" y="1"/>
                    </a:lnTo>
                    <a:lnTo>
                      <a:pt x="1256" y="0"/>
                    </a:lnTo>
                    <a:lnTo>
                      <a:pt x="1224" y="0"/>
                    </a:lnTo>
                    <a:lnTo>
                      <a:pt x="1224" y="0"/>
                    </a:lnTo>
                    <a:close/>
                    <a:moveTo>
                      <a:pt x="1224" y="2300"/>
                    </a:moveTo>
                    <a:lnTo>
                      <a:pt x="1224" y="2300"/>
                    </a:lnTo>
                    <a:lnTo>
                      <a:pt x="1196" y="2299"/>
                    </a:lnTo>
                    <a:lnTo>
                      <a:pt x="1169" y="2298"/>
                    </a:lnTo>
                    <a:lnTo>
                      <a:pt x="1141" y="2297"/>
                    </a:lnTo>
                    <a:lnTo>
                      <a:pt x="1113" y="2293"/>
                    </a:lnTo>
                    <a:lnTo>
                      <a:pt x="1086" y="2290"/>
                    </a:lnTo>
                    <a:lnTo>
                      <a:pt x="1060" y="2286"/>
                    </a:lnTo>
                    <a:lnTo>
                      <a:pt x="1033" y="2282"/>
                    </a:lnTo>
                    <a:lnTo>
                      <a:pt x="1006" y="2277"/>
                    </a:lnTo>
                    <a:lnTo>
                      <a:pt x="979" y="2272"/>
                    </a:lnTo>
                    <a:lnTo>
                      <a:pt x="954" y="2265"/>
                    </a:lnTo>
                    <a:lnTo>
                      <a:pt x="928" y="2259"/>
                    </a:lnTo>
                    <a:lnTo>
                      <a:pt x="902" y="2250"/>
                    </a:lnTo>
                    <a:lnTo>
                      <a:pt x="878" y="2242"/>
                    </a:lnTo>
                    <a:lnTo>
                      <a:pt x="852" y="2234"/>
                    </a:lnTo>
                    <a:lnTo>
                      <a:pt x="827" y="2224"/>
                    </a:lnTo>
                    <a:lnTo>
                      <a:pt x="803" y="2215"/>
                    </a:lnTo>
                    <a:lnTo>
                      <a:pt x="779" y="2203"/>
                    </a:lnTo>
                    <a:lnTo>
                      <a:pt x="755" y="2193"/>
                    </a:lnTo>
                    <a:lnTo>
                      <a:pt x="732" y="2181"/>
                    </a:lnTo>
                    <a:lnTo>
                      <a:pt x="708" y="2168"/>
                    </a:lnTo>
                    <a:lnTo>
                      <a:pt x="685" y="2156"/>
                    </a:lnTo>
                    <a:lnTo>
                      <a:pt x="663" y="2143"/>
                    </a:lnTo>
                    <a:lnTo>
                      <a:pt x="641" y="2128"/>
                    </a:lnTo>
                    <a:lnTo>
                      <a:pt x="620" y="2114"/>
                    </a:lnTo>
                    <a:lnTo>
                      <a:pt x="598" y="2100"/>
                    </a:lnTo>
                    <a:lnTo>
                      <a:pt x="577" y="2084"/>
                    </a:lnTo>
                    <a:lnTo>
                      <a:pt x="556" y="2069"/>
                    </a:lnTo>
                    <a:lnTo>
                      <a:pt x="535" y="2053"/>
                    </a:lnTo>
                    <a:lnTo>
                      <a:pt x="516" y="2035"/>
                    </a:lnTo>
                    <a:lnTo>
                      <a:pt x="496" y="2019"/>
                    </a:lnTo>
                    <a:lnTo>
                      <a:pt x="478" y="2000"/>
                    </a:lnTo>
                    <a:lnTo>
                      <a:pt x="459" y="1983"/>
                    </a:lnTo>
                    <a:lnTo>
                      <a:pt x="441" y="1965"/>
                    </a:lnTo>
                    <a:lnTo>
                      <a:pt x="423" y="1945"/>
                    </a:lnTo>
                    <a:lnTo>
                      <a:pt x="406" y="1926"/>
                    </a:lnTo>
                    <a:lnTo>
                      <a:pt x="390" y="1906"/>
                    </a:lnTo>
                    <a:lnTo>
                      <a:pt x="373" y="1886"/>
                    </a:lnTo>
                    <a:lnTo>
                      <a:pt x="357" y="1865"/>
                    </a:lnTo>
                    <a:lnTo>
                      <a:pt x="341" y="1845"/>
                    </a:lnTo>
                    <a:lnTo>
                      <a:pt x="327" y="1823"/>
                    </a:lnTo>
                    <a:lnTo>
                      <a:pt x="312" y="1802"/>
                    </a:lnTo>
                    <a:lnTo>
                      <a:pt x="299" y="1779"/>
                    </a:lnTo>
                    <a:lnTo>
                      <a:pt x="286" y="1756"/>
                    </a:lnTo>
                    <a:lnTo>
                      <a:pt x="272" y="1734"/>
                    </a:lnTo>
                    <a:lnTo>
                      <a:pt x="260" y="1710"/>
                    </a:lnTo>
                    <a:lnTo>
                      <a:pt x="249" y="1688"/>
                    </a:lnTo>
                    <a:lnTo>
                      <a:pt x="237" y="1663"/>
                    </a:lnTo>
                    <a:lnTo>
                      <a:pt x="227" y="1640"/>
                    </a:lnTo>
                    <a:lnTo>
                      <a:pt x="217" y="1615"/>
                    </a:lnTo>
                    <a:lnTo>
                      <a:pt x="208" y="1590"/>
                    </a:lnTo>
                    <a:lnTo>
                      <a:pt x="198" y="1566"/>
                    </a:lnTo>
                    <a:lnTo>
                      <a:pt x="190" y="1540"/>
                    </a:lnTo>
                    <a:lnTo>
                      <a:pt x="183" y="1515"/>
                    </a:lnTo>
                    <a:lnTo>
                      <a:pt x="176" y="1489"/>
                    </a:lnTo>
                    <a:lnTo>
                      <a:pt x="170" y="1463"/>
                    </a:lnTo>
                    <a:lnTo>
                      <a:pt x="163" y="1437"/>
                    </a:lnTo>
                    <a:lnTo>
                      <a:pt x="158" y="1411"/>
                    </a:lnTo>
                    <a:lnTo>
                      <a:pt x="154" y="1384"/>
                    </a:lnTo>
                    <a:lnTo>
                      <a:pt x="150" y="1357"/>
                    </a:lnTo>
                    <a:lnTo>
                      <a:pt x="147" y="1330"/>
                    </a:lnTo>
                    <a:lnTo>
                      <a:pt x="145" y="1302"/>
                    </a:lnTo>
                    <a:lnTo>
                      <a:pt x="143" y="1275"/>
                    </a:lnTo>
                    <a:lnTo>
                      <a:pt x="142" y="1248"/>
                    </a:lnTo>
                    <a:lnTo>
                      <a:pt x="142" y="1219"/>
                    </a:lnTo>
                    <a:lnTo>
                      <a:pt x="142" y="1219"/>
                    </a:lnTo>
                    <a:lnTo>
                      <a:pt x="142" y="1192"/>
                    </a:lnTo>
                    <a:lnTo>
                      <a:pt x="143" y="1164"/>
                    </a:lnTo>
                    <a:lnTo>
                      <a:pt x="145" y="1136"/>
                    </a:lnTo>
                    <a:lnTo>
                      <a:pt x="147" y="1110"/>
                    </a:lnTo>
                    <a:lnTo>
                      <a:pt x="150" y="1082"/>
                    </a:lnTo>
                    <a:lnTo>
                      <a:pt x="154" y="1056"/>
                    </a:lnTo>
                    <a:lnTo>
                      <a:pt x="158" y="1029"/>
                    </a:lnTo>
                    <a:lnTo>
                      <a:pt x="163" y="1002"/>
                    </a:lnTo>
                    <a:lnTo>
                      <a:pt x="170" y="977"/>
                    </a:lnTo>
                    <a:lnTo>
                      <a:pt x="176" y="950"/>
                    </a:lnTo>
                    <a:lnTo>
                      <a:pt x="183" y="924"/>
                    </a:lnTo>
                    <a:lnTo>
                      <a:pt x="190" y="899"/>
                    </a:lnTo>
                    <a:lnTo>
                      <a:pt x="198" y="874"/>
                    </a:lnTo>
                    <a:lnTo>
                      <a:pt x="208" y="850"/>
                    </a:lnTo>
                    <a:lnTo>
                      <a:pt x="217" y="825"/>
                    </a:lnTo>
                    <a:lnTo>
                      <a:pt x="227" y="800"/>
                    </a:lnTo>
                    <a:lnTo>
                      <a:pt x="237" y="776"/>
                    </a:lnTo>
                    <a:lnTo>
                      <a:pt x="249" y="752"/>
                    </a:lnTo>
                    <a:lnTo>
                      <a:pt x="260" y="729"/>
                    </a:lnTo>
                    <a:lnTo>
                      <a:pt x="272" y="706"/>
                    </a:lnTo>
                    <a:lnTo>
                      <a:pt x="286" y="684"/>
                    </a:lnTo>
                    <a:lnTo>
                      <a:pt x="299" y="661"/>
                    </a:lnTo>
                    <a:lnTo>
                      <a:pt x="312" y="638"/>
                    </a:lnTo>
                    <a:lnTo>
                      <a:pt x="327" y="617"/>
                    </a:lnTo>
                    <a:lnTo>
                      <a:pt x="341" y="595"/>
                    </a:lnTo>
                    <a:lnTo>
                      <a:pt x="357" y="575"/>
                    </a:lnTo>
                    <a:lnTo>
                      <a:pt x="373" y="553"/>
                    </a:lnTo>
                    <a:lnTo>
                      <a:pt x="390" y="534"/>
                    </a:lnTo>
                    <a:lnTo>
                      <a:pt x="406" y="513"/>
                    </a:lnTo>
                    <a:lnTo>
                      <a:pt x="423" y="495"/>
                    </a:lnTo>
                    <a:lnTo>
                      <a:pt x="441" y="475"/>
                    </a:lnTo>
                    <a:lnTo>
                      <a:pt x="459" y="457"/>
                    </a:lnTo>
                    <a:lnTo>
                      <a:pt x="478" y="439"/>
                    </a:lnTo>
                    <a:lnTo>
                      <a:pt x="496" y="421"/>
                    </a:lnTo>
                    <a:lnTo>
                      <a:pt x="516" y="404"/>
                    </a:lnTo>
                    <a:lnTo>
                      <a:pt x="535" y="387"/>
                    </a:lnTo>
                    <a:lnTo>
                      <a:pt x="556" y="371"/>
                    </a:lnTo>
                    <a:lnTo>
                      <a:pt x="577" y="356"/>
                    </a:lnTo>
                    <a:lnTo>
                      <a:pt x="598" y="340"/>
                    </a:lnTo>
                    <a:lnTo>
                      <a:pt x="620" y="325"/>
                    </a:lnTo>
                    <a:lnTo>
                      <a:pt x="641" y="311"/>
                    </a:lnTo>
                    <a:lnTo>
                      <a:pt x="663" y="297"/>
                    </a:lnTo>
                    <a:lnTo>
                      <a:pt x="685" y="284"/>
                    </a:lnTo>
                    <a:lnTo>
                      <a:pt x="708" y="271"/>
                    </a:lnTo>
                    <a:lnTo>
                      <a:pt x="732" y="259"/>
                    </a:lnTo>
                    <a:lnTo>
                      <a:pt x="755" y="247"/>
                    </a:lnTo>
                    <a:lnTo>
                      <a:pt x="779" y="236"/>
                    </a:lnTo>
                    <a:lnTo>
                      <a:pt x="803" y="225"/>
                    </a:lnTo>
                    <a:lnTo>
                      <a:pt x="827" y="215"/>
                    </a:lnTo>
                    <a:lnTo>
                      <a:pt x="852" y="206"/>
                    </a:lnTo>
                    <a:lnTo>
                      <a:pt x="878" y="198"/>
                    </a:lnTo>
                    <a:lnTo>
                      <a:pt x="902" y="190"/>
                    </a:lnTo>
                    <a:lnTo>
                      <a:pt x="928" y="181"/>
                    </a:lnTo>
                    <a:lnTo>
                      <a:pt x="954" y="174"/>
                    </a:lnTo>
                    <a:lnTo>
                      <a:pt x="979" y="168"/>
                    </a:lnTo>
                    <a:lnTo>
                      <a:pt x="1006" y="163"/>
                    </a:lnTo>
                    <a:lnTo>
                      <a:pt x="1033" y="158"/>
                    </a:lnTo>
                    <a:lnTo>
                      <a:pt x="1060" y="153"/>
                    </a:lnTo>
                    <a:lnTo>
                      <a:pt x="1086" y="150"/>
                    </a:lnTo>
                    <a:lnTo>
                      <a:pt x="1113" y="147"/>
                    </a:lnTo>
                    <a:lnTo>
                      <a:pt x="1141" y="143"/>
                    </a:lnTo>
                    <a:lnTo>
                      <a:pt x="1169" y="142"/>
                    </a:lnTo>
                    <a:lnTo>
                      <a:pt x="1196" y="140"/>
                    </a:lnTo>
                    <a:lnTo>
                      <a:pt x="1224" y="140"/>
                    </a:lnTo>
                    <a:lnTo>
                      <a:pt x="1224" y="140"/>
                    </a:lnTo>
                    <a:lnTo>
                      <a:pt x="1252" y="140"/>
                    </a:lnTo>
                    <a:lnTo>
                      <a:pt x="1279" y="142"/>
                    </a:lnTo>
                    <a:lnTo>
                      <a:pt x="1307" y="143"/>
                    </a:lnTo>
                    <a:lnTo>
                      <a:pt x="1335" y="147"/>
                    </a:lnTo>
                    <a:lnTo>
                      <a:pt x="1362" y="150"/>
                    </a:lnTo>
                    <a:lnTo>
                      <a:pt x="1388" y="153"/>
                    </a:lnTo>
                    <a:lnTo>
                      <a:pt x="1415" y="158"/>
                    </a:lnTo>
                    <a:lnTo>
                      <a:pt x="1442" y="163"/>
                    </a:lnTo>
                    <a:lnTo>
                      <a:pt x="1469" y="168"/>
                    </a:lnTo>
                    <a:lnTo>
                      <a:pt x="1494" y="174"/>
                    </a:lnTo>
                    <a:lnTo>
                      <a:pt x="1520" y="181"/>
                    </a:lnTo>
                    <a:lnTo>
                      <a:pt x="1546" y="190"/>
                    </a:lnTo>
                    <a:lnTo>
                      <a:pt x="1570" y="198"/>
                    </a:lnTo>
                    <a:lnTo>
                      <a:pt x="1596" y="206"/>
                    </a:lnTo>
                    <a:lnTo>
                      <a:pt x="1621" y="215"/>
                    </a:lnTo>
                    <a:lnTo>
                      <a:pt x="1645" y="225"/>
                    </a:lnTo>
                    <a:lnTo>
                      <a:pt x="1669" y="236"/>
                    </a:lnTo>
                    <a:lnTo>
                      <a:pt x="1693" y="247"/>
                    </a:lnTo>
                    <a:lnTo>
                      <a:pt x="1716" y="259"/>
                    </a:lnTo>
                    <a:lnTo>
                      <a:pt x="1740" y="271"/>
                    </a:lnTo>
                    <a:lnTo>
                      <a:pt x="1763" y="284"/>
                    </a:lnTo>
                    <a:lnTo>
                      <a:pt x="1785" y="297"/>
                    </a:lnTo>
                    <a:lnTo>
                      <a:pt x="1807" y="311"/>
                    </a:lnTo>
                    <a:lnTo>
                      <a:pt x="1828" y="325"/>
                    </a:lnTo>
                    <a:lnTo>
                      <a:pt x="1850" y="340"/>
                    </a:lnTo>
                    <a:lnTo>
                      <a:pt x="1871" y="356"/>
                    </a:lnTo>
                    <a:lnTo>
                      <a:pt x="1892" y="371"/>
                    </a:lnTo>
                    <a:lnTo>
                      <a:pt x="1913" y="387"/>
                    </a:lnTo>
                    <a:lnTo>
                      <a:pt x="1932" y="404"/>
                    </a:lnTo>
                    <a:lnTo>
                      <a:pt x="1952" y="421"/>
                    </a:lnTo>
                    <a:lnTo>
                      <a:pt x="1970" y="439"/>
                    </a:lnTo>
                    <a:lnTo>
                      <a:pt x="1989" y="457"/>
                    </a:lnTo>
                    <a:lnTo>
                      <a:pt x="2007" y="475"/>
                    </a:lnTo>
                    <a:lnTo>
                      <a:pt x="2025" y="495"/>
                    </a:lnTo>
                    <a:lnTo>
                      <a:pt x="2042" y="513"/>
                    </a:lnTo>
                    <a:lnTo>
                      <a:pt x="2058" y="534"/>
                    </a:lnTo>
                    <a:lnTo>
                      <a:pt x="2075" y="554"/>
                    </a:lnTo>
                    <a:lnTo>
                      <a:pt x="2091" y="575"/>
                    </a:lnTo>
                    <a:lnTo>
                      <a:pt x="2107" y="595"/>
                    </a:lnTo>
                    <a:lnTo>
                      <a:pt x="2121" y="617"/>
                    </a:lnTo>
                    <a:lnTo>
                      <a:pt x="2136" y="638"/>
                    </a:lnTo>
                    <a:lnTo>
                      <a:pt x="2149" y="661"/>
                    </a:lnTo>
                    <a:lnTo>
                      <a:pt x="2162" y="684"/>
                    </a:lnTo>
                    <a:lnTo>
                      <a:pt x="2176" y="706"/>
                    </a:lnTo>
                    <a:lnTo>
                      <a:pt x="2188" y="729"/>
                    </a:lnTo>
                    <a:lnTo>
                      <a:pt x="2199" y="752"/>
                    </a:lnTo>
                    <a:lnTo>
                      <a:pt x="2211" y="776"/>
                    </a:lnTo>
                    <a:lnTo>
                      <a:pt x="2221" y="800"/>
                    </a:lnTo>
                    <a:lnTo>
                      <a:pt x="2231" y="825"/>
                    </a:lnTo>
                    <a:lnTo>
                      <a:pt x="2240" y="850"/>
                    </a:lnTo>
                    <a:lnTo>
                      <a:pt x="2250" y="874"/>
                    </a:lnTo>
                    <a:lnTo>
                      <a:pt x="2258" y="900"/>
                    </a:lnTo>
                    <a:lnTo>
                      <a:pt x="2265" y="924"/>
                    </a:lnTo>
                    <a:lnTo>
                      <a:pt x="2272" y="950"/>
                    </a:lnTo>
                    <a:lnTo>
                      <a:pt x="2278" y="977"/>
                    </a:lnTo>
                    <a:lnTo>
                      <a:pt x="2285" y="1002"/>
                    </a:lnTo>
                    <a:lnTo>
                      <a:pt x="2290" y="1029"/>
                    </a:lnTo>
                    <a:lnTo>
                      <a:pt x="2294" y="1056"/>
                    </a:lnTo>
                    <a:lnTo>
                      <a:pt x="2298" y="1082"/>
                    </a:lnTo>
                    <a:lnTo>
                      <a:pt x="2301" y="1110"/>
                    </a:lnTo>
                    <a:lnTo>
                      <a:pt x="2303" y="1136"/>
                    </a:lnTo>
                    <a:lnTo>
                      <a:pt x="2305" y="1164"/>
                    </a:lnTo>
                    <a:lnTo>
                      <a:pt x="2306" y="1192"/>
                    </a:lnTo>
                    <a:lnTo>
                      <a:pt x="2306" y="1219"/>
                    </a:lnTo>
                    <a:lnTo>
                      <a:pt x="2306" y="1219"/>
                    </a:lnTo>
                    <a:lnTo>
                      <a:pt x="2306" y="1248"/>
                    </a:lnTo>
                    <a:lnTo>
                      <a:pt x="2305" y="1275"/>
                    </a:lnTo>
                    <a:lnTo>
                      <a:pt x="2303" y="1302"/>
                    </a:lnTo>
                    <a:lnTo>
                      <a:pt x="2301" y="1330"/>
                    </a:lnTo>
                    <a:lnTo>
                      <a:pt x="2298" y="1357"/>
                    </a:lnTo>
                    <a:lnTo>
                      <a:pt x="2294" y="1384"/>
                    </a:lnTo>
                    <a:lnTo>
                      <a:pt x="2290" y="1411"/>
                    </a:lnTo>
                    <a:lnTo>
                      <a:pt x="2285" y="1437"/>
                    </a:lnTo>
                    <a:lnTo>
                      <a:pt x="2278" y="1463"/>
                    </a:lnTo>
                    <a:lnTo>
                      <a:pt x="2272" y="1489"/>
                    </a:lnTo>
                    <a:lnTo>
                      <a:pt x="2265" y="1515"/>
                    </a:lnTo>
                    <a:lnTo>
                      <a:pt x="2258" y="1540"/>
                    </a:lnTo>
                    <a:lnTo>
                      <a:pt x="2250" y="1566"/>
                    </a:lnTo>
                    <a:lnTo>
                      <a:pt x="2240" y="1590"/>
                    </a:lnTo>
                    <a:lnTo>
                      <a:pt x="2231" y="1615"/>
                    </a:lnTo>
                    <a:lnTo>
                      <a:pt x="2221" y="1640"/>
                    </a:lnTo>
                    <a:lnTo>
                      <a:pt x="2211" y="1663"/>
                    </a:lnTo>
                    <a:lnTo>
                      <a:pt x="2199" y="1688"/>
                    </a:lnTo>
                    <a:lnTo>
                      <a:pt x="2188" y="1710"/>
                    </a:lnTo>
                    <a:lnTo>
                      <a:pt x="2176" y="1734"/>
                    </a:lnTo>
                    <a:lnTo>
                      <a:pt x="2162" y="1756"/>
                    </a:lnTo>
                    <a:lnTo>
                      <a:pt x="2149" y="1779"/>
                    </a:lnTo>
                    <a:lnTo>
                      <a:pt x="2136" y="1802"/>
                    </a:lnTo>
                    <a:lnTo>
                      <a:pt x="2121" y="1823"/>
                    </a:lnTo>
                    <a:lnTo>
                      <a:pt x="2107" y="1845"/>
                    </a:lnTo>
                    <a:lnTo>
                      <a:pt x="2091" y="1865"/>
                    </a:lnTo>
                    <a:lnTo>
                      <a:pt x="2075" y="1886"/>
                    </a:lnTo>
                    <a:lnTo>
                      <a:pt x="2058" y="1906"/>
                    </a:lnTo>
                    <a:lnTo>
                      <a:pt x="2042" y="1926"/>
                    </a:lnTo>
                    <a:lnTo>
                      <a:pt x="2025" y="1945"/>
                    </a:lnTo>
                    <a:lnTo>
                      <a:pt x="2007" y="1965"/>
                    </a:lnTo>
                    <a:lnTo>
                      <a:pt x="1989" y="1983"/>
                    </a:lnTo>
                    <a:lnTo>
                      <a:pt x="1970" y="2000"/>
                    </a:lnTo>
                    <a:lnTo>
                      <a:pt x="1952" y="2019"/>
                    </a:lnTo>
                    <a:lnTo>
                      <a:pt x="1932" y="2035"/>
                    </a:lnTo>
                    <a:lnTo>
                      <a:pt x="1913" y="2053"/>
                    </a:lnTo>
                    <a:lnTo>
                      <a:pt x="1892" y="2069"/>
                    </a:lnTo>
                    <a:lnTo>
                      <a:pt x="1871" y="2084"/>
                    </a:lnTo>
                    <a:lnTo>
                      <a:pt x="1850" y="2100"/>
                    </a:lnTo>
                    <a:lnTo>
                      <a:pt x="1828" y="2114"/>
                    </a:lnTo>
                    <a:lnTo>
                      <a:pt x="1807" y="2128"/>
                    </a:lnTo>
                    <a:lnTo>
                      <a:pt x="1785" y="2143"/>
                    </a:lnTo>
                    <a:lnTo>
                      <a:pt x="1763" y="2156"/>
                    </a:lnTo>
                    <a:lnTo>
                      <a:pt x="1740" y="2168"/>
                    </a:lnTo>
                    <a:lnTo>
                      <a:pt x="1716" y="2181"/>
                    </a:lnTo>
                    <a:lnTo>
                      <a:pt x="1693" y="2193"/>
                    </a:lnTo>
                    <a:lnTo>
                      <a:pt x="1669" y="2203"/>
                    </a:lnTo>
                    <a:lnTo>
                      <a:pt x="1645" y="2215"/>
                    </a:lnTo>
                    <a:lnTo>
                      <a:pt x="1621" y="2224"/>
                    </a:lnTo>
                    <a:lnTo>
                      <a:pt x="1596" y="2234"/>
                    </a:lnTo>
                    <a:lnTo>
                      <a:pt x="1570" y="2242"/>
                    </a:lnTo>
                    <a:lnTo>
                      <a:pt x="1546" y="2250"/>
                    </a:lnTo>
                    <a:lnTo>
                      <a:pt x="1520" y="2259"/>
                    </a:lnTo>
                    <a:lnTo>
                      <a:pt x="1494" y="2265"/>
                    </a:lnTo>
                    <a:lnTo>
                      <a:pt x="1469" y="2272"/>
                    </a:lnTo>
                    <a:lnTo>
                      <a:pt x="1442" y="2277"/>
                    </a:lnTo>
                    <a:lnTo>
                      <a:pt x="1415" y="2282"/>
                    </a:lnTo>
                    <a:lnTo>
                      <a:pt x="1388" y="2286"/>
                    </a:lnTo>
                    <a:lnTo>
                      <a:pt x="1362" y="2290"/>
                    </a:lnTo>
                    <a:lnTo>
                      <a:pt x="1335" y="2293"/>
                    </a:lnTo>
                    <a:lnTo>
                      <a:pt x="1307" y="2297"/>
                    </a:lnTo>
                    <a:lnTo>
                      <a:pt x="1279" y="2298"/>
                    </a:lnTo>
                    <a:lnTo>
                      <a:pt x="1252" y="2299"/>
                    </a:lnTo>
                    <a:lnTo>
                      <a:pt x="1224" y="2300"/>
                    </a:lnTo>
                    <a:lnTo>
                      <a:pt x="1224" y="230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9pPr>
              </a:lstStyle>
              <a:p>
                <a:endParaRPr lang="de-DE"/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715247" y="4748678"/>
                <a:ext cx="105387" cy="190644"/>
              </a:xfrm>
              <a:custGeom>
                <a:avLst/>
                <a:gdLst>
                  <a:gd name="T0" fmla="*/ 121 w 715"/>
                  <a:gd name="T1" fmla="*/ 20 h 1286"/>
                  <a:gd name="T2" fmla="*/ 109 w 715"/>
                  <a:gd name="T3" fmla="*/ 11 h 1286"/>
                  <a:gd name="T4" fmla="*/ 97 w 715"/>
                  <a:gd name="T5" fmla="*/ 5 h 1286"/>
                  <a:gd name="T6" fmla="*/ 84 w 715"/>
                  <a:gd name="T7" fmla="*/ 1 h 1286"/>
                  <a:gd name="T8" fmla="*/ 70 w 715"/>
                  <a:gd name="T9" fmla="*/ 0 h 1286"/>
                  <a:gd name="T10" fmla="*/ 57 w 715"/>
                  <a:gd name="T11" fmla="*/ 1 h 1286"/>
                  <a:gd name="T12" fmla="*/ 43 w 715"/>
                  <a:gd name="T13" fmla="*/ 5 h 1286"/>
                  <a:gd name="T14" fmla="*/ 31 w 715"/>
                  <a:gd name="T15" fmla="*/ 11 h 1286"/>
                  <a:gd name="T16" fmla="*/ 21 w 715"/>
                  <a:gd name="T17" fmla="*/ 20 h 1286"/>
                  <a:gd name="T18" fmla="*/ 16 w 715"/>
                  <a:gd name="T19" fmla="*/ 26 h 1286"/>
                  <a:gd name="T20" fmla="*/ 8 w 715"/>
                  <a:gd name="T21" fmla="*/ 38 h 1286"/>
                  <a:gd name="T22" fmla="*/ 2 w 715"/>
                  <a:gd name="T23" fmla="*/ 50 h 1286"/>
                  <a:gd name="T24" fmla="*/ 0 w 715"/>
                  <a:gd name="T25" fmla="*/ 63 h 1286"/>
                  <a:gd name="T26" fmla="*/ 0 w 715"/>
                  <a:gd name="T27" fmla="*/ 77 h 1286"/>
                  <a:gd name="T28" fmla="*/ 2 w 715"/>
                  <a:gd name="T29" fmla="*/ 90 h 1286"/>
                  <a:gd name="T30" fmla="*/ 8 w 715"/>
                  <a:gd name="T31" fmla="*/ 103 h 1286"/>
                  <a:gd name="T32" fmla="*/ 16 w 715"/>
                  <a:gd name="T33" fmla="*/ 115 h 1286"/>
                  <a:gd name="T34" fmla="*/ 545 w 715"/>
                  <a:gd name="T35" fmla="*/ 642 h 1286"/>
                  <a:gd name="T36" fmla="*/ 21 w 715"/>
                  <a:gd name="T37" fmla="*/ 1165 h 1286"/>
                  <a:gd name="T38" fmla="*/ 12 w 715"/>
                  <a:gd name="T39" fmla="*/ 1176 h 1286"/>
                  <a:gd name="T40" fmla="*/ 5 w 715"/>
                  <a:gd name="T41" fmla="*/ 1189 h 1286"/>
                  <a:gd name="T42" fmla="*/ 1 w 715"/>
                  <a:gd name="T43" fmla="*/ 1202 h 1286"/>
                  <a:gd name="T44" fmla="*/ 0 w 715"/>
                  <a:gd name="T45" fmla="*/ 1215 h 1286"/>
                  <a:gd name="T46" fmla="*/ 1 w 715"/>
                  <a:gd name="T47" fmla="*/ 1229 h 1286"/>
                  <a:gd name="T48" fmla="*/ 5 w 715"/>
                  <a:gd name="T49" fmla="*/ 1242 h 1286"/>
                  <a:gd name="T50" fmla="*/ 12 w 715"/>
                  <a:gd name="T51" fmla="*/ 1254 h 1286"/>
                  <a:gd name="T52" fmla="*/ 21 w 715"/>
                  <a:gd name="T53" fmla="*/ 1265 h 1286"/>
                  <a:gd name="T54" fmla="*/ 26 w 715"/>
                  <a:gd name="T55" fmla="*/ 1270 h 1286"/>
                  <a:gd name="T56" fmla="*/ 37 w 715"/>
                  <a:gd name="T57" fmla="*/ 1278 h 1286"/>
                  <a:gd name="T58" fmla="*/ 51 w 715"/>
                  <a:gd name="T59" fmla="*/ 1283 h 1286"/>
                  <a:gd name="T60" fmla="*/ 64 w 715"/>
                  <a:gd name="T61" fmla="*/ 1285 h 1286"/>
                  <a:gd name="T62" fmla="*/ 70 w 715"/>
                  <a:gd name="T63" fmla="*/ 1286 h 1286"/>
                  <a:gd name="T64" fmla="*/ 84 w 715"/>
                  <a:gd name="T65" fmla="*/ 1284 h 1286"/>
                  <a:gd name="T66" fmla="*/ 97 w 715"/>
                  <a:gd name="T67" fmla="*/ 1281 h 1286"/>
                  <a:gd name="T68" fmla="*/ 109 w 715"/>
                  <a:gd name="T69" fmla="*/ 1274 h 1286"/>
                  <a:gd name="T70" fmla="*/ 121 w 715"/>
                  <a:gd name="T71" fmla="*/ 1265 h 1286"/>
                  <a:gd name="T72" fmla="*/ 694 w 715"/>
                  <a:gd name="T73" fmla="*/ 693 h 1286"/>
                  <a:gd name="T74" fmla="*/ 703 w 715"/>
                  <a:gd name="T75" fmla="*/ 681 h 1286"/>
                  <a:gd name="T76" fmla="*/ 709 w 715"/>
                  <a:gd name="T77" fmla="*/ 669 h 1286"/>
                  <a:gd name="T78" fmla="*/ 714 w 715"/>
                  <a:gd name="T79" fmla="*/ 656 h 1286"/>
                  <a:gd name="T80" fmla="*/ 715 w 715"/>
                  <a:gd name="T81" fmla="*/ 642 h 1286"/>
                  <a:gd name="T82" fmla="*/ 714 w 715"/>
                  <a:gd name="T83" fmla="*/ 629 h 1286"/>
                  <a:gd name="T84" fmla="*/ 709 w 715"/>
                  <a:gd name="T85" fmla="*/ 617 h 1286"/>
                  <a:gd name="T86" fmla="*/ 703 w 715"/>
                  <a:gd name="T87" fmla="*/ 605 h 1286"/>
                  <a:gd name="T88" fmla="*/ 694 w 715"/>
                  <a:gd name="T89" fmla="*/ 593 h 1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15" h="1286">
                    <a:moveTo>
                      <a:pt x="121" y="20"/>
                    </a:moveTo>
                    <a:lnTo>
                      <a:pt x="121" y="20"/>
                    </a:lnTo>
                    <a:lnTo>
                      <a:pt x="115" y="16"/>
                    </a:lnTo>
                    <a:lnTo>
                      <a:pt x="109" y="11"/>
                    </a:lnTo>
                    <a:lnTo>
                      <a:pt x="103" y="8"/>
                    </a:lnTo>
                    <a:lnTo>
                      <a:pt x="97" y="5"/>
                    </a:lnTo>
                    <a:lnTo>
                      <a:pt x="91" y="3"/>
                    </a:lnTo>
                    <a:lnTo>
                      <a:pt x="84" y="1"/>
                    </a:lnTo>
                    <a:lnTo>
                      <a:pt x="77" y="0"/>
                    </a:lnTo>
                    <a:lnTo>
                      <a:pt x="70" y="0"/>
                    </a:lnTo>
                    <a:lnTo>
                      <a:pt x="64" y="0"/>
                    </a:lnTo>
                    <a:lnTo>
                      <a:pt x="57" y="1"/>
                    </a:lnTo>
                    <a:lnTo>
                      <a:pt x="51" y="3"/>
                    </a:lnTo>
                    <a:lnTo>
                      <a:pt x="43" y="5"/>
                    </a:lnTo>
                    <a:lnTo>
                      <a:pt x="37" y="8"/>
                    </a:lnTo>
                    <a:lnTo>
                      <a:pt x="31" y="11"/>
                    </a:lnTo>
                    <a:lnTo>
                      <a:pt x="26" y="16"/>
                    </a:lnTo>
                    <a:lnTo>
                      <a:pt x="21" y="20"/>
                    </a:lnTo>
                    <a:lnTo>
                      <a:pt x="21" y="20"/>
                    </a:lnTo>
                    <a:lnTo>
                      <a:pt x="16" y="26"/>
                    </a:lnTo>
                    <a:lnTo>
                      <a:pt x="12" y="32"/>
                    </a:lnTo>
                    <a:lnTo>
                      <a:pt x="8" y="38"/>
                    </a:lnTo>
                    <a:lnTo>
                      <a:pt x="5" y="44"/>
                    </a:lnTo>
                    <a:lnTo>
                      <a:pt x="2" y="50"/>
                    </a:lnTo>
                    <a:lnTo>
                      <a:pt x="1" y="57"/>
                    </a:lnTo>
                    <a:lnTo>
                      <a:pt x="0" y="63"/>
                    </a:lnTo>
                    <a:lnTo>
                      <a:pt x="0" y="71"/>
                    </a:lnTo>
                    <a:lnTo>
                      <a:pt x="0" y="77"/>
                    </a:lnTo>
                    <a:lnTo>
                      <a:pt x="1" y="84"/>
                    </a:lnTo>
                    <a:lnTo>
                      <a:pt x="2" y="90"/>
                    </a:lnTo>
                    <a:lnTo>
                      <a:pt x="5" y="97"/>
                    </a:lnTo>
                    <a:lnTo>
                      <a:pt x="8" y="103"/>
                    </a:lnTo>
                    <a:lnTo>
                      <a:pt x="12" y="110"/>
                    </a:lnTo>
                    <a:lnTo>
                      <a:pt x="16" y="115"/>
                    </a:lnTo>
                    <a:lnTo>
                      <a:pt x="21" y="120"/>
                    </a:lnTo>
                    <a:lnTo>
                      <a:pt x="545" y="642"/>
                    </a:lnTo>
                    <a:lnTo>
                      <a:pt x="21" y="1165"/>
                    </a:lnTo>
                    <a:lnTo>
                      <a:pt x="21" y="1165"/>
                    </a:lnTo>
                    <a:lnTo>
                      <a:pt x="16" y="1171"/>
                    </a:lnTo>
                    <a:lnTo>
                      <a:pt x="12" y="1176"/>
                    </a:lnTo>
                    <a:lnTo>
                      <a:pt x="8" y="1183"/>
                    </a:lnTo>
                    <a:lnTo>
                      <a:pt x="5" y="1189"/>
                    </a:lnTo>
                    <a:lnTo>
                      <a:pt x="2" y="1195"/>
                    </a:lnTo>
                    <a:lnTo>
                      <a:pt x="1" y="1202"/>
                    </a:lnTo>
                    <a:lnTo>
                      <a:pt x="0" y="1208"/>
                    </a:lnTo>
                    <a:lnTo>
                      <a:pt x="0" y="1215"/>
                    </a:lnTo>
                    <a:lnTo>
                      <a:pt x="0" y="1221"/>
                    </a:lnTo>
                    <a:lnTo>
                      <a:pt x="1" y="1229"/>
                    </a:lnTo>
                    <a:lnTo>
                      <a:pt x="2" y="1235"/>
                    </a:lnTo>
                    <a:lnTo>
                      <a:pt x="5" y="1242"/>
                    </a:lnTo>
                    <a:lnTo>
                      <a:pt x="8" y="1248"/>
                    </a:lnTo>
                    <a:lnTo>
                      <a:pt x="12" y="1254"/>
                    </a:lnTo>
                    <a:lnTo>
                      <a:pt x="16" y="1259"/>
                    </a:lnTo>
                    <a:lnTo>
                      <a:pt x="21" y="1265"/>
                    </a:lnTo>
                    <a:lnTo>
                      <a:pt x="21" y="1265"/>
                    </a:lnTo>
                    <a:lnTo>
                      <a:pt x="26" y="1270"/>
                    </a:lnTo>
                    <a:lnTo>
                      <a:pt x="31" y="1274"/>
                    </a:lnTo>
                    <a:lnTo>
                      <a:pt x="37" y="1278"/>
                    </a:lnTo>
                    <a:lnTo>
                      <a:pt x="43" y="1281"/>
                    </a:lnTo>
                    <a:lnTo>
                      <a:pt x="51" y="1283"/>
                    </a:lnTo>
                    <a:lnTo>
                      <a:pt x="57" y="1284"/>
                    </a:lnTo>
                    <a:lnTo>
                      <a:pt x="64" y="1285"/>
                    </a:lnTo>
                    <a:lnTo>
                      <a:pt x="70" y="1286"/>
                    </a:lnTo>
                    <a:lnTo>
                      <a:pt x="70" y="1286"/>
                    </a:lnTo>
                    <a:lnTo>
                      <a:pt x="77" y="1285"/>
                    </a:lnTo>
                    <a:lnTo>
                      <a:pt x="84" y="1284"/>
                    </a:lnTo>
                    <a:lnTo>
                      <a:pt x="91" y="1283"/>
                    </a:lnTo>
                    <a:lnTo>
                      <a:pt x="97" y="1281"/>
                    </a:lnTo>
                    <a:lnTo>
                      <a:pt x="103" y="1278"/>
                    </a:lnTo>
                    <a:lnTo>
                      <a:pt x="109" y="1274"/>
                    </a:lnTo>
                    <a:lnTo>
                      <a:pt x="115" y="1270"/>
                    </a:lnTo>
                    <a:lnTo>
                      <a:pt x="121" y="1265"/>
                    </a:lnTo>
                    <a:lnTo>
                      <a:pt x="694" y="693"/>
                    </a:lnTo>
                    <a:lnTo>
                      <a:pt x="694" y="693"/>
                    </a:lnTo>
                    <a:lnTo>
                      <a:pt x="699" y="688"/>
                    </a:lnTo>
                    <a:lnTo>
                      <a:pt x="703" y="681"/>
                    </a:lnTo>
                    <a:lnTo>
                      <a:pt x="707" y="675"/>
                    </a:lnTo>
                    <a:lnTo>
                      <a:pt x="709" y="669"/>
                    </a:lnTo>
                    <a:lnTo>
                      <a:pt x="713" y="663"/>
                    </a:lnTo>
                    <a:lnTo>
                      <a:pt x="714" y="656"/>
                    </a:lnTo>
                    <a:lnTo>
                      <a:pt x="715" y="650"/>
                    </a:lnTo>
                    <a:lnTo>
                      <a:pt x="715" y="642"/>
                    </a:lnTo>
                    <a:lnTo>
                      <a:pt x="715" y="636"/>
                    </a:lnTo>
                    <a:lnTo>
                      <a:pt x="714" y="629"/>
                    </a:lnTo>
                    <a:lnTo>
                      <a:pt x="713" y="623"/>
                    </a:lnTo>
                    <a:lnTo>
                      <a:pt x="709" y="617"/>
                    </a:lnTo>
                    <a:lnTo>
                      <a:pt x="707" y="610"/>
                    </a:lnTo>
                    <a:lnTo>
                      <a:pt x="703" y="605"/>
                    </a:lnTo>
                    <a:lnTo>
                      <a:pt x="699" y="598"/>
                    </a:lnTo>
                    <a:lnTo>
                      <a:pt x="694" y="593"/>
                    </a:lnTo>
                    <a:lnTo>
                      <a:pt x="121" y="2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9pPr>
              </a:lstStyle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81081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t>36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90861" y="2084276"/>
            <a:ext cx="10783383" cy="3548630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95359" y="4331302"/>
            <a:ext cx="4054765" cy="3937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eaLnBrk="0" hangingPunct="0">
              <a:spcBef>
                <a:spcPct val="50000"/>
              </a:spcBef>
              <a:buClr>
                <a:schemeClr val="folHlink"/>
              </a:buClr>
              <a:defRPr/>
            </a:pPr>
            <a:endParaRPr lang="de-DE" sz="18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857" y="2069226"/>
            <a:ext cx="2684046" cy="35787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8" name="TextBox 4"/>
          <p:cNvSpPr txBox="1"/>
          <p:nvPr/>
        </p:nvSpPr>
        <p:spPr bwMode="auto">
          <a:xfrm>
            <a:off x="1017468" y="2294400"/>
            <a:ext cx="4115035" cy="279768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Aufgabenstellung</a:t>
            </a:r>
            <a:endParaRPr lang="en-US" sz="1600" dirty="0" smtClean="0"/>
          </a:p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Gruppen</a:t>
            </a:r>
            <a:r>
              <a:rPr lang="en-US" sz="1600" dirty="0" smtClean="0"/>
              <a:t> und </a:t>
            </a:r>
            <a:r>
              <a:rPr lang="en-US" sz="1600" dirty="0" err="1" smtClean="0"/>
              <a:t>Systeminteraktion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smtClean="0"/>
              <a:t>Vision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Kalman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Highlevel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Ausblick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725488" lvl="1" indent="-268288" eaLnBrk="0" hangingPunct="0">
              <a:lnSpc>
                <a:spcPct val="120000"/>
              </a:lnSpc>
              <a:spcBef>
                <a:spcPct val="50000"/>
              </a:spcBef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0861" y="1661650"/>
            <a:ext cx="10783383" cy="3966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defTabSz="762000" eaLnBrk="0" hangingPunct="0">
              <a:lnSpc>
                <a:spcPct val="90000"/>
              </a:lnSpc>
              <a:buClr>
                <a:srgbClr val="FE6400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Agenda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6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generelle Ablauf des Praktikums darf gerne etwas mehr Betreuerhilfe erhalten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5648105" y="981074"/>
            <a:ext cx="5707466" cy="1762929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 anchorCtr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72000" eaLnBrk="0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defRPr/>
            </a:pPr>
            <a:endParaRPr lang="de-DE" sz="1400" dirty="0"/>
          </a:p>
        </p:txBody>
      </p:sp>
      <p:sp>
        <p:nvSpPr>
          <p:cNvPr id="14" name="PubCross"/>
          <p:cNvSpPr>
            <a:spLocks noEditPoints="1" noChangeArrowheads="1"/>
          </p:cNvSpPr>
          <p:nvPr/>
        </p:nvSpPr>
        <p:spPr bwMode="auto">
          <a:xfrm>
            <a:off x="10002181" y="1322923"/>
            <a:ext cx="1080000" cy="1079229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8114 w 21600"/>
              <a:gd name="T13" fmla="*/ 8114 h 21600"/>
              <a:gd name="T14" fmla="*/ 13486 w 21600"/>
              <a:gd name="T15" fmla="*/ 1348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8114" y="0"/>
                </a:moveTo>
                <a:lnTo>
                  <a:pt x="8114" y="8114"/>
                </a:lnTo>
                <a:lnTo>
                  <a:pt x="0" y="8114"/>
                </a:lnTo>
                <a:lnTo>
                  <a:pt x="0" y="13486"/>
                </a:lnTo>
                <a:lnTo>
                  <a:pt x="8114" y="13486"/>
                </a:lnTo>
                <a:lnTo>
                  <a:pt x="8114" y="21600"/>
                </a:lnTo>
                <a:lnTo>
                  <a:pt x="13486" y="21600"/>
                </a:lnTo>
                <a:lnTo>
                  <a:pt x="13486" y="13486"/>
                </a:lnTo>
                <a:lnTo>
                  <a:pt x="21600" y="13486"/>
                </a:lnTo>
                <a:lnTo>
                  <a:pt x="21600" y="8114"/>
                </a:lnTo>
                <a:lnTo>
                  <a:pt x="13486" y="8114"/>
                </a:lnTo>
                <a:lnTo>
                  <a:pt x="13486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648105" y="981074"/>
            <a:ext cx="4080686" cy="1762929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72000" rIns="36000" bIns="72000" rtlCol="0" anchor="ctr" anchorCtr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Selbständiges Arbeiten wird gefördert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Ergebnisse fühlen sich wirklich als selbst erbrachte Leistung an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Praktikum war vor allem in der Endphase mit der Interaktion mit Roboter auch so schon sehr interessant</a:t>
            </a:r>
            <a:endParaRPr lang="de-DE" sz="14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648104" y="3574614"/>
            <a:ext cx="5707466" cy="1762929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0" tIns="36000" rIns="0" bIns="36000" rtlCol="0" anchor="b" anchorCtr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72000" eaLnBrk="0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defRPr/>
            </a:pPr>
            <a:endParaRPr lang="de-DE" sz="14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0002181" y="4320468"/>
            <a:ext cx="1080000" cy="2712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48106" y="3574614"/>
            <a:ext cx="4080686" cy="17629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36000" tIns="72000" rIns="36000" bIns="72000" rtlCol="0" anchor="ctr" anchorCtr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Gerade gegen Ende kamen noch einige Dinge auf, die angepasst werden mussten um die eigentliche Aufgabenstellung zu erfüllen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Fortschritt kann durch Kontrolle beschleunigt werden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Gesamtprojekt kann mehr umsetzen, da Fehler und Holzwege schneller überwunden werden</a:t>
            </a:r>
          </a:p>
        </p:txBody>
      </p:sp>
      <p:cxnSp>
        <p:nvCxnSpPr>
          <p:cNvPr id="8" name="AutoShape 8"/>
          <p:cNvCxnSpPr>
            <a:cxnSpLocks noChangeShapeType="1"/>
          </p:cNvCxnSpPr>
          <p:nvPr/>
        </p:nvCxnSpPr>
        <p:spPr bwMode="auto">
          <a:xfrm flipV="1">
            <a:off x="3264068" y="1862539"/>
            <a:ext cx="2384037" cy="1245916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 type="triangle" w="med" len="med"/>
          </a:ln>
        </p:spPr>
      </p:cxnSp>
      <p:cxnSp>
        <p:nvCxnSpPr>
          <p:cNvPr id="9" name="AutoShape 9"/>
          <p:cNvCxnSpPr>
            <a:cxnSpLocks noChangeShapeType="1"/>
          </p:cNvCxnSpPr>
          <p:nvPr/>
        </p:nvCxnSpPr>
        <p:spPr bwMode="auto">
          <a:xfrm>
            <a:off x="3264068" y="3108455"/>
            <a:ext cx="2384037" cy="1347624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 type="triangle" w="med" len="med"/>
          </a:ln>
        </p:spPr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9218" y="2430405"/>
            <a:ext cx="2604850" cy="1356099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charset="2"/>
              <a:buNone/>
              <a:defRPr/>
            </a:pPr>
            <a:r>
              <a:rPr lang="de-DE" sz="16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Betreuungsverhältnis</a:t>
            </a:r>
            <a:endParaRPr lang="de-DE" sz="16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659218" y="5698839"/>
            <a:ext cx="10696352" cy="610806"/>
            <a:chOff x="350838" y="5319615"/>
            <a:chExt cx="9064625" cy="603250"/>
          </a:xfrm>
        </p:grpSpPr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350838" y="5319615"/>
              <a:ext cx="9064625" cy="603250"/>
            </a:xfrm>
            <a:prstGeom prst="rect">
              <a:avLst/>
            </a:prstGeom>
            <a:solidFill>
              <a:srgbClr val="007348"/>
            </a:solidFill>
            <a:ln w="19050">
              <a:solidFill>
                <a:srgbClr val="007348"/>
              </a:solidFill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marL="723900" eaLnBrk="0" hangingPunct="0">
                <a:defRPr/>
              </a:pPr>
              <a:r>
                <a:rPr lang="de-DE" sz="1400" dirty="0" smtClean="0">
                  <a:solidFill>
                    <a:schemeClr val="bg1"/>
                  </a:solidFill>
                  <a:latin typeface="Arial" charset="0"/>
                  <a:ea typeface="ヒラギノ角ゴ Pro W3" charset="-128"/>
                  <a:cs typeface="+mn-cs"/>
                </a:rPr>
                <a:t>Für das nächste Praktikum sollte im Voraus für genügend Kapazitäten gesorgt werden</a:t>
              </a:r>
              <a:endParaRPr lang="de-DE" sz="1400" dirty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endParaRPr>
            </a:p>
          </p:txBody>
        </p:sp>
        <p:grpSp>
          <p:nvGrpSpPr>
            <p:cNvPr id="22" name="Gruppierung 13"/>
            <p:cNvGrpSpPr/>
            <p:nvPr/>
          </p:nvGrpSpPr>
          <p:grpSpPr>
            <a:xfrm>
              <a:off x="556902" y="5440661"/>
              <a:ext cx="362341" cy="361157"/>
              <a:chOff x="570784" y="4663421"/>
              <a:chExt cx="362341" cy="361157"/>
            </a:xfrm>
          </p:grpSpPr>
          <p:sp>
            <p:nvSpPr>
              <p:cNvPr id="23" name="Freeform 5"/>
              <p:cNvSpPr>
                <a:spLocks noEditPoints="1"/>
              </p:cNvSpPr>
              <p:nvPr/>
            </p:nvSpPr>
            <p:spPr bwMode="auto">
              <a:xfrm>
                <a:off x="570784" y="4663421"/>
                <a:ext cx="362341" cy="361157"/>
              </a:xfrm>
              <a:custGeom>
                <a:avLst/>
                <a:gdLst>
                  <a:gd name="T0" fmla="*/ 1008 w 2448"/>
                  <a:gd name="T1" fmla="*/ 18 h 2440"/>
                  <a:gd name="T2" fmla="*/ 748 w 2448"/>
                  <a:gd name="T3" fmla="*/ 95 h 2440"/>
                  <a:gd name="T4" fmla="*/ 516 w 2448"/>
                  <a:gd name="T5" fmla="*/ 225 h 2440"/>
                  <a:gd name="T6" fmla="*/ 319 w 2448"/>
                  <a:gd name="T7" fmla="*/ 400 h 2440"/>
                  <a:gd name="T8" fmla="*/ 162 w 2448"/>
                  <a:gd name="T9" fmla="*/ 613 h 2440"/>
                  <a:gd name="T10" fmla="*/ 55 w 2448"/>
                  <a:gd name="T11" fmla="*/ 858 h 2440"/>
                  <a:gd name="T12" fmla="*/ 4 w 2448"/>
                  <a:gd name="T13" fmla="*/ 1126 h 2440"/>
                  <a:gd name="T14" fmla="*/ 10 w 2448"/>
                  <a:gd name="T15" fmla="*/ 1375 h 2440"/>
                  <a:gd name="T16" fmla="*/ 75 w 2448"/>
                  <a:gd name="T17" fmla="*/ 1639 h 2440"/>
                  <a:gd name="T18" fmla="*/ 193 w 2448"/>
                  <a:gd name="T19" fmla="*/ 1877 h 2440"/>
                  <a:gd name="T20" fmla="*/ 360 w 2448"/>
                  <a:gd name="T21" fmla="*/ 2082 h 2440"/>
                  <a:gd name="T22" fmla="*/ 565 w 2448"/>
                  <a:gd name="T23" fmla="*/ 2247 h 2440"/>
                  <a:gd name="T24" fmla="*/ 804 w 2448"/>
                  <a:gd name="T25" fmla="*/ 2366 h 2440"/>
                  <a:gd name="T26" fmla="*/ 1069 w 2448"/>
                  <a:gd name="T27" fmla="*/ 2430 h 2440"/>
                  <a:gd name="T28" fmla="*/ 1318 w 2448"/>
                  <a:gd name="T29" fmla="*/ 2436 h 2440"/>
                  <a:gd name="T30" fmla="*/ 1588 w 2448"/>
                  <a:gd name="T31" fmla="*/ 2385 h 2440"/>
                  <a:gd name="T32" fmla="*/ 1832 w 2448"/>
                  <a:gd name="T33" fmla="*/ 2278 h 2440"/>
                  <a:gd name="T34" fmla="*/ 2046 w 2448"/>
                  <a:gd name="T35" fmla="*/ 2122 h 2440"/>
                  <a:gd name="T36" fmla="*/ 2222 w 2448"/>
                  <a:gd name="T37" fmla="*/ 1926 h 2440"/>
                  <a:gd name="T38" fmla="*/ 2351 w 2448"/>
                  <a:gd name="T39" fmla="*/ 1694 h 2440"/>
                  <a:gd name="T40" fmla="*/ 2428 w 2448"/>
                  <a:gd name="T41" fmla="*/ 1436 h 2440"/>
                  <a:gd name="T42" fmla="*/ 2447 w 2448"/>
                  <a:gd name="T43" fmla="*/ 1189 h 2440"/>
                  <a:gd name="T44" fmla="*/ 2409 w 2448"/>
                  <a:gd name="T45" fmla="*/ 915 h 2440"/>
                  <a:gd name="T46" fmla="*/ 2313 w 2448"/>
                  <a:gd name="T47" fmla="*/ 665 h 2440"/>
                  <a:gd name="T48" fmla="*/ 2167 w 2448"/>
                  <a:gd name="T49" fmla="*/ 444 h 2440"/>
                  <a:gd name="T50" fmla="*/ 1979 w 2448"/>
                  <a:gd name="T51" fmla="*/ 260 h 2440"/>
                  <a:gd name="T52" fmla="*/ 1754 w 2448"/>
                  <a:gd name="T53" fmla="*/ 120 h 2440"/>
                  <a:gd name="T54" fmla="*/ 1500 w 2448"/>
                  <a:gd name="T55" fmla="*/ 31 h 2440"/>
                  <a:gd name="T56" fmla="*/ 1224 w 2448"/>
                  <a:gd name="T57" fmla="*/ 0 h 2440"/>
                  <a:gd name="T58" fmla="*/ 1060 w 2448"/>
                  <a:gd name="T59" fmla="*/ 2286 h 2440"/>
                  <a:gd name="T60" fmla="*/ 827 w 2448"/>
                  <a:gd name="T61" fmla="*/ 2224 h 2440"/>
                  <a:gd name="T62" fmla="*/ 620 w 2448"/>
                  <a:gd name="T63" fmla="*/ 2114 h 2440"/>
                  <a:gd name="T64" fmla="*/ 441 w 2448"/>
                  <a:gd name="T65" fmla="*/ 1965 h 2440"/>
                  <a:gd name="T66" fmla="*/ 299 w 2448"/>
                  <a:gd name="T67" fmla="*/ 1779 h 2440"/>
                  <a:gd name="T68" fmla="*/ 198 w 2448"/>
                  <a:gd name="T69" fmla="*/ 1566 h 2440"/>
                  <a:gd name="T70" fmla="*/ 147 w 2448"/>
                  <a:gd name="T71" fmla="*/ 1330 h 2440"/>
                  <a:gd name="T72" fmla="*/ 147 w 2448"/>
                  <a:gd name="T73" fmla="*/ 1110 h 2440"/>
                  <a:gd name="T74" fmla="*/ 198 w 2448"/>
                  <a:gd name="T75" fmla="*/ 874 h 2440"/>
                  <a:gd name="T76" fmla="*/ 299 w 2448"/>
                  <a:gd name="T77" fmla="*/ 661 h 2440"/>
                  <a:gd name="T78" fmla="*/ 441 w 2448"/>
                  <a:gd name="T79" fmla="*/ 475 h 2440"/>
                  <a:gd name="T80" fmla="*/ 620 w 2448"/>
                  <a:gd name="T81" fmla="*/ 325 h 2440"/>
                  <a:gd name="T82" fmla="*/ 827 w 2448"/>
                  <a:gd name="T83" fmla="*/ 215 h 2440"/>
                  <a:gd name="T84" fmla="*/ 1060 w 2448"/>
                  <a:gd name="T85" fmla="*/ 153 h 2440"/>
                  <a:gd name="T86" fmla="*/ 1279 w 2448"/>
                  <a:gd name="T87" fmla="*/ 142 h 2440"/>
                  <a:gd name="T88" fmla="*/ 1520 w 2448"/>
                  <a:gd name="T89" fmla="*/ 181 h 2440"/>
                  <a:gd name="T90" fmla="*/ 1740 w 2448"/>
                  <a:gd name="T91" fmla="*/ 271 h 2440"/>
                  <a:gd name="T92" fmla="*/ 1932 w 2448"/>
                  <a:gd name="T93" fmla="*/ 404 h 2440"/>
                  <a:gd name="T94" fmla="*/ 2091 w 2448"/>
                  <a:gd name="T95" fmla="*/ 575 h 2440"/>
                  <a:gd name="T96" fmla="*/ 2211 w 2448"/>
                  <a:gd name="T97" fmla="*/ 776 h 2440"/>
                  <a:gd name="T98" fmla="*/ 2285 w 2448"/>
                  <a:gd name="T99" fmla="*/ 1002 h 2440"/>
                  <a:gd name="T100" fmla="*/ 2306 w 2448"/>
                  <a:gd name="T101" fmla="*/ 1219 h 2440"/>
                  <a:gd name="T102" fmla="*/ 2278 w 2448"/>
                  <a:gd name="T103" fmla="*/ 1463 h 2440"/>
                  <a:gd name="T104" fmla="*/ 2199 w 2448"/>
                  <a:gd name="T105" fmla="*/ 1688 h 2440"/>
                  <a:gd name="T106" fmla="*/ 2075 w 2448"/>
                  <a:gd name="T107" fmla="*/ 1886 h 2440"/>
                  <a:gd name="T108" fmla="*/ 1913 w 2448"/>
                  <a:gd name="T109" fmla="*/ 2053 h 2440"/>
                  <a:gd name="T110" fmla="*/ 1716 w 2448"/>
                  <a:gd name="T111" fmla="*/ 2181 h 2440"/>
                  <a:gd name="T112" fmla="*/ 1494 w 2448"/>
                  <a:gd name="T113" fmla="*/ 2265 h 2440"/>
                  <a:gd name="T114" fmla="*/ 1252 w 2448"/>
                  <a:gd name="T115" fmla="*/ 2299 h 2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48" h="2440">
                    <a:moveTo>
                      <a:pt x="1224" y="0"/>
                    </a:moveTo>
                    <a:lnTo>
                      <a:pt x="1224" y="0"/>
                    </a:lnTo>
                    <a:lnTo>
                      <a:pt x="1192" y="0"/>
                    </a:lnTo>
                    <a:lnTo>
                      <a:pt x="1161" y="1"/>
                    </a:lnTo>
                    <a:lnTo>
                      <a:pt x="1130" y="3"/>
                    </a:lnTo>
                    <a:lnTo>
                      <a:pt x="1099" y="6"/>
                    </a:lnTo>
                    <a:lnTo>
                      <a:pt x="1069" y="9"/>
                    </a:lnTo>
                    <a:lnTo>
                      <a:pt x="1038" y="13"/>
                    </a:lnTo>
                    <a:lnTo>
                      <a:pt x="1008" y="18"/>
                    </a:lnTo>
                    <a:lnTo>
                      <a:pt x="977" y="25"/>
                    </a:lnTo>
                    <a:lnTo>
                      <a:pt x="948" y="31"/>
                    </a:lnTo>
                    <a:lnTo>
                      <a:pt x="919" y="38"/>
                    </a:lnTo>
                    <a:lnTo>
                      <a:pt x="889" y="46"/>
                    </a:lnTo>
                    <a:lnTo>
                      <a:pt x="860" y="54"/>
                    </a:lnTo>
                    <a:lnTo>
                      <a:pt x="832" y="64"/>
                    </a:lnTo>
                    <a:lnTo>
                      <a:pt x="804" y="74"/>
                    </a:lnTo>
                    <a:lnTo>
                      <a:pt x="776" y="84"/>
                    </a:lnTo>
                    <a:lnTo>
                      <a:pt x="748" y="95"/>
                    </a:lnTo>
                    <a:lnTo>
                      <a:pt x="720" y="108"/>
                    </a:lnTo>
                    <a:lnTo>
                      <a:pt x="694" y="120"/>
                    </a:lnTo>
                    <a:lnTo>
                      <a:pt x="667" y="133"/>
                    </a:lnTo>
                    <a:lnTo>
                      <a:pt x="641" y="148"/>
                    </a:lnTo>
                    <a:lnTo>
                      <a:pt x="616" y="162"/>
                    </a:lnTo>
                    <a:lnTo>
                      <a:pt x="590" y="176"/>
                    </a:lnTo>
                    <a:lnTo>
                      <a:pt x="565" y="193"/>
                    </a:lnTo>
                    <a:lnTo>
                      <a:pt x="541" y="208"/>
                    </a:lnTo>
                    <a:lnTo>
                      <a:pt x="516" y="225"/>
                    </a:lnTo>
                    <a:lnTo>
                      <a:pt x="492" y="243"/>
                    </a:lnTo>
                    <a:lnTo>
                      <a:pt x="469" y="260"/>
                    </a:lnTo>
                    <a:lnTo>
                      <a:pt x="446" y="279"/>
                    </a:lnTo>
                    <a:lnTo>
                      <a:pt x="423" y="297"/>
                    </a:lnTo>
                    <a:lnTo>
                      <a:pt x="402" y="317"/>
                    </a:lnTo>
                    <a:lnTo>
                      <a:pt x="380" y="337"/>
                    </a:lnTo>
                    <a:lnTo>
                      <a:pt x="360" y="358"/>
                    </a:lnTo>
                    <a:lnTo>
                      <a:pt x="339" y="378"/>
                    </a:lnTo>
                    <a:lnTo>
                      <a:pt x="319" y="400"/>
                    </a:lnTo>
                    <a:lnTo>
                      <a:pt x="299" y="422"/>
                    </a:lnTo>
                    <a:lnTo>
                      <a:pt x="281" y="444"/>
                    </a:lnTo>
                    <a:lnTo>
                      <a:pt x="262" y="467"/>
                    </a:lnTo>
                    <a:lnTo>
                      <a:pt x="244" y="490"/>
                    </a:lnTo>
                    <a:lnTo>
                      <a:pt x="226" y="514"/>
                    </a:lnTo>
                    <a:lnTo>
                      <a:pt x="210" y="538"/>
                    </a:lnTo>
                    <a:lnTo>
                      <a:pt x="193" y="563"/>
                    </a:lnTo>
                    <a:lnTo>
                      <a:pt x="178" y="587"/>
                    </a:lnTo>
                    <a:lnTo>
                      <a:pt x="162" y="613"/>
                    </a:lnTo>
                    <a:lnTo>
                      <a:pt x="148" y="638"/>
                    </a:lnTo>
                    <a:lnTo>
                      <a:pt x="135" y="665"/>
                    </a:lnTo>
                    <a:lnTo>
                      <a:pt x="121" y="692"/>
                    </a:lnTo>
                    <a:lnTo>
                      <a:pt x="109" y="718"/>
                    </a:lnTo>
                    <a:lnTo>
                      <a:pt x="97" y="745"/>
                    </a:lnTo>
                    <a:lnTo>
                      <a:pt x="85" y="773"/>
                    </a:lnTo>
                    <a:lnTo>
                      <a:pt x="75" y="800"/>
                    </a:lnTo>
                    <a:lnTo>
                      <a:pt x="65" y="829"/>
                    </a:lnTo>
                    <a:lnTo>
                      <a:pt x="55" y="858"/>
                    </a:lnTo>
                    <a:lnTo>
                      <a:pt x="47" y="886"/>
                    </a:lnTo>
                    <a:lnTo>
                      <a:pt x="39" y="915"/>
                    </a:lnTo>
                    <a:lnTo>
                      <a:pt x="32" y="945"/>
                    </a:lnTo>
                    <a:lnTo>
                      <a:pt x="26" y="975"/>
                    </a:lnTo>
                    <a:lnTo>
                      <a:pt x="20" y="1004"/>
                    </a:lnTo>
                    <a:lnTo>
                      <a:pt x="14" y="1034"/>
                    </a:lnTo>
                    <a:lnTo>
                      <a:pt x="10" y="1065"/>
                    </a:lnTo>
                    <a:lnTo>
                      <a:pt x="7" y="1095"/>
                    </a:lnTo>
                    <a:lnTo>
                      <a:pt x="4" y="1126"/>
                    </a:lnTo>
                    <a:lnTo>
                      <a:pt x="2" y="1157"/>
                    </a:lnTo>
                    <a:lnTo>
                      <a:pt x="1" y="1189"/>
                    </a:lnTo>
                    <a:lnTo>
                      <a:pt x="0" y="1219"/>
                    </a:lnTo>
                    <a:lnTo>
                      <a:pt x="0" y="1219"/>
                    </a:lnTo>
                    <a:lnTo>
                      <a:pt x="1" y="1251"/>
                    </a:lnTo>
                    <a:lnTo>
                      <a:pt x="2" y="1283"/>
                    </a:lnTo>
                    <a:lnTo>
                      <a:pt x="4" y="1314"/>
                    </a:lnTo>
                    <a:lnTo>
                      <a:pt x="7" y="1345"/>
                    </a:lnTo>
                    <a:lnTo>
                      <a:pt x="10" y="1375"/>
                    </a:lnTo>
                    <a:lnTo>
                      <a:pt x="14" y="1405"/>
                    </a:lnTo>
                    <a:lnTo>
                      <a:pt x="20" y="1436"/>
                    </a:lnTo>
                    <a:lnTo>
                      <a:pt x="26" y="1465"/>
                    </a:lnTo>
                    <a:lnTo>
                      <a:pt x="32" y="1495"/>
                    </a:lnTo>
                    <a:lnTo>
                      <a:pt x="39" y="1525"/>
                    </a:lnTo>
                    <a:lnTo>
                      <a:pt x="47" y="1554"/>
                    </a:lnTo>
                    <a:lnTo>
                      <a:pt x="55" y="1582"/>
                    </a:lnTo>
                    <a:lnTo>
                      <a:pt x="65" y="1611"/>
                    </a:lnTo>
                    <a:lnTo>
                      <a:pt x="75" y="1639"/>
                    </a:lnTo>
                    <a:lnTo>
                      <a:pt x="85" y="1666"/>
                    </a:lnTo>
                    <a:lnTo>
                      <a:pt x="97" y="1694"/>
                    </a:lnTo>
                    <a:lnTo>
                      <a:pt x="109" y="1722"/>
                    </a:lnTo>
                    <a:lnTo>
                      <a:pt x="121" y="1748"/>
                    </a:lnTo>
                    <a:lnTo>
                      <a:pt x="135" y="1775"/>
                    </a:lnTo>
                    <a:lnTo>
                      <a:pt x="148" y="1801"/>
                    </a:lnTo>
                    <a:lnTo>
                      <a:pt x="162" y="1827"/>
                    </a:lnTo>
                    <a:lnTo>
                      <a:pt x="178" y="1852"/>
                    </a:lnTo>
                    <a:lnTo>
                      <a:pt x="193" y="1877"/>
                    </a:lnTo>
                    <a:lnTo>
                      <a:pt x="210" y="1902"/>
                    </a:lnTo>
                    <a:lnTo>
                      <a:pt x="226" y="1926"/>
                    </a:lnTo>
                    <a:lnTo>
                      <a:pt x="244" y="1949"/>
                    </a:lnTo>
                    <a:lnTo>
                      <a:pt x="262" y="1973"/>
                    </a:lnTo>
                    <a:lnTo>
                      <a:pt x="281" y="1995"/>
                    </a:lnTo>
                    <a:lnTo>
                      <a:pt x="299" y="2018"/>
                    </a:lnTo>
                    <a:lnTo>
                      <a:pt x="319" y="2039"/>
                    </a:lnTo>
                    <a:lnTo>
                      <a:pt x="339" y="2061"/>
                    </a:lnTo>
                    <a:lnTo>
                      <a:pt x="360" y="2082"/>
                    </a:lnTo>
                    <a:lnTo>
                      <a:pt x="380" y="2103"/>
                    </a:lnTo>
                    <a:lnTo>
                      <a:pt x="402" y="2122"/>
                    </a:lnTo>
                    <a:lnTo>
                      <a:pt x="423" y="2142"/>
                    </a:lnTo>
                    <a:lnTo>
                      <a:pt x="446" y="2161"/>
                    </a:lnTo>
                    <a:lnTo>
                      <a:pt x="469" y="2180"/>
                    </a:lnTo>
                    <a:lnTo>
                      <a:pt x="492" y="2197"/>
                    </a:lnTo>
                    <a:lnTo>
                      <a:pt x="516" y="2215"/>
                    </a:lnTo>
                    <a:lnTo>
                      <a:pt x="541" y="2231"/>
                    </a:lnTo>
                    <a:lnTo>
                      <a:pt x="565" y="2247"/>
                    </a:lnTo>
                    <a:lnTo>
                      <a:pt x="590" y="2263"/>
                    </a:lnTo>
                    <a:lnTo>
                      <a:pt x="616" y="2278"/>
                    </a:lnTo>
                    <a:lnTo>
                      <a:pt x="641" y="2292"/>
                    </a:lnTo>
                    <a:lnTo>
                      <a:pt x="667" y="2307"/>
                    </a:lnTo>
                    <a:lnTo>
                      <a:pt x="694" y="2319"/>
                    </a:lnTo>
                    <a:lnTo>
                      <a:pt x="720" y="2332"/>
                    </a:lnTo>
                    <a:lnTo>
                      <a:pt x="748" y="2344"/>
                    </a:lnTo>
                    <a:lnTo>
                      <a:pt x="776" y="2355"/>
                    </a:lnTo>
                    <a:lnTo>
                      <a:pt x="804" y="2366"/>
                    </a:lnTo>
                    <a:lnTo>
                      <a:pt x="832" y="2375"/>
                    </a:lnTo>
                    <a:lnTo>
                      <a:pt x="860" y="2385"/>
                    </a:lnTo>
                    <a:lnTo>
                      <a:pt x="889" y="2394"/>
                    </a:lnTo>
                    <a:lnTo>
                      <a:pt x="919" y="2401"/>
                    </a:lnTo>
                    <a:lnTo>
                      <a:pt x="948" y="2408"/>
                    </a:lnTo>
                    <a:lnTo>
                      <a:pt x="977" y="2415"/>
                    </a:lnTo>
                    <a:lnTo>
                      <a:pt x="1008" y="2421"/>
                    </a:lnTo>
                    <a:lnTo>
                      <a:pt x="1038" y="2426"/>
                    </a:lnTo>
                    <a:lnTo>
                      <a:pt x="1069" y="2430"/>
                    </a:lnTo>
                    <a:lnTo>
                      <a:pt x="1099" y="2434"/>
                    </a:lnTo>
                    <a:lnTo>
                      <a:pt x="1130" y="2436"/>
                    </a:lnTo>
                    <a:lnTo>
                      <a:pt x="1161" y="2438"/>
                    </a:lnTo>
                    <a:lnTo>
                      <a:pt x="1192" y="2440"/>
                    </a:lnTo>
                    <a:lnTo>
                      <a:pt x="1224" y="2440"/>
                    </a:lnTo>
                    <a:lnTo>
                      <a:pt x="1224" y="2440"/>
                    </a:lnTo>
                    <a:lnTo>
                      <a:pt x="1256" y="2440"/>
                    </a:lnTo>
                    <a:lnTo>
                      <a:pt x="1287" y="2438"/>
                    </a:lnTo>
                    <a:lnTo>
                      <a:pt x="1318" y="2436"/>
                    </a:lnTo>
                    <a:lnTo>
                      <a:pt x="1349" y="2434"/>
                    </a:lnTo>
                    <a:lnTo>
                      <a:pt x="1379" y="2430"/>
                    </a:lnTo>
                    <a:lnTo>
                      <a:pt x="1410" y="2426"/>
                    </a:lnTo>
                    <a:lnTo>
                      <a:pt x="1440" y="2421"/>
                    </a:lnTo>
                    <a:lnTo>
                      <a:pt x="1471" y="2415"/>
                    </a:lnTo>
                    <a:lnTo>
                      <a:pt x="1500" y="2408"/>
                    </a:lnTo>
                    <a:lnTo>
                      <a:pt x="1529" y="2401"/>
                    </a:lnTo>
                    <a:lnTo>
                      <a:pt x="1559" y="2394"/>
                    </a:lnTo>
                    <a:lnTo>
                      <a:pt x="1588" y="2385"/>
                    </a:lnTo>
                    <a:lnTo>
                      <a:pt x="1616" y="2375"/>
                    </a:lnTo>
                    <a:lnTo>
                      <a:pt x="1644" y="2366"/>
                    </a:lnTo>
                    <a:lnTo>
                      <a:pt x="1672" y="2355"/>
                    </a:lnTo>
                    <a:lnTo>
                      <a:pt x="1700" y="2344"/>
                    </a:lnTo>
                    <a:lnTo>
                      <a:pt x="1728" y="2332"/>
                    </a:lnTo>
                    <a:lnTo>
                      <a:pt x="1754" y="2319"/>
                    </a:lnTo>
                    <a:lnTo>
                      <a:pt x="1781" y="2307"/>
                    </a:lnTo>
                    <a:lnTo>
                      <a:pt x="1807" y="2292"/>
                    </a:lnTo>
                    <a:lnTo>
                      <a:pt x="1832" y="2278"/>
                    </a:lnTo>
                    <a:lnTo>
                      <a:pt x="1858" y="2263"/>
                    </a:lnTo>
                    <a:lnTo>
                      <a:pt x="1883" y="2247"/>
                    </a:lnTo>
                    <a:lnTo>
                      <a:pt x="1907" y="2231"/>
                    </a:lnTo>
                    <a:lnTo>
                      <a:pt x="1932" y="2215"/>
                    </a:lnTo>
                    <a:lnTo>
                      <a:pt x="1956" y="2197"/>
                    </a:lnTo>
                    <a:lnTo>
                      <a:pt x="1979" y="2180"/>
                    </a:lnTo>
                    <a:lnTo>
                      <a:pt x="2002" y="2161"/>
                    </a:lnTo>
                    <a:lnTo>
                      <a:pt x="2025" y="2142"/>
                    </a:lnTo>
                    <a:lnTo>
                      <a:pt x="2046" y="2122"/>
                    </a:lnTo>
                    <a:lnTo>
                      <a:pt x="2068" y="2103"/>
                    </a:lnTo>
                    <a:lnTo>
                      <a:pt x="2088" y="2082"/>
                    </a:lnTo>
                    <a:lnTo>
                      <a:pt x="2109" y="2061"/>
                    </a:lnTo>
                    <a:lnTo>
                      <a:pt x="2129" y="2039"/>
                    </a:lnTo>
                    <a:lnTo>
                      <a:pt x="2149" y="2018"/>
                    </a:lnTo>
                    <a:lnTo>
                      <a:pt x="2167" y="1995"/>
                    </a:lnTo>
                    <a:lnTo>
                      <a:pt x="2186" y="1973"/>
                    </a:lnTo>
                    <a:lnTo>
                      <a:pt x="2204" y="1949"/>
                    </a:lnTo>
                    <a:lnTo>
                      <a:pt x="2222" y="1926"/>
                    </a:lnTo>
                    <a:lnTo>
                      <a:pt x="2238" y="1902"/>
                    </a:lnTo>
                    <a:lnTo>
                      <a:pt x="2255" y="1877"/>
                    </a:lnTo>
                    <a:lnTo>
                      <a:pt x="2270" y="1852"/>
                    </a:lnTo>
                    <a:lnTo>
                      <a:pt x="2286" y="1827"/>
                    </a:lnTo>
                    <a:lnTo>
                      <a:pt x="2300" y="1801"/>
                    </a:lnTo>
                    <a:lnTo>
                      <a:pt x="2313" y="1775"/>
                    </a:lnTo>
                    <a:lnTo>
                      <a:pt x="2327" y="1748"/>
                    </a:lnTo>
                    <a:lnTo>
                      <a:pt x="2339" y="1722"/>
                    </a:lnTo>
                    <a:lnTo>
                      <a:pt x="2351" y="1694"/>
                    </a:lnTo>
                    <a:lnTo>
                      <a:pt x="2363" y="1666"/>
                    </a:lnTo>
                    <a:lnTo>
                      <a:pt x="2373" y="1639"/>
                    </a:lnTo>
                    <a:lnTo>
                      <a:pt x="2383" y="1611"/>
                    </a:lnTo>
                    <a:lnTo>
                      <a:pt x="2393" y="1582"/>
                    </a:lnTo>
                    <a:lnTo>
                      <a:pt x="2401" y="1554"/>
                    </a:lnTo>
                    <a:lnTo>
                      <a:pt x="2409" y="1525"/>
                    </a:lnTo>
                    <a:lnTo>
                      <a:pt x="2416" y="1495"/>
                    </a:lnTo>
                    <a:lnTo>
                      <a:pt x="2422" y="1465"/>
                    </a:lnTo>
                    <a:lnTo>
                      <a:pt x="2428" y="1436"/>
                    </a:lnTo>
                    <a:lnTo>
                      <a:pt x="2434" y="1405"/>
                    </a:lnTo>
                    <a:lnTo>
                      <a:pt x="2438" y="1375"/>
                    </a:lnTo>
                    <a:lnTo>
                      <a:pt x="2441" y="1345"/>
                    </a:lnTo>
                    <a:lnTo>
                      <a:pt x="2444" y="1314"/>
                    </a:lnTo>
                    <a:lnTo>
                      <a:pt x="2446" y="1283"/>
                    </a:lnTo>
                    <a:lnTo>
                      <a:pt x="2447" y="1251"/>
                    </a:lnTo>
                    <a:lnTo>
                      <a:pt x="2448" y="1219"/>
                    </a:lnTo>
                    <a:lnTo>
                      <a:pt x="2448" y="1219"/>
                    </a:lnTo>
                    <a:lnTo>
                      <a:pt x="2447" y="1189"/>
                    </a:lnTo>
                    <a:lnTo>
                      <a:pt x="2446" y="1157"/>
                    </a:lnTo>
                    <a:lnTo>
                      <a:pt x="2444" y="1126"/>
                    </a:lnTo>
                    <a:lnTo>
                      <a:pt x="2441" y="1095"/>
                    </a:lnTo>
                    <a:lnTo>
                      <a:pt x="2438" y="1065"/>
                    </a:lnTo>
                    <a:lnTo>
                      <a:pt x="2434" y="1034"/>
                    </a:lnTo>
                    <a:lnTo>
                      <a:pt x="2428" y="1004"/>
                    </a:lnTo>
                    <a:lnTo>
                      <a:pt x="2422" y="975"/>
                    </a:lnTo>
                    <a:lnTo>
                      <a:pt x="2416" y="945"/>
                    </a:lnTo>
                    <a:lnTo>
                      <a:pt x="2409" y="915"/>
                    </a:lnTo>
                    <a:lnTo>
                      <a:pt x="2401" y="886"/>
                    </a:lnTo>
                    <a:lnTo>
                      <a:pt x="2393" y="858"/>
                    </a:lnTo>
                    <a:lnTo>
                      <a:pt x="2383" y="829"/>
                    </a:lnTo>
                    <a:lnTo>
                      <a:pt x="2373" y="800"/>
                    </a:lnTo>
                    <a:lnTo>
                      <a:pt x="2363" y="773"/>
                    </a:lnTo>
                    <a:lnTo>
                      <a:pt x="2351" y="745"/>
                    </a:lnTo>
                    <a:lnTo>
                      <a:pt x="2339" y="718"/>
                    </a:lnTo>
                    <a:lnTo>
                      <a:pt x="2327" y="692"/>
                    </a:lnTo>
                    <a:lnTo>
                      <a:pt x="2313" y="665"/>
                    </a:lnTo>
                    <a:lnTo>
                      <a:pt x="2300" y="638"/>
                    </a:lnTo>
                    <a:lnTo>
                      <a:pt x="2286" y="613"/>
                    </a:lnTo>
                    <a:lnTo>
                      <a:pt x="2270" y="587"/>
                    </a:lnTo>
                    <a:lnTo>
                      <a:pt x="2255" y="563"/>
                    </a:lnTo>
                    <a:lnTo>
                      <a:pt x="2238" y="538"/>
                    </a:lnTo>
                    <a:lnTo>
                      <a:pt x="2222" y="514"/>
                    </a:lnTo>
                    <a:lnTo>
                      <a:pt x="2204" y="490"/>
                    </a:lnTo>
                    <a:lnTo>
                      <a:pt x="2186" y="467"/>
                    </a:lnTo>
                    <a:lnTo>
                      <a:pt x="2167" y="444"/>
                    </a:lnTo>
                    <a:lnTo>
                      <a:pt x="2149" y="422"/>
                    </a:lnTo>
                    <a:lnTo>
                      <a:pt x="2129" y="400"/>
                    </a:lnTo>
                    <a:lnTo>
                      <a:pt x="2109" y="378"/>
                    </a:lnTo>
                    <a:lnTo>
                      <a:pt x="2088" y="358"/>
                    </a:lnTo>
                    <a:lnTo>
                      <a:pt x="2068" y="337"/>
                    </a:lnTo>
                    <a:lnTo>
                      <a:pt x="2046" y="317"/>
                    </a:lnTo>
                    <a:lnTo>
                      <a:pt x="2025" y="297"/>
                    </a:lnTo>
                    <a:lnTo>
                      <a:pt x="2002" y="279"/>
                    </a:lnTo>
                    <a:lnTo>
                      <a:pt x="1979" y="260"/>
                    </a:lnTo>
                    <a:lnTo>
                      <a:pt x="1956" y="243"/>
                    </a:lnTo>
                    <a:lnTo>
                      <a:pt x="1932" y="225"/>
                    </a:lnTo>
                    <a:lnTo>
                      <a:pt x="1907" y="208"/>
                    </a:lnTo>
                    <a:lnTo>
                      <a:pt x="1883" y="193"/>
                    </a:lnTo>
                    <a:lnTo>
                      <a:pt x="1858" y="176"/>
                    </a:lnTo>
                    <a:lnTo>
                      <a:pt x="1832" y="162"/>
                    </a:lnTo>
                    <a:lnTo>
                      <a:pt x="1807" y="148"/>
                    </a:lnTo>
                    <a:lnTo>
                      <a:pt x="1781" y="133"/>
                    </a:lnTo>
                    <a:lnTo>
                      <a:pt x="1754" y="120"/>
                    </a:lnTo>
                    <a:lnTo>
                      <a:pt x="1728" y="108"/>
                    </a:lnTo>
                    <a:lnTo>
                      <a:pt x="1700" y="95"/>
                    </a:lnTo>
                    <a:lnTo>
                      <a:pt x="1672" y="84"/>
                    </a:lnTo>
                    <a:lnTo>
                      <a:pt x="1644" y="74"/>
                    </a:lnTo>
                    <a:lnTo>
                      <a:pt x="1616" y="64"/>
                    </a:lnTo>
                    <a:lnTo>
                      <a:pt x="1588" y="54"/>
                    </a:lnTo>
                    <a:lnTo>
                      <a:pt x="1559" y="46"/>
                    </a:lnTo>
                    <a:lnTo>
                      <a:pt x="1529" y="38"/>
                    </a:lnTo>
                    <a:lnTo>
                      <a:pt x="1500" y="31"/>
                    </a:lnTo>
                    <a:lnTo>
                      <a:pt x="1471" y="25"/>
                    </a:lnTo>
                    <a:lnTo>
                      <a:pt x="1440" y="18"/>
                    </a:lnTo>
                    <a:lnTo>
                      <a:pt x="1410" y="13"/>
                    </a:lnTo>
                    <a:lnTo>
                      <a:pt x="1379" y="9"/>
                    </a:lnTo>
                    <a:lnTo>
                      <a:pt x="1349" y="6"/>
                    </a:lnTo>
                    <a:lnTo>
                      <a:pt x="1318" y="3"/>
                    </a:lnTo>
                    <a:lnTo>
                      <a:pt x="1287" y="1"/>
                    </a:lnTo>
                    <a:lnTo>
                      <a:pt x="1256" y="0"/>
                    </a:lnTo>
                    <a:lnTo>
                      <a:pt x="1224" y="0"/>
                    </a:lnTo>
                    <a:lnTo>
                      <a:pt x="1224" y="0"/>
                    </a:lnTo>
                    <a:close/>
                    <a:moveTo>
                      <a:pt x="1224" y="2300"/>
                    </a:moveTo>
                    <a:lnTo>
                      <a:pt x="1224" y="2300"/>
                    </a:lnTo>
                    <a:lnTo>
                      <a:pt x="1196" y="2299"/>
                    </a:lnTo>
                    <a:lnTo>
                      <a:pt x="1169" y="2298"/>
                    </a:lnTo>
                    <a:lnTo>
                      <a:pt x="1141" y="2297"/>
                    </a:lnTo>
                    <a:lnTo>
                      <a:pt x="1113" y="2293"/>
                    </a:lnTo>
                    <a:lnTo>
                      <a:pt x="1086" y="2290"/>
                    </a:lnTo>
                    <a:lnTo>
                      <a:pt x="1060" y="2286"/>
                    </a:lnTo>
                    <a:lnTo>
                      <a:pt x="1033" y="2282"/>
                    </a:lnTo>
                    <a:lnTo>
                      <a:pt x="1006" y="2277"/>
                    </a:lnTo>
                    <a:lnTo>
                      <a:pt x="979" y="2272"/>
                    </a:lnTo>
                    <a:lnTo>
                      <a:pt x="954" y="2265"/>
                    </a:lnTo>
                    <a:lnTo>
                      <a:pt x="928" y="2259"/>
                    </a:lnTo>
                    <a:lnTo>
                      <a:pt x="902" y="2250"/>
                    </a:lnTo>
                    <a:lnTo>
                      <a:pt x="878" y="2242"/>
                    </a:lnTo>
                    <a:lnTo>
                      <a:pt x="852" y="2234"/>
                    </a:lnTo>
                    <a:lnTo>
                      <a:pt x="827" y="2224"/>
                    </a:lnTo>
                    <a:lnTo>
                      <a:pt x="803" y="2215"/>
                    </a:lnTo>
                    <a:lnTo>
                      <a:pt x="779" y="2203"/>
                    </a:lnTo>
                    <a:lnTo>
                      <a:pt x="755" y="2193"/>
                    </a:lnTo>
                    <a:lnTo>
                      <a:pt x="732" y="2181"/>
                    </a:lnTo>
                    <a:lnTo>
                      <a:pt x="708" y="2168"/>
                    </a:lnTo>
                    <a:lnTo>
                      <a:pt x="685" y="2156"/>
                    </a:lnTo>
                    <a:lnTo>
                      <a:pt x="663" y="2143"/>
                    </a:lnTo>
                    <a:lnTo>
                      <a:pt x="641" y="2128"/>
                    </a:lnTo>
                    <a:lnTo>
                      <a:pt x="620" y="2114"/>
                    </a:lnTo>
                    <a:lnTo>
                      <a:pt x="598" y="2100"/>
                    </a:lnTo>
                    <a:lnTo>
                      <a:pt x="577" y="2084"/>
                    </a:lnTo>
                    <a:lnTo>
                      <a:pt x="556" y="2069"/>
                    </a:lnTo>
                    <a:lnTo>
                      <a:pt x="535" y="2053"/>
                    </a:lnTo>
                    <a:lnTo>
                      <a:pt x="516" y="2035"/>
                    </a:lnTo>
                    <a:lnTo>
                      <a:pt x="496" y="2019"/>
                    </a:lnTo>
                    <a:lnTo>
                      <a:pt x="478" y="2000"/>
                    </a:lnTo>
                    <a:lnTo>
                      <a:pt x="459" y="1983"/>
                    </a:lnTo>
                    <a:lnTo>
                      <a:pt x="441" y="1965"/>
                    </a:lnTo>
                    <a:lnTo>
                      <a:pt x="423" y="1945"/>
                    </a:lnTo>
                    <a:lnTo>
                      <a:pt x="406" y="1926"/>
                    </a:lnTo>
                    <a:lnTo>
                      <a:pt x="390" y="1906"/>
                    </a:lnTo>
                    <a:lnTo>
                      <a:pt x="373" y="1886"/>
                    </a:lnTo>
                    <a:lnTo>
                      <a:pt x="357" y="1865"/>
                    </a:lnTo>
                    <a:lnTo>
                      <a:pt x="341" y="1845"/>
                    </a:lnTo>
                    <a:lnTo>
                      <a:pt x="327" y="1823"/>
                    </a:lnTo>
                    <a:lnTo>
                      <a:pt x="312" y="1802"/>
                    </a:lnTo>
                    <a:lnTo>
                      <a:pt x="299" y="1779"/>
                    </a:lnTo>
                    <a:lnTo>
                      <a:pt x="286" y="1756"/>
                    </a:lnTo>
                    <a:lnTo>
                      <a:pt x="272" y="1734"/>
                    </a:lnTo>
                    <a:lnTo>
                      <a:pt x="260" y="1710"/>
                    </a:lnTo>
                    <a:lnTo>
                      <a:pt x="249" y="1688"/>
                    </a:lnTo>
                    <a:lnTo>
                      <a:pt x="237" y="1663"/>
                    </a:lnTo>
                    <a:lnTo>
                      <a:pt x="227" y="1640"/>
                    </a:lnTo>
                    <a:lnTo>
                      <a:pt x="217" y="1615"/>
                    </a:lnTo>
                    <a:lnTo>
                      <a:pt x="208" y="1590"/>
                    </a:lnTo>
                    <a:lnTo>
                      <a:pt x="198" y="1566"/>
                    </a:lnTo>
                    <a:lnTo>
                      <a:pt x="190" y="1540"/>
                    </a:lnTo>
                    <a:lnTo>
                      <a:pt x="183" y="1515"/>
                    </a:lnTo>
                    <a:lnTo>
                      <a:pt x="176" y="1489"/>
                    </a:lnTo>
                    <a:lnTo>
                      <a:pt x="170" y="1463"/>
                    </a:lnTo>
                    <a:lnTo>
                      <a:pt x="163" y="1437"/>
                    </a:lnTo>
                    <a:lnTo>
                      <a:pt x="158" y="1411"/>
                    </a:lnTo>
                    <a:lnTo>
                      <a:pt x="154" y="1384"/>
                    </a:lnTo>
                    <a:lnTo>
                      <a:pt x="150" y="1357"/>
                    </a:lnTo>
                    <a:lnTo>
                      <a:pt x="147" y="1330"/>
                    </a:lnTo>
                    <a:lnTo>
                      <a:pt x="145" y="1302"/>
                    </a:lnTo>
                    <a:lnTo>
                      <a:pt x="143" y="1275"/>
                    </a:lnTo>
                    <a:lnTo>
                      <a:pt x="142" y="1248"/>
                    </a:lnTo>
                    <a:lnTo>
                      <a:pt x="142" y="1219"/>
                    </a:lnTo>
                    <a:lnTo>
                      <a:pt x="142" y="1219"/>
                    </a:lnTo>
                    <a:lnTo>
                      <a:pt x="142" y="1192"/>
                    </a:lnTo>
                    <a:lnTo>
                      <a:pt x="143" y="1164"/>
                    </a:lnTo>
                    <a:lnTo>
                      <a:pt x="145" y="1136"/>
                    </a:lnTo>
                    <a:lnTo>
                      <a:pt x="147" y="1110"/>
                    </a:lnTo>
                    <a:lnTo>
                      <a:pt x="150" y="1082"/>
                    </a:lnTo>
                    <a:lnTo>
                      <a:pt x="154" y="1056"/>
                    </a:lnTo>
                    <a:lnTo>
                      <a:pt x="158" y="1029"/>
                    </a:lnTo>
                    <a:lnTo>
                      <a:pt x="163" y="1002"/>
                    </a:lnTo>
                    <a:lnTo>
                      <a:pt x="170" y="977"/>
                    </a:lnTo>
                    <a:lnTo>
                      <a:pt x="176" y="950"/>
                    </a:lnTo>
                    <a:lnTo>
                      <a:pt x="183" y="924"/>
                    </a:lnTo>
                    <a:lnTo>
                      <a:pt x="190" y="899"/>
                    </a:lnTo>
                    <a:lnTo>
                      <a:pt x="198" y="874"/>
                    </a:lnTo>
                    <a:lnTo>
                      <a:pt x="208" y="850"/>
                    </a:lnTo>
                    <a:lnTo>
                      <a:pt x="217" y="825"/>
                    </a:lnTo>
                    <a:lnTo>
                      <a:pt x="227" y="800"/>
                    </a:lnTo>
                    <a:lnTo>
                      <a:pt x="237" y="776"/>
                    </a:lnTo>
                    <a:lnTo>
                      <a:pt x="249" y="752"/>
                    </a:lnTo>
                    <a:lnTo>
                      <a:pt x="260" y="729"/>
                    </a:lnTo>
                    <a:lnTo>
                      <a:pt x="272" y="706"/>
                    </a:lnTo>
                    <a:lnTo>
                      <a:pt x="286" y="684"/>
                    </a:lnTo>
                    <a:lnTo>
                      <a:pt x="299" y="661"/>
                    </a:lnTo>
                    <a:lnTo>
                      <a:pt x="312" y="638"/>
                    </a:lnTo>
                    <a:lnTo>
                      <a:pt x="327" y="617"/>
                    </a:lnTo>
                    <a:lnTo>
                      <a:pt x="341" y="595"/>
                    </a:lnTo>
                    <a:lnTo>
                      <a:pt x="357" y="575"/>
                    </a:lnTo>
                    <a:lnTo>
                      <a:pt x="373" y="553"/>
                    </a:lnTo>
                    <a:lnTo>
                      <a:pt x="390" y="534"/>
                    </a:lnTo>
                    <a:lnTo>
                      <a:pt x="406" y="513"/>
                    </a:lnTo>
                    <a:lnTo>
                      <a:pt x="423" y="495"/>
                    </a:lnTo>
                    <a:lnTo>
                      <a:pt x="441" y="475"/>
                    </a:lnTo>
                    <a:lnTo>
                      <a:pt x="459" y="457"/>
                    </a:lnTo>
                    <a:lnTo>
                      <a:pt x="478" y="439"/>
                    </a:lnTo>
                    <a:lnTo>
                      <a:pt x="496" y="421"/>
                    </a:lnTo>
                    <a:lnTo>
                      <a:pt x="516" y="404"/>
                    </a:lnTo>
                    <a:lnTo>
                      <a:pt x="535" y="387"/>
                    </a:lnTo>
                    <a:lnTo>
                      <a:pt x="556" y="371"/>
                    </a:lnTo>
                    <a:lnTo>
                      <a:pt x="577" y="356"/>
                    </a:lnTo>
                    <a:lnTo>
                      <a:pt x="598" y="340"/>
                    </a:lnTo>
                    <a:lnTo>
                      <a:pt x="620" y="325"/>
                    </a:lnTo>
                    <a:lnTo>
                      <a:pt x="641" y="311"/>
                    </a:lnTo>
                    <a:lnTo>
                      <a:pt x="663" y="297"/>
                    </a:lnTo>
                    <a:lnTo>
                      <a:pt x="685" y="284"/>
                    </a:lnTo>
                    <a:lnTo>
                      <a:pt x="708" y="271"/>
                    </a:lnTo>
                    <a:lnTo>
                      <a:pt x="732" y="259"/>
                    </a:lnTo>
                    <a:lnTo>
                      <a:pt x="755" y="247"/>
                    </a:lnTo>
                    <a:lnTo>
                      <a:pt x="779" y="236"/>
                    </a:lnTo>
                    <a:lnTo>
                      <a:pt x="803" y="225"/>
                    </a:lnTo>
                    <a:lnTo>
                      <a:pt x="827" y="215"/>
                    </a:lnTo>
                    <a:lnTo>
                      <a:pt x="852" y="206"/>
                    </a:lnTo>
                    <a:lnTo>
                      <a:pt x="878" y="198"/>
                    </a:lnTo>
                    <a:lnTo>
                      <a:pt x="902" y="190"/>
                    </a:lnTo>
                    <a:lnTo>
                      <a:pt x="928" y="181"/>
                    </a:lnTo>
                    <a:lnTo>
                      <a:pt x="954" y="174"/>
                    </a:lnTo>
                    <a:lnTo>
                      <a:pt x="979" y="168"/>
                    </a:lnTo>
                    <a:lnTo>
                      <a:pt x="1006" y="163"/>
                    </a:lnTo>
                    <a:lnTo>
                      <a:pt x="1033" y="158"/>
                    </a:lnTo>
                    <a:lnTo>
                      <a:pt x="1060" y="153"/>
                    </a:lnTo>
                    <a:lnTo>
                      <a:pt x="1086" y="150"/>
                    </a:lnTo>
                    <a:lnTo>
                      <a:pt x="1113" y="147"/>
                    </a:lnTo>
                    <a:lnTo>
                      <a:pt x="1141" y="143"/>
                    </a:lnTo>
                    <a:lnTo>
                      <a:pt x="1169" y="142"/>
                    </a:lnTo>
                    <a:lnTo>
                      <a:pt x="1196" y="140"/>
                    </a:lnTo>
                    <a:lnTo>
                      <a:pt x="1224" y="140"/>
                    </a:lnTo>
                    <a:lnTo>
                      <a:pt x="1224" y="140"/>
                    </a:lnTo>
                    <a:lnTo>
                      <a:pt x="1252" y="140"/>
                    </a:lnTo>
                    <a:lnTo>
                      <a:pt x="1279" y="142"/>
                    </a:lnTo>
                    <a:lnTo>
                      <a:pt x="1307" y="143"/>
                    </a:lnTo>
                    <a:lnTo>
                      <a:pt x="1335" y="147"/>
                    </a:lnTo>
                    <a:lnTo>
                      <a:pt x="1362" y="150"/>
                    </a:lnTo>
                    <a:lnTo>
                      <a:pt x="1388" y="153"/>
                    </a:lnTo>
                    <a:lnTo>
                      <a:pt x="1415" y="158"/>
                    </a:lnTo>
                    <a:lnTo>
                      <a:pt x="1442" y="163"/>
                    </a:lnTo>
                    <a:lnTo>
                      <a:pt x="1469" y="168"/>
                    </a:lnTo>
                    <a:lnTo>
                      <a:pt x="1494" y="174"/>
                    </a:lnTo>
                    <a:lnTo>
                      <a:pt x="1520" y="181"/>
                    </a:lnTo>
                    <a:lnTo>
                      <a:pt x="1546" y="190"/>
                    </a:lnTo>
                    <a:lnTo>
                      <a:pt x="1570" y="198"/>
                    </a:lnTo>
                    <a:lnTo>
                      <a:pt x="1596" y="206"/>
                    </a:lnTo>
                    <a:lnTo>
                      <a:pt x="1621" y="215"/>
                    </a:lnTo>
                    <a:lnTo>
                      <a:pt x="1645" y="225"/>
                    </a:lnTo>
                    <a:lnTo>
                      <a:pt x="1669" y="236"/>
                    </a:lnTo>
                    <a:lnTo>
                      <a:pt x="1693" y="247"/>
                    </a:lnTo>
                    <a:lnTo>
                      <a:pt x="1716" y="259"/>
                    </a:lnTo>
                    <a:lnTo>
                      <a:pt x="1740" y="271"/>
                    </a:lnTo>
                    <a:lnTo>
                      <a:pt x="1763" y="284"/>
                    </a:lnTo>
                    <a:lnTo>
                      <a:pt x="1785" y="297"/>
                    </a:lnTo>
                    <a:lnTo>
                      <a:pt x="1807" y="311"/>
                    </a:lnTo>
                    <a:lnTo>
                      <a:pt x="1828" y="325"/>
                    </a:lnTo>
                    <a:lnTo>
                      <a:pt x="1850" y="340"/>
                    </a:lnTo>
                    <a:lnTo>
                      <a:pt x="1871" y="356"/>
                    </a:lnTo>
                    <a:lnTo>
                      <a:pt x="1892" y="371"/>
                    </a:lnTo>
                    <a:lnTo>
                      <a:pt x="1913" y="387"/>
                    </a:lnTo>
                    <a:lnTo>
                      <a:pt x="1932" y="404"/>
                    </a:lnTo>
                    <a:lnTo>
                      <a:pt x="1952" y="421"/>
                    </a:lnTo>
                    <a:lnTo>
                      <a:pt x="1970" y="439"/>
                    </a:lnTo>
                    <a:lnTo>
                      <a:pt x="1989" y="457"/>
                    </a:lnTo>
                    <a:lnTo>
                      <a:pt x="2007" y="475"/>
                    </a:lnTo>
                    <a:lnTo>
                      <a:pt x="2025" y="495"/>
                    </a:lnTo>
                    <a:lnTo>
                      <a:pt x="2042" y="513"/>
                    </a:lnTo>
                    <a:lnTo>
                      <a:pt x="2058" y="534"/>
                    </a:lnTo>
                    <a:lnTo>
                      <a:pt x="2075" y="554"/>
                    </a:lnTo>
                    <a:lnTo>
                      <a:pt x="2091" y="575"/>
                    </a:lnTo>
                    <a:lnTo>
                      <a:pt x="2107" y="595"/>
                    </a:lnTo>
                    <a:lnTo>
                      <a:pt x="2121" y="617"/>
                    </a:lnTo>
                    <a:lnTo>
                      <a:pt x="2136" y="638"/>
                    </a:lnTo>
                    <a:lnTo>
                      <a:pt x="2149" y="661"/>
                    </a:lnTo>
                    <a:lnTo>
                      <a:pt x="2162" y="684"/>
                    </a:lnTo>
                    <a:lnTo>
                      <a:pt x="2176" y="706"/>
                    </a:lnTo>
                    <a:lnTo>
                      <a:pt x="2188" y="729"/>
                    </a:lnTo>
                    <a:lnTo>
                      <a:pt x="2199" y="752"/>
                    </a:lnTo>
                    <a:lnTo>
                      <a:pt x="2211" y="776"/>
                    </a:lnTo>
                    <a:lnTo>
                      <a:pt x="2221" y="800"/>
                    </a:lnTo>
                    <a:lnTo>
                      <a:pt x="2231" y="825"/>
                    </a:lnTo>
                    <a:lnTo>
                      <a:pt x="2240" y="850"/>
                    </a:lnTo>
                    <a:lnTo>
                      <a:pt x="2250" y="874"/>
                    </a:lnTo>
                    <a:lnTo>
                      <a:pt x="2258" y="900"/>
                    </a:lnTo>
                    <a:lnTo>
                      <a:pt x="2265" y="924"/>
                    </a:lnTo>
                    <a:lnTo>
                      <a:pt x="2272" y="950"/>
                    </a:lnTo>
                    <a:lnTo>
                      <a:pt x="2278" y="977"/>
                    </a:lnTo>
                    <a:lnTo>
                      <a:pt x="2285" y="1002"/>
                    </a:lnTo>
                    <a:lnTo>
                      <a:pt x="2290" y="1029"/>
                    </a:lnTo>
                    <a:lnTo>
                      <a:pt x="2294" y="1056"/>
                    </a:lnTo>
                    <a:lnTo>
                      <a:pt x="2298" y="1082"/>
                    </a:lnTo>
                    <a:lnTo>
                      <a:pt x="2301" y="1110"/>
                    </a:lnTo>
                    <a:lnTo>
                      <a:pt x="2303" y="1136"/>
                    </a:lnTo>
                    <a:lnTo>
                      <a:pt x="2305" y="1164"/>
                    </a:lnTo>
                    <a:lnTo>
                      <a:pt x="2306" y="1192"/>
                    </a:lnTo>
                    <a:lnTo>
                      <a:pt x="2306" y="1219"/>
                    </a:lnTo>
                    <a:lnTo>
                      <a:pt x="2306" y="1219"/>
                    </a:lnTo>
                    <a:lnTo>
                      <a:pt x="2306" y="1248"/>
                    </a:lnTo>
                    <a:lnTo>
                      <a:pt x="2305" y="1275"/>
                    </a:lnTo>
                    <a:lnTo>
                      <a:pt x="2303" y="1302"/>
                    </a:lnTo>
                    <a:lnTo>
                      <a:pt x="2301" y="1330"/>
                    </a:lnTo>
                    <a:lnTo>
                      <a:pt x="2298" y="1357"/>
                    </a:lnTo>
                    <a:lnTo>
                      <a:pt x="2294" y="1384"/>
                    </a:lnTo>
                    <a:lnTo>
                      <a:pt x="2290" y="1411"/>
                    </a:lnTo>
                    <a:lnTo>
                      <a:pt x="2285" y="1437"/>
                    </a:lnTo>
                    <a:lnTo>
                      <a:pt x="2278" y="1463"/>
                    </a:lnTo>
                    <a:lnTo>
                      <a:pt x="2272" y="1489"/>
                    </a:lnTo>
                    <a:lnTo>
                      <a:pt x="2265" y="1515"/>
                    </a:lnTo>
                    <a:lnTo>
                      <a:pt x="2258" y="1540"/>
                    </a:lnTo>
                    <a:lnTo>
                      <a:pt x="2250" y="1566"/>
                    </a:lnTo>
                    <a:lnTo>
                      <a:pt x="2240" y="1590"/>
                    </a:lnTo>
                    <a:lnTo>
                      <a:pt x="2231" y="1615"/>
                    </a:lnTo>
                    <a:lnTo>
                      <a:pt x="2221" y="1640"/>
                    </a:lnTo>
                    <a:lnTo>
                      <a:pt x="2211" y="1663"/>
                    </a:lnTo>
                    <a:lnTo>
                      <a:pt x="2199" y="1688"/>
                    </a:lnTo>
                    <a:lnTo>
                      <a:pt x="2188" y="1710"/>
                    </a:lnTo>
                    <a:lnTo>
                      <a:pt x="2176" y="1734"/>
                    </a:lnTo>
                    <a:lnTo>
                      <a:pt x="2162" y="1756"/>
                    </a:lnTo>
                    <a:lnTo>
                      <a:pt x="2149" y="1779"/>
                    </a:lnTo>
                    <a:lnTo>
                      <a:pt x="2136" y="1802"/>
                    </a:lnTo>
                    <a:lnTo>
                      <a:pt x="2121" y="1823"/>
                    </a:lnTo>
                    <a:lnTo>
                      <a:pt x="2107" y="1845"/>
                    </a:lnTo>
                    <a:lnTo>
                      <a:pt x="2091" y="1865"/>
                    </a:lnTo>
                    <a:lnTo>
                      <a:pt x="2075" y="1886"/>
                    </a:lnTo>
                    <a:lnTo>
                      <a:pt x="2058" y="1906"/>
                    </a:lnTo>
                    <a:lnTo>
                      <a:pt x="2042" y="1926"/>
                    </a:lnTo>
                    <a:lnTo>
                      <a:pt x="2025" y="1945"/>
                    </a:lnTo>
                    <a:lnTo>
                      <a:pt x="2007" y="1965"/>
                    </a:lnTo>
                    <a:lnTo>
                      <a:pt x="1989" y="1983"/>
                    </a:lnTo>
                    <a:lnTo>
                      <a:pt x="1970" y="2000"/>
                    </a:lnTo>
                    <a:lnTo>
                      <a:pt x="1952" y="2019"/>
                    </a:lnTo>
                    <a:lnTo>
                      <a:pt x="1932" y="2035"/>
                    </a:lnTo>
                    <a:lnTo>
                      <a:pt x="1913" y="2053"/>
                    </a:lnTo>
                    <a:lnTo>
                      <a:pt x="1892" y="2069"/>
                    </a:lnTo>
                    <a:lnTo>
                      <a:pt x="1871" y="2084"/>
                    </a:lnTo>
                    <a:lnTo>
                      <a:pt x="1850" y="2100"/>
                    </a:lnTo>
                    <a:lnTo>
                      <a:pt x="1828" y="2114"/>
                    </a:lnTo>
                    <a:lnTo>
                      <a:pt x="1807" y="2128"/>
                    </a:lnTo>
                    <a:lnTo>
                      <a:pt x="1785" y="2143"/>
                    </a:lnTo>
                    <a:lnTo>
                      <a:pt x="1763" y="2156"/>
                    </a:lnTo>
                    <a:lnTo>
                      <a:pt x="1740" y="2168"/>
                    </a:lnTo>
                    <a:lnTo>
                      <a:pt x="1716" y="2181"/>
                    </a:lnTo>
                    <a:lnTo>
                      <a:pt x="1693" y="2193"/>
                    </a:lnTo>
                    <a:lnTo>
                      <a:pt x="1669" y="2203"/>
                    </a:lnTo>
                    <a:lnTo>
                      <a:pt x="1645" y="2215"/>
                    </a:lnTo>
                    <a:lnTo>
                      <a:pt x="1621" y="2224"/>
                    </a:lnTo>
                    <a:lnTo>
                      <a:pt x="1596" y="2234"/>
                    </a:lnTo>
                    <a:lnTo>
                      <a:pt x="1570" y="2242"/>
                    </a:lnTo>
                    <a:lnTo>
                      <a:pt x="1546" y="2250"/>
                    </a:lnTo>
                    <a:lnTo>
                      <a:pt x="1520" y="2259"/>
                    </a:lnTo>
                    <a:lnTo>
                      <a:pt x="1494" y="2265"/>
                    </a:lnTo>
                    <a:lnTo>
                      <a:pt x="1469" y="2272"/>
                    </a:lnTo>
                    <a:lnTo>
                      <a:pt x="1442" y="2277"/>
                    </a:lnTo>
                    <a:lnTo>
                      <a:pt x="1415" y="2282"/>
                    </a:lnTo>
                    <a:lnTo>
                      <a:pt x="1388" y="2286"/>
                    </a:lnTo>
                    <a:lnTo>
                      <a:pt x="1362" y="2290"/>
                    </a:lnTo>
                    <a:lnTo>
                      <a:pt x="1335" y="2293"/>
                    </a:lnTo>
                    <a:lnTo>
                      <a:pt x="1307" y="2297"/>
                    </a:lnTo>
                    <a:lnTo>
                      <a:pt x="1279" y="2298"/>
                    </a:lnTo>
                    <a:lnTo>
                      <a:pt x="1252" y="2299"/>
                    </a:lnTo>
                    <a:lnTo>
                      <a:pt x="1224" y="2300"/>
                    </a:lnTo>
                    <a:lnTo>
                      <a:pt x="1224" y="230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9pPr>
              </a:lstStyle>
              <a:p>
                <a:endParaRPr lang="de-DE"/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>
                <a:off x="715247" y="4748678"/>
                <a:ext cx="105387" cy="190644"/>
              </a:xfrm>
              <a:custGeom>
                <a:avLst/>
                <a:gdLst>
                  <a:gd name="T0" fmla="*/ 121 w 715"/>
                  <a:gd name="T1" fmla="*/ 20 h 1286"/>
                  <a:gd name="T2" fmla="*/ 109 w 715"/>
                  <a:gd name="T3" fmla="*/ 11 h 1286"/>
                  <a:gd name="T4" fmla="*/ 97 w 715"/>
                  <a:gd name="T5" fmla="*/ 5 h 1286"/>
                  <a:gd name="T6" fmla="*/ 84 w 715"/>
                  <a:gd name="T7" fmla="*/ 1 h 1286"/>
                  <a:gd name="T8" fmla="*/ 70 w 715"/>
                  <a:gd name="T9" fmla="*/ 0 h 1286"/>
                  <a:gd name="T10" fmla="*/ 57 w 715"/>
                  <a:gd name="T11" fmla="*/ 1 h 1286"/>
                  <a:gd name="T12" fmla="*/ 43 w 715"/>
                  <a:gd name="T13" fmla="*/ 5 h 1286"/>
                  <a:gd name="T14" fmla="*/ 31 w 715"/>
                  <a:gd name="T15" fmla="*/ 11 h 1286"/>
                  <a:gd name="T16" fmla="*/ 21 w 715"/>
                  <a:gd name="T17" fmla="*/ 20 h 1286"/>
                  <a:gd name="T18" fmla="*/ 16 w 715"/>
                  <a:gd name="T19" fmla="*/ 26 h 1286"/>
                  <a:gd name="T20" fmla="*/ 8 w 715"/>
                  <a:gd name="T21" fmla="*/ 38 h 1286"/>
                  <a:gd name="T22" fmla="*/ 2 w 715"/>
                  <a:gd name="T23" fmla="*/ 50 h 1286"/>
                  <a:gd name="T24" fmla="*/ 0 w 715"/>
                  <a:gd name="T25" fmla="*/ 63 h 1286"/>
                  <a:gd name="T26" fmla="*/ 0 w 715"/>
                  <a:gd name="T27" fmla="*/ 77 h 1286"/>
                  <a:gd name="T28" fmla="*/ 2 w 715"/>
                  <a:gd name="T29" fmla="*/ 90 h 1286"/>
                  <a:gd name="T30" fmla="*/ 8 w 715"/>
                  <a:gd name="T31" fmla="*/ 103 h 1286"/>
                  <a:gd name="T32" fmla="*/ 16 w 715"/>
                  <a:gd name="T33" fmla="*/ 115 h 1286"/>
                  <a:gd name="T34" fmla="*/ 545 w 715"/>
                  <a:gd name="T35" fmla="*/ 642 h 1286"/>
                  <a:gd name="T36" fmla="*/ 21 w 715"/>
                  <a:gd name="T37" fmla="*/ 1165 h 1286"/>
                  <a:gd name="T38" fmla="*/ 12 w 715"/>
                  <a:gd name="T39" fmla="*/ 1176 h 1286"/>
                  <a:gd name="T40" fmla="*/ 5 w 715"/>
                  <a:gd name="T41" fmla="*/ 1189 h 1286"/>
                  <a:gd name="T42" fmla="*/ 1 w 715"/>
                  <a:gd name="T43" fmla="*/ 1202 h 1286"/>
                  <a:gd name="T44" fmla="*/ 0 w 715"/>
                  <a:gd name="T45" fmla="*/ 1215 h 1286"/>
                  <a:gd name="T46" fmla="*/ 1 w 715"/>
                  <a:gd name="T47" fmla="*/ 1229 h 1286"/>
                  <a:gd name="T48" fmla="*/ 5 w 715"/>
                  <a:gd name="T49" fmla="*/ 1242 h 1286"/>
                  <a:gd name="T50" fmla="*/ 12 w 715"/>
                  <a:gd name="T51" fmla="*/ 1254 h 1286"/>
                  <a:gd name="T52" fmla="*/ 21 w 715"/>
                  <a:gd name="T53" fmla="*/ 1265 h 1286"/>
                  <a:gd name="T54" fmla="*/ 26 w 715"/>
                  <a:gd name="T55" fmla="*/ 1270 h 1286"/>
                  <a:gd name="T56" fmla="*/ 37 w 715"/>
                  <a:gd name="T57" fmla="*/ 1278 h 1286"/>
                  <a:gd name="T58" fmla="*/ 51 w 715"/>
                  <a:gd name="T59" fmla="*/ 1283 h 1286"/>
                  <a:gd name="T60" fmla="*/ 64 w 715"/>
                  <a:gd name="T61" fmla="*/ 1285 h 1286"/>
                  <a:gd name="T62" fmla="*/ 70 w 715"/>
                  <a:gd name="T63" fmla="*/ 1286 h 1286"/>
                  <a:gd name="T64" fmla="*/ 84 w 715"/>
                  <a:gd name="T65" fmla="*/ 1284 h 1286"/>
                  <a:gd name="T66" fmla="*/ 97 w 715"/>
                  <a:gd name="T67" fmla="*/ 1281 h 1286"/>
                  <a:gd name="T68" fmla="*/ 109 w 715"/>
                  <a:gd name="T69" fmla="*/ 1274 h 1286"/>
                  <a:gd name="T70" fmla="*/ 121 w 715"/>
                  <a:gd name="T71" fmla="*/ 1265 h 1286"/>
                  <a:gd name="T72" fmla="*/ 694 w 715"/>
                  <a:gd name="T73" fmla="*/ 693 h 1286"/>
                  <a:gd name="T74" fmla="*/ 703 w 715"/>
                  <a:gd name="T75" fmla="*/ 681 h 1286"/>
                  <a:gd name="T76" fmla="*/ 709 w 715"/>
                  <a:gd name="T77" fmla="*/ 669 h 1286"/>
                  <a:gd name="T78" fmla="*/ 714 w 715"/>
                  <a:gd name="T79" fmla="*/ 656 h 1286"/>
                  <a:gd name="T80" fmla="*/ 715 w 715"/>
                  <a:gd name="T81" fmla="*/ 642 h 1286"/>
                  <a:gd name="T82" fmla="*/ 714 w 715"/>
                  <a:gd name="T83" fmla="*/ 629 h 1286"/>
                  <a:gd name="T84" fmla="*/ 709 w 715"/>
                  <a:gd name="T85" fmla="*/ 617 h 1286"/>
                  <a:gd name="T86" fmla="*/ 703 w 715"/>
                  <a:gd name="T87" fmla="*/ 605 h 1286"/>
                  <a:gd name="T88" fmla="*/ 694 w 715"/>
                  <a:gd name="T89" fmla="*/ 593 h 1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15" h="1286">
                    <a:moveTo>
                      <a:pt x="121" y="20"/>
                    </a:moveTo>
                    <a:lnTo>
                      <a:pt x="121" y="20"/>
                    </a:lnTo>
                    <a:lnTo>
                      <a:pt x="115" y="16"/>
                    </a:lnTo>
                    <a:lnTo>
                      <a:pt x="109" y="11"/>
                    </a:lnTo>
                    <a:lnTo>
                      <a:pt x="103" y="8"/>
                    </a:lnTo>
                    <a:lnTo>
                      <a:pt x="97" y="5"/>
                    </a:lnTo>
                    <a:lnTo>
                      <a:pt x="91" y="3"/>
                    </a:lnTo>
                    <a:lnTo>
                      <a:pt x="84" y="1"/>
                    </a:lnTo>
                    <a:lnTo>
                      <a:pt x="77" y="0"/>
                    </a:lnTo>
                    <a:lnTo>
                      <a:pt x="70" y="0"/>
                    </a:lnTo>
                    <a:lnTo>
                      <a:pt x="64" y="0"/>
                    </a:lnTo>
                    <a:lnTo>
                      <a:pt x="57" y="1"/>
                    </a:lnTo>
                    <a:lnTo>
                      <a:pt x="51" y="3"/>
                    </a:lnTo>
                    <a:lnTo>
                      <a:pt x="43" y="5"/>
                    </a:lnTo>
                    <a:lnTo>
                      <a:pt x="37" y="8"/>
                    </a:lnTo>
                    <a:lnTo>
                      <a:pt x="31" y="11"/>
                    </a:lnTo>
                    <a:lnTo>
                      <a:pt x="26" y="16"/>
                    </a:lnTo>
                    <a:lnTo>
                      <a:pt x="21" y="20"/>
                    </a:lnTo>
                    <a:lnTo>
                      <a:pt x="21" y="20"/>
                    </a:lnTo>
                    <a:lnTo>
                      <a:pt x="16" y="26"/>
                    </a:lnTo>
                    <a:lnTo>
                      <a:pt x="12" y="32"/>
                    </a:lnTo>
                    <a:lnTo>
                      <a:pt x="8" y="38"/>
                    </a:lnTo>
                    <a:lnTo>
                      <a:pt x="5" y="44"/>
                    </a:lnTo>
                    <a:lnTo>
                      <a:pt x="2" y="50"/>
                    </a:lnTo>
                    <a:lnTo>
                      <a:pt x="1" y="57"/>
                    </a:lnTo>
                    <a:lnTo>
                      <a:pt x="0" y="63"/>
                    </a:lnTo>
                    <a:lnTo>
                      <a:pt x="0" y="71"/>
                    </a:lnTo>
                    <a:lnTo>
                      <a:pt x="0" y="77"/>
                    </a:lnTo>
                    <a:lnTo>
                      <a:pt x="1" y="84"/>
                    </a:lnTo>
                    <a:lnTo>
                      <a:pt x="2" y="90"/>
                    </a:lnTo>
                    <a:lnTo>
                      <a:pt x="5" y="97"/>
                    </a:lnTo>
                    <a:lnTo>
                      <a:pt x="8" y="103"/>
                    </a:lnTo>
                    <a:lnTo>
                      <a:pt x="12" y="110"/>
                    </a:lnTo>
                    <a:lnTo>
                      <a:pt x="16" y="115"/>
                    </a:lnTo>
                    <a:lnTo>
                      <a:pt x="21" y="120"/>
                    </a:lnTo>
                    <a:lnTo>
                      <a:pt x="545" y="642"/>
                    </a:lnTo>
                    <a:lnTo>
                      <a:pt x="21" y="1165"/>
                    </a:lnTo>
                    <a:lnTo>
                      <a:pt x="21" y="1165"/>
                    </a:lnTo>
                    <a:lnTo>
                      <a:pt x="16" y="1171"/>
                    </a:lnTo>
                    <a:lnTo>
                      <a:pt x="12" y="1176"/>
                    </a:lnTo>
                    <a:lnTo>
                      <a:pt x="8" y="1183"/>
                    </a:lnTo>
                    <a:lnTo>
                      <a:pt x="5" y="1189"/>
                    </a:lnTo>
                    <a:lnTo>
                      <a:pt x="2" y="1195"/>
                    </a:lnTo>
                    <a:lnTo>
                      <a:pt x="1" y="1202"/>
                    </a:lnTo>
                    <a:lnTo>
                      <a:pt x="0" y="1208"/>
                    </a:lnTo>
                    <a:lnTo>
                      <a:pt x="0" y="1215"/>
                    </a:lnTo>
                    <a:lnTo>
                      <a:pt x="0" y="1221"/>
                    </a:lnTo>
                    <a:lnTo>
                      <a:pt x="1" y="1229"/>
                    </a:lnTo>
                    <a:lnTo>
                      <a:pt x="2" y="1235"/>
                    </a:lnTo>
                    <a:lnTo>
                      <a:pt x="5" y="1242"/>
                    </a:lnTo>
                    <a:lnTo>
                      <a:pt x="8" y="1248"/>
                    </a:lnTo>
                    <a:lnTo>
                      <a:pt x="12" y="1254"/>
                    </a:lnTo>
                    <a:lnTo>
                      <a:pt x="16" y="1259"/>
                    </a:lnTo>
                    <a:lnTo>
                      <a:pt x="21" y="1265"/>
                    </a:lnTo>
                    <a:lnTo>
                      <a:pt x="21" y="1265"/>
                    </a:lnTo>
                    <a:lnTo>
                      <a:pt x="26" y="1270"/>
                    </a:lnTo>
                    <a:lnTo>
                      <a:pt x="31" y="1274"/>
                    </a:lnTo>
                    <a:lnTo>
                      <a:pt x="37" y="1278"/>
                    </a:lnTo>
                    <a:lnTo>
                      <a:pt x="43" y="1281"/>
                    </a:lnTo>
                    <a:lnTo>
                      <a:pt x="51" y="1283"/>
                    </a:lnTo>
                    <a:lnTo>
                      <a:pt x="57" y="1284"/>
                    </a:lnTo>
                    <a:lnTo>
                      <a:pt x="64" y="1285"/>
                    </a:lnTo>
                    <a:lnTo>
                      <a:pt x="70" y="1286"/>
                    </a:lnTo>
                    <a:lnTo>
                      <a:pt x="70" y="1286"/>
                    </a:lnTo>
                    <a:lnTo>
                      <a:pt x="77" y="1285"/>
                    </a:lnTo>
                    <a:lnTo>
                      <a:pt x="84" y="1284"/>
                    </a:lnTo>
                    <a:lnTo>
                      <a:pt x="91" y="1283"/>
                    </a:lnTo>
                    <a:lnTo>
                      <a:pt x="97" y="1281"/>
                    </a:lnTo>
                    <a:lnTo>
                      <a:pt x="103" y="1278"/>
                    </a:lnTo>
                    <a:lnTo>
                      <a:pt x="109" y="1274"/>
                    </a:lnTo>
                    <a:lnTo>
                      <a:pt x="115" y="1270"/>
                    </a:lnTo>
                    <a:lnTo>
                      <a:pt x="121" y="1265"/>
                    </a:lnTo>
                    <a:lnTo>
                      <a:pt x="694" y="693"/>
                    </a:lnTo>
                    <a:lnTo>
                      <a:pt x="694" y="693"/>
                    </a:lnTo>
                    <a:lnTo>
                      <a:pt x="699" y="688"/>
                    </a:lnTo>
                    <a:lnTo>
                      <a:pt x="703" y="681"/>
                    </a:lnTo>
                    <a:lnTo>
                      <a:pt x="707" y="675"/>
                    </a:lnTo>
                    <a:lnTo>
                      <a:pt x="709" y="669"/>
                    </a:lnTo>
                    <a:lnTo>
                      <a:pt x="713" y="663"/>
                    </a:lnTo>
                    <a:lnTo>
                      <a:pt x="714" y="656"/>
                    </a:lnTo>
                    <a:lnTo>
                      <a:pt x="715" y="650"/>
                    </a:lnTo>
                    <a:lnTo>
                      <a:pt x="715" y="642"/>
                    </a:lnTo>
                    <a:lnTo>
                      <a:pt x="715" y="636"/>
                    </a:lnTo>
                    <a:lnTo>
                      <a:pt x="714" y="629"/>
                    </a:lnTo>
                    <a:lnTo>
                      <a:pt x="713" y="623"/>
                    </a:lnTo>
                    <a:lnTo>
                      <a:pt x="709" y="617"/>
                    </a:lnTo>
                    <a:lnTo>
                      <a:pt x="707" y="610"/>
                    </a:lnTo>
                    <a:lnTo>
                      <a:pt x="703" y="605"/>
                    </a:lnTo>
                    <a:lnTo>
                      <a:pt x="699" y="598"/>
                    </a:lnTo>
                    <a:lnTo>
                      <a:pt x="694" y="593"/>
                    </a:lnTo>
                    <a:lnTo>
                      <a:pt x="121" y="2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9pPr>
              </a:lstStyle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67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Zukünftige Möglichkeiten für spätere Praktikumsgruppen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01043" y="1961910"/>
            <a:ext cx="4464050" cy="22352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72000" tIns="36000" rIns="108000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Roboter erkennt Kidnapping Situation</a:t>
            </a:r>
            <a:endParaRPr lang="de-DE" sz="1400" dirty="0"/>
          </a:p>
          <a:p>
            <a:pPr marL="252000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Roboter kann nach Markern suchen</a:t>
            </a:r>
          </a:p>
          <a:p>
            <a:pPr marL="709200" lvl="1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-&gt; </a:t>
            </a:r>
            <a:r>
              <a:rPr lang="de-DE" sz="1400" dirty="0" err="1" smtClean="0"/>
              <a:t>Recovery</a:t>
            </a:r>
            <a:endParaRPr lang="de-DE" sz="1400" dirty="0"/>
          </a:p>
          <a:p>
            <a:pPr marL="252000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Datenfusion von </a:t>
            </a:r>
            <a:r>
              <a:rPr lang="de-DE" sz="1400" dirty="0" err="1" smtClean="0"/>
              <a:t>Map</a:t>
            </a:r>
            <a:r>
              <a:rPr lang="de-DE" sz="1400" dirty="0" smtClean="0"/>
              <a:t> und Kinect</a:t>
            </a:r>
          </a:p>
          <a:p>
            <a:pPr marL="252000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Erkennung von künstlichen Markern an vorgegebenen Positionen</a:t>
            </a:r>
          </a:p>
          <a:p>
            <a:pPr marL="252000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Folgen der Marker mit dem „Kopf“ des Roboters</a:t>
            </a:r>
            <a:endParaRPr lang="de-DE" sz="14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582443" y="3489085"/>
            <a:ext cx="4608513" cy="22352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7200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Integration von Kidnapping Logik in bestehende „Arbeitsaufgaben“</a:t>
            </a:r>
          </a:p>
          <a:p>
            <a:pPr marL="709200" lvl="1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Kinect nicht voll für Kidnapping Erkennung einsetzen</a:t>
            </a:r>
          </a:p>
          <a:p>
            <a:pPr marL="709200" lvl="1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Als Service im Hintergrund</a:t>
            </a:r>
            <a:endParaRPr lang="de-DE" sz="1400" dirty="0"/>
          </a:p>
          <a:p>
            <a:pPr marL="252000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Erkennung von natürlichen Markern wie z.B. Türschilder</a:t>
            </a:r>
            <a:endParaRPr lang="de-DE" sz="1400" dirty="0"/>
          </a:p>
          <a:p>
            <a:pPr marL="252000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Einbindung weiterer Positionssensoren</a:t>
            </a:r>
          </a:p>
          <a:p>
            <a:pPr marL="252000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Zentrale </a:t>
            </a:r>
            <a:r>
              <a:rPr lang="de-DE" sz="1400" dirty="0" err="1" smtClean="0"/>
              <a:t>Markerdatenbank</a:t>
            </a:r>
            <a:r>
              <a:rPr lang="de-DE" sz="1400" dirty="0" smtClean="0"/>
              <a:t> fürs FZI</a:t>
            </a:r>
            <a:endParaRPr lang="de-DE" sz="1400" dirty="0"/>
          </a:p>
          <a:p>
            <a:pPr marL="252000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/>
            </a:pPr>
            <a:endParaRPr lang="de-DE" sz="14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01043" y="1601548"/>
            <a:ext cx="4464050" cy="36036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lnSpc>
                <a:spcPct val="90000"/>
              </a:lnSpc>
              <a:buClr>
                <a:srgbClr val="FE6400"/>
              </a:buClr>
              <a:defRPr/>
            </a:pPr>
            <a:r>
              <a:rPr lang="de-DE" sz="16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Umgesetzt während des Praktikums</a:t>
            </a:r>
            <a:endParaRPr lang="de-DE" sz="16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582443" y="3130310"/>
            <a:ext cx="4608513" cy="36036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lnSpc>
                <a:spcPct val="90000"/>
              </a:lnSpc>
              <a:buClr>
                <a:srgbClr val="FE6400"/>
              </a:buClr>
              <a:defRPr/>
            </a:pPr>
            <a:r>
              <a:rPr lang="de-DE" sz="16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Zukünftige Aufgaben</a:t>
            </a:r>
            <a:endParaRPr lang="de-DE" sz="16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8111562" flipH="1">
            <a:off x="4736306" y="3249373"/>
            <a:ext cx="1905000" cy="19050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8933"/>
                  <a:pt x="15235" y="7198"/>
                  <a:pt x="13650" y="6213"/>
                </a:cubicBezTo>
                <a:lnTo>
                  <a:pt x="16500" y="1626"/>
                </a:lnTo>
                <a:cubicBezTo>
                  <a:pt x="19671" y="3597"/>
                  <a:pt x="21599" y="7066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-1924775">
            <a:off x="5509418" y="2173048"/>
            <a:ext cx="1930400" cy="192881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8933"/>
                  <a:pt x="15235" y="7198"/>
                  <a:pt x="13650" y="6213"/>
                </a:cubicBezTo>
                <a:lnTo>
                  <a:pt x="16500" y="1626"/>
                </a:lnTo>
                <a:cubicBezTo>
                  <a:pt x="19671" y="3597"/>
                  <a:pt x="21599" y="7066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81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t>3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90861" y="2084276"/>
            <a:ext cx="10783383" cy="3548630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95359" y="2681038"/>
            <a:ext cx="4054765" cy="3937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eaLnBrk="0" hangingPunct="0">
              <a:spcBef>
                <a:spcPct val="50000"/>
              </a:spcBef>
              <a:buClr>
                <a:schemeClr val="folHlink"/>
              </a:buClr>
              <a:defRPr/>
            </a:pPr>
            <a:endParaRPr lang="de-DE" sz="18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857" y="2069226"/>
            <a:ext cx="2684046" cy="35787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8" name="TextBox 4"/>
          <p:cNvSpPr txBox="1"/>
          <p:nvPr/>
        </p:nvSpPr>
        <p:spPr bwMode="auto">
          <a:xfrm>
            <a:off x="1017468" y="2294400"/>
            <a:ext cx="4115035" cy="28223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Aufgabenstellung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Gruppen</a:t>
            </a:r>
            <a:r>
              <a:rPr lang="en-US" sz="1600" dirty="0" smtClean="0">
                <a:solidFill>
                  <a:schemeClr val="bg1"/>
                </a:solidFill>
              </a:rPr>
              <a:t> und </a:t>
            </a:r>
            <a:r>
              <a:rPr lang="en-US" sz="1600" dirty="0" err="1" smtClean="0">
                <a:solidFill>
                  <a:schemeClr val="bg1"/>
                </a:solidFill>
              </a:rPr>
              <a:t>Systeminteraktion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smtClean="0"/>
              <a:t>Vision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Kalman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Highlevel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Ausblick</a:t>
            </a:r>
            <a:endParaRPr lang="en-US" sz="1600" dirty="0" smtClean="0"/>
          </a:p>
          <a:p>
            <a:pPr marL="725488" lvl="1" indent="-268288" eaLnBrk="0" hangingPunct="0">
              <a:lnSpc>
                <a:spcPct val="120000"/>
              </a:lnSpc>
              <a:spcBef>
                <a:spcPct val="50000"/>
              </a:spcBef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0861" y="1661650"/>
            <a:ext cx="10783383" cy="3966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defTabSz="762000" eaLnBrk="0" hangingPunct="0">
              <a:lnSpc>
                <a:spcPct val="90000"/>
              </a:lnSpc>
              <a:buClr>
                <a:srgbClr val="FE6400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Agenda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00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Aufgabenstellung wurde in 3 Teile aufgeteilt um eine bessere Arbeitsverteilung zu ermöglichen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t>4</a:t>
            </a:fld>
            <a:endParaRPr lang="de-DE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629785" y="1460500"/>
            <a:ext cx="2819400" cy="12192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err="1" smtClean="0"/>
              <a:t>Kidnap</a:t>
            </a:r>
            <a:r>
              <a:rPr lang="de-DE" sz="1400" dirty="0" smtClean="0"/>
              <a:t>-</a:t>
            </a:r>
            <a:r>
              <a:rPr lang="de-DE" sz="1400" dirty="0" err="1" smtClean="0"/>
              <a:t>Detection</a:t>
            </a:r>
            <a:r>
              <a:rPr lang="de-DE" sz="1400" dirty="0" smtClean="0"/>
              <a:t>-Logik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err="1" smtClean="0"/>
              <a:t>Recovery</a:t>
            </a:r>
            <a:r>
              <a:rPr lang="de-DE" sz="1400" dirty="0" smtClean="0"/>
              <a:t>-Bewegungs-Logik</a:t>
            </a:r>
            <a:endParaRPr lang="de-DE" sz="1400" dirty="0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6330315" y="1018540"/>
            <a:ext cx="1524000" cy="5334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</a:pPr>
            <a:r>
              <a:rPr lang="de-DE" sz="1600" dirty="0" err="1" smtClean="0">
                <a:solidFill>
                  <a:schemeClr val="bg1"/>
                </a:solidFill>
              </a:rPr>
              <a:t>Highlevel</a:t>
            </a:r>
            <a:r>
              <a:rPr lang="de-DE" sz="1600" dirty="0" smtClean="0">
                <a:solidFill>
                  <a:schemeClr val="bg1"/>
                </a:solidFill>
              </a:rPr>
              <a:t> Gruppe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1855" y="5240594"/>
            <a:ext cx="2819400" cy="12192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Laser-Scan-Sensoren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Kinect</a:t>
            </a:r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Mapping Dienst</a:t>
            </a:r>
            <a:endParaRPr lang="de-DE" sz="1400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572385" y="4798634"/>
            <a:ext cx="15240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Pfosten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077835" y="5240594"/>
            <a:ext cx="2819400" cy="12192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Finden von Markern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Kamera folgt </a:t>
            </a:r>
            <a:r>
              <a:rPr lang="de-DE" sz="1400" dirty="0" err="1" smtClean="0"/>
              <a:t>Markerposition</a:t>
            </a:r>
            <a:endParaRPr lang="de-DE" sz="1400" dirty="0" smtClean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Berechnung der Position des Roboters</a:t>
            </a:r>
            <a:endParaRPr lang="de-DE" sz="1400" dirty="0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9778365" y="4798634"/>
            <a:ext cx="1524000" cy="5334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Vision</a:t>
            </a:r>
          </a:p>
          <a:p>
            <a:pPr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Gruppe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629785" y="3320545"/>
            <a:ext cx="2819400" cy="12192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Fusion der Pose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Spezielle Datenfilterung für den </a:t>
            </a:r>
            <a:r>
              <a:rPr lang="de-DE" sz="1400" dirty="0" err="1" smtClean="0"/>
              <a:t>Kidnapped</a:t>
            </a:r>
            <a:r>
              <a:rPr lang="de-DE" sz="1400" dirty="0" smtClean="0"/>
              <a:t> Zustand</a:t>
            </a:r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Konvertierung der Daten in die richtigen Formate</a:t>
            </a:r>
            <a:endParaRPr lang="de-DE" sz="14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30315" y="2878585"/>
            <a:ext cx="1524000" cy="5334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Kalman Gruppe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3" name="Pfeil nach links und rechts 12"/>
          <p:cNvSpPr/>
          <p:nvPr/>
        </p:nvSpPr>
        <p:spPr>
          <a:xfrm rot="16200000">
            <a:off x="5123497" y="2849187"/>
            <a:ext cx="465585" cy="247521"/>
          </a:xfrm>
          <a:prstGeom prst="leftRightArrow">
            <a:avLst/>
          </a:prstGeom>
          <a:solidFill>
            <a:srgbClr val="007348"/>
          </a:solidFill>
          <a:ln>
            <a:solidFill>
              <a:srgbClr val="0073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>
            <a:off x="5455285" y="5716844"/>
            <a:ext cx="1168400" cy="266700"/>
          </a:xfrm>
          <a:prstGeom prst="rightArrow">
            <a:avLst/>
          </a:prstGeom>
          <a:solidFill>
            <a:srgbClr val="007348"/>
          </a:solidFill>
          <a:ln>
            <a:solidFill>
              <a:srgbClr val="0073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/>
          <p:cNvSpPr/>
          <p:nvPr/>
        </p:nvSpPr>
        <p:spPr>
          <a:xfrm rot="13200000">
            <a:off x="7493635" y="4440921"/>
            <a:ext cx="1168400" cy="266700"/>
          </a:xfrm>
          <a:prstGeom prst="rightArrow">
            <a:avLst/>
          </a:prstGeom>
          <a:solidFill>
            <a:srgbClr val="007348"/>
          </a:solidFill>
          <a:ln>
            <a:solidFill>
              <a:srgbClr val="0073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/>
          <p:cNvSpPr/>
          <p:nvPr/>
        </p:nvSpPr>
        <p:spPr>
          <a:xfrm rot="19200000">
            <a:off x="3413589" y="4048705"/>
            <a:ext cx="1168400" cy="266700"/>
          </a:xfrm>
          <a:prstGeom prst="rightArrow">
            <a:avLst/>
          </a:prstGeom>
          <a:solidFill>
            <a:srgbClr val="007348"/>
          </a:solidFill>
          <a:ln>
            <a:solidFill>
              <a:srgbClr val="0073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/>
          <p:cNvSpPr/>
          <p:nvPr/>
        </p:nvSpPr>
        <p:spPr>
          <a:xfrm rot="19200000">
            <a:off x="1149049" y="3501155"/>
            <a:ext cx="3423481" cy="266700"/>
          </a:xfrm>
          <a:prstGeom prst="rightArrow">
            <a:avLst/>
          </a:prstGeom>
          <a:solidFill>
            <a:srgbClr val="007348"/>
          </a:solidFill>
          <a:ln>
            <a:solidFill>
              <a:srgbClr val="0073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links und rechts 18"/>
          <p:cNvSpPr/>
          <p:nvPr/>
        </p:nvSpPr>
        <p:spPr>
          <a:xfrm rot="13200000">
            <a:off x="7224208" y="3163387"/>
            <a:ext cx="3881798" cy="261620"/>
          </a:xfrm>
          <a:prstGeom prst="leftRightArrow">
            <a:avLst/>
          </a:prstGeom>
          <a:solidFill>
            <a:srgbClr val="007348"/>
          </a:solidFill>
          <a:ln>
            <a:solidFill>
              <a:srgbClr val="0073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54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t>5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90861" y="2084276"/>
            <a:ext cx="10783383" cy="3548630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95359" y="3092728"/>
            <a:ext cx="4054765" cy="3937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eaLnBrk="0" hangingPunct="0">
              <a:spcBef>
                <a:spcPct val="50000"/>
              </a:spcBef>
              <a:buClr>
                <a:schemeClr val="folHlink"/>
              </a:buClr>
              <a:defRPr/>
            </a:pPr>
            <a:endParaRPr lang="de-DE" sz="18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8" name="TextBox 4"/>
          <p:cNvSpPr txBox="1"/>
          <p:nvPr/>
        </p:nvSpPr>
        <p:spPr bwMode="auto">
          <a:xfrm>
            <a:off x="1017468" y="2294400"/>
            <a:ext cx="4115035" cy="279768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Aufgabenstellung</a:t>
            </a:r>
            <a:endParaRPr lang="en-US" sz="1600" dirty="0" smtClean="0"/>
          </a:p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Gruppen</a:t>
            </a:r>
            <a:r>
              <a:rPr lang="en-US" sz="1600" dirty="0" smtClean="0"/>
              <a:t> und </a:t>
            </a:r>
            <a:r>
              <a:rPr lang="en-US" sz="1600" dirty="0" err="1" smtClean="0"/>
              <a:t>Systeminteraktion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smtClean="0">
                <a:solidFill>
                  <a:schemeClr val="bg1"/>
                </a:solidFill>
              </a:rPr>
              <a:t>Vision </a:t>
            </a:r>
            <a:r>
              <a:rPr lang="en-US" sz="1600" dirty="0" err="1" smtClean="0">
                <a:solidFill>
                  <a:schemeClr val="bg1"/>
                </a:solidFill>
              </a:rPr>
              <a:t>Gruppe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Kalman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Highlevel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Ausblick</a:t>
            </a:r>
            <a:endParaRPr lang="en-US" sz="1600" dirty="0" smtClean="0"/>
          </a:p>
          <a:p>
            <a:pPr marL="725488" lvl="1" indent="-268288" eaLnBrk="0" hangingPunct="0">
              <a:lnSpc>
                <a:spcPct val="120000"/>
              </a:lnSpc>
              <a:spcBef>
                <a:spcPct val="50000"/>
              </a:spcBef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0861" y="1661650"/>
            <a:ext cx="10783383" cy="3966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defTabSz="762000" eaLnBrk="0" hangingPunct="0">
              <a:lnSpc>
                <a:spcPct val="90000"/>
              </a:lnSpc>
              <a:buClr>
                <a:srgbClr val="FE6400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Agenda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7075047" y="2884684"/>
            <a:ext cx="3711960" cy="1617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852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Kernziele waren die Erkennung und Verfolgung von Markern in der realen Welt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769212" y="6459794"/>
            <a:ext cx="422787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 flipH="1">
            <a:off x="2885280" y="2102304"/>
            <a:ext cx="1058862" cy="87910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6071192" y="2111828"/>
            <a:ext cx="3177243" cy="869579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944144" y="1638754"/>
            <a:ext cx="2228850" cy="463550"/>
          </a:xfrm>
          <a:prstGeom prst="chevron">
            <a:avLst>
              <a:gd name="adj" fmla="val 23841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  <a:latin typeface="Arial" pitchFamily="34" charset="0"/>
                <a:ea typeface="ヒラギノ角ゴ Pro W3"/>
                <a:cs typeface="ヒラギノ角ゴ Pro W3"/>
              </a:rPr>
              <a:t>Ziele</a:t>
            </a:r>
            <a:endParaRPr lang="de-DE" sz="1600" dirty="0">
              <a:solidFill>
                <a:schemeClr val="bg1"/>
              </a:solidFill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223794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 smtClean="0">
                <a:latin typeface="Arial" pitchFamily="34" charset="0"/>
                <a:ea typeface="ヒラギノ角ゴ Pro W3"/>
                <a:cs typeface="ヒラギノ角ゴ Pro W3"/>
              </a:rPr>
              <a:t>Software</a:t>
            </a:r>
            <a:endParaRPr lang="de-DE" sz="1600" dirty="0"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2885281" y="2981407"/>
            <a:ext cx="2078131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Marker-Erkennung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5056981" y="3598096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Kidnapped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7227094" y="3598096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Nicht </a:t>
            </a: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Kidnapped</a:t>
            </a:r>
            <a:endParaRPr lang="de-DE" sz="1400" b="1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056981" y="4071171"/>
            <a:ext cx="2019935" cy="1538288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Umschauen und Marker suchen</a:t>
            </a:r>
            <a:endParaRPr lang="de-DE" sz="1400" dirty="0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2885281" y="3454481"/>
            <a:ext cx="2019935" cy="2154977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Synthetische Marker an vorgegebenen Stellen erkennen</a:t>
            </a:r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Konvertieren in Welt Koordinaten</a:t>
            </a:r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Daten veröffentlichen</a:t>
            </a:r>
            <a:endParaRPr lang="de-DE" sz="1400" dirty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7228500" y="4071171"/>
            <a:ext cx="2019935" cy="1538288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Marker sichtbar</a:t>
            </a:r>
          </a:p>
          <a:p>
            <a:pPr marL="7092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Verfolgen</a:t>
            </a:r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Marker nicht sichtbar</a:t>
            </a:r>
          </a:p>
          <a:p>
            <a:pPr marL="7092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Kopf zum erwarteten Marker drehen</a:t>
            </a:r>
            <a:endParaRPr lang="de-DE" sz="1400" dirty="0"/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5051923" y="2981407"/>
            <a:ext cx="4254796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Marker-Verfolgung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17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Erkennung basiert dabei hauptsächlich auf den Paketen </a:t>
            </a:r>
            <a:r>
              <a:rPr lang="de-DE" dirty="0" err="1" smtClean="0"/>
              <a:t>ar_track_alvar</a:t>
            </a:r>
            <a:r>
              <a:rPr lang="de-DE" dirty="0" smtClean="0"/>
              <a:t> und Pan-</a:t>
            </a:r>
            <a:r>
              <a:rPr lang="de-DE" dirty="0" err="1" smtClean="0"/>
              <a:t>Tilt</a:t>
            </a:r>
            <a:r>
              <a:rPr lang="de-DE" dirty="0" smtClean="0"/>
              <a:t> Unit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769212" y="6459794"/>
            <a:ext cx="422787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 flipH="1">
            <a:off x="2885281" y="2102304"/>
            <a:ext cx="3338513" cy="15573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8344694" y="2102304"/>
            <a:ext cx="903741" cy="15573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944144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Ziele</a:t>
            </a:r>
            <a:endParaRPr lang="de-DE" sz="1600" dirty="0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223794" y="1638754"/>
            <a:ext cx="2228850" cy="463550"/>
          </a:xfrm>
          <a:prstGeom prst="chevron">
            <a:avLst>
              <a:gd name="adj" fmla="val 23841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Software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2885281" y="3650117"/>
            <a:ext cx="2078131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ROS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5056981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ar_track_alvar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7227094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Pan-</a:t>
            </a: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Tilt</a:t>
            </a: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 Unit</a:t>
            </a:r>
            <a:endParaRPr lang="de-DE" sz="1400" b="1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056981" y="4123192"/>
            <a:ext cx="2019935" cy="109605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AR Tag </a:t>
            </a:r>
            <a:r>
              <a:rPr lang="de-DE" sz="1400" dirty="0" err="1" smtClean="0"/>
              <a:t>Tracker</a:t>
            </a:r>
            <a:endParaRPr lang="de-DE" sz="1400" dirty="0"/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Marker in Welt Koordinaten veröffentlichen</a:t>
            </a:r>
            <a:endParaRPr lang="de-DE" sz="1400" dirty="0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2885281" y="4123192"/>
            <a:ext cx="2019935" cy="109605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Grundsystem für Nodes</a:t>
            </a:r>
            <a:endParaRPr lang="de-DE" sz="1400" dirty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7228500" y="4123192"/>
            <a:ext cx="2019935" cy="109605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Steuern der Kopfbewegungen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58857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Vision Modul ist durch eine Vielzahl von Topics mit den anderen Gruppen verbunden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69D08-9325-4915-9F9B-D4854A2E244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flipH="1">
            <a:off x="3555999" y="3234532"/>
            <a:ext cx="6686550" cy="2646362"/>
          </a:xfrm>
          <a:prstGeom prst="rightArrow">
            <a:avLst>
              <a:gd name="adj1" fmla="val 65556"/>
              <a:gd name="adj2" fmla="val 47165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en-US" sz="1400" dirty="0"/>
              <a:t>vision/</a:t>
            </a:r>
            <a:r>
              <a:rPr lang="en-US" sz="1400" dirty="0" err="1"/>
              <a:t>estimated_pose</a:t>
            </a:r>
            <a:r>
              <a:rPr lang="en-US" sz="1400" dirty="0"/>
              <a:t>: </a:t>
            </a:r>
            <a:r>
              <a:rPr lang="en-US" sz="1400" dirty="0" err="1"/>
              <a:t>PoseWithCovarianceStamped</a:t>
            </a:r>
            <a:endParaRPr lang="en-US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en-US" sz="1400" dirty="0"/>
              <a:t>vision/</a:t>
            </a:r>
            <a:r>
              <a:rPr lang="en-US" sz="1400" dirty="0" err="1"/>
              <a:t>sees_marker</a:t>
            </a:r>
            <a:r>
              <a:rPr lang="en-US" sz="1400" dirty="0"/>
              <a:t>: bool</a:t>
            </a:r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en-US" sz="1400" dirty="0"/>
              <a:t>vision/</a:t>
            </a:r>
            <a:r>
              <a:rPr lang="en-US" sz="1400" dirty="0" err="1"/>
              <a:t>unexpected_marker</a:t>
            </a:r>
            <a:r>
              <a:rPr lang="en-US" sz="1400" dirty="0"/>
              <a:t>: bool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949449" y="977107"/>
            <a:ext cx="6686550" cy="2646362"/>
          </a:xfrm>
          <a:prstGeom prst="rightArrow">
            <a:avLst>
              <a:gd name="adj1" fmla="val 65556"/>
              <a:gd name="adj2" fmla="val 47165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en-US" sz="1400" dirty="0"/>
              <a:t>HL/</a:t>
            </a:r>
            <a:r>
              <a:rPr lang="en-US" sz="1400" dirty="0" err="1"/>
              <a:t>is_kidnapped</a:t>
            </a:r>
            <a:r>
              <a:rPr lang="en-US" sz="1400" dirty="0"/>
              <a:t>: bool</a:t>
            </a:r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en-US" sz="1400" dirty="0" err="1"/>
              <a:t>kalman</a:t>
            </a:r>
            <a:r>
              <a:rPr lang="en-US" sz="1400" dirty="0"/>
              <a:t>/</a:t>
            </a:r>
            <a:r>
              <a:rPr lang="en-US" sz="1400" dirty="0" err="1"/>
              <a:t>fused_pose</a:t>
            </a:r>
            <a:r>
              <a:rPr lang="en-US" sz="1400" dirty="0"/>
              <a:t>: </a:t>
            </a:r>
            <a:r>
              <a:rPr lang="en-US" sz="1400" dirty="0" err="1"/>
              <a:t>PoseWithCovarianceStamped</a:t>
            </a:r>
            <a:endParaRPr lang="en-US" sz="14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 rot="10800000">
            <a:off x="1563687" y="1434307"/>
            <a:ext cx="384175" cy="1735137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vert="eaVert"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Eingabe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 rot="10800000" flipH="1">
            <a:off x="10244137" y="3688557"/>
            <a:ext cx="384175" cy="1738312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vert="eaVert"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Ausgabe</a:t>
            </a:r>
            <a:endParaRPr lang="de-DE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66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1549</Words>
  <Application>Microsoft Office PowerPoint</Application>
  <PresentationFormat>Breitbild</PresentationFormat>
  <Paragraphs>488</Paragraphs>
  <Slides>39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6" baseType="lpstr">
      <vt:lpstr>Arial</vt:lpstr>
      <vt:lpstr>Calibri</vt:lpstr>
      <vt:lpstr>Verdana</vt:lpstr>
      <vt:lpstr>Webdings</vt:lpstr>
      <vt:lpstr>Wingdings</vt:lpstr>
      <vt:lpstr>ヒラギノ角ゴ Pro W3</vt:lpstr>
      <vt:lpstr>Office Theme</vt:lpstr>
      <vt:lpstr>Abschlusspräsentation</vt:lpstr>
      <vt:lpstr>Agenda</vt:lpstr>
      <vt:lpstr>Das Ziel des Praktikums ist es, festzustellen ob der Roboter ohne sein wissen bewegt worden ist</vt:lpstr>
      <vt:lpstr>Agenda</vt:lpstr>
      <vt:lpstr>Die Aufgabenstellung wurde in 3 Teile aufgeteilt um eine bessere Arbeitsverteilung zu ermöglichen</vt:lpstr>
      <vt:lpstr>Agenda</vt:lpstr>
      <vt:lpstr>Die Kernziele waren die Erkennung und Verfolgung von Markern in der realen Welt</vt:lpstr>
      <vt:lpstr>Die Erkennung basiert dabei hauptsächlich auf den Paketen ar_track_alvar und Pan-Tilt Unit</vt:lpstr>
      <vt:lpstr>Das Vision Modul ist durch eine Vielzahl von Topics mit den anderen Gruppen verbunden</vt:lpstr>
      <vt:lpstr>PowerPoint-Präsentation</vt:lpstr>
      <vt:lpstr>Die Implementierung besitzt die zwei ROS Nodes Marker_Broadcaster und Localizer</vt:lpstr>
      <vt:lpstr>PowerPoint-Präsentation</vt:lpstr>
      <vt:lpstr>Während der Umsetzung wurden die folgenden Probleme gelöst</vt:lpstr>
      <vt:lpstr>Folgende Tests wurden durchgeführt um die Ergebnisse zu überprüfen</vt:lpstr>
      <vt:lpstr>Agenda</vt:lpstr>
      <vt:lpstr>Die Aufgaben die innerhalb des Praktikums angefallen sind waren sehr vielseitig</vt:lpstr>
      <vt:lpstr>Die Aufgaben die innerhalb des Praktikums angefallen sind waren sehr vielseitig</vt:lpstr>
      <vt:lpstr>Die Aufgaben die innerhalb des Praktikums angefallen sind waren sehr vielseitig</vt:lpstr>
      <vt:lpstr>Die Aufgaben die innerhalb des Praktikums angefallen sind waren sehr vielseitig</vt:lpstr>
      <vt:lpstr>Während dem Praktikum mussten zahlreiche Probleme bewältigt werden</vt:lpstr>
      <vt:lpstr>Während dem Praktikum mussten zahlreiche Probleme bewältigt werden</vt:lpstr>
      <vt:lpstr>Während dem Praktikum mussten zahlreiche Probleme bewältigt werden</vt:lpstr>
      <vt:lpstr>Während dem Praktikum mussten zahlreiche Probleme bewältigt werden</vt:lpstr>
      <vt:lpstr>Während dem Praktikum mussten zahlreiche Probleme bewältigt werden</vt:lpstr>
      <vt:lpstr>Während dem Praktikum mussten zahlreiche Probleme bewältigt werden</vt:lpstr>
      <vt:lpstr>Während dem Praktikum mussten zahlreiche Probleme bewältigt werden</vt:lpstr>
      <vt:lpstr>Während dem Praktikum mussten zahlreiche Probleme bewältigt werden</vt:lpstr>
      <vt:lpstr>Agenda</vt:lpstr>
      <vt:lpstr>Die Aufgaben zur Robotersteuerung beinhalten primär das Erkennen der Kidnapping Situation und die Wiederherstellung eines nicht gekidnappten Zustands</vt:lpstr>
      <vt:lpstr>Die Aufgaben zur Robotersteuerung beinhalten primär das Erkennen der Kidnapping Situation und die Wiederherstellung eines nicht gekidnappten Zustands</vt:lpstr>
      <vt:lpstr>Die Geschwindigkeiten des Roboters werden durch die Entfernung zum Hindernis festgelegt</vt:lpstr>
      <vt:lpstr>Die Aufgaben zur Robotersteuerung beinhalten primär das Erkennen der Kidnapping Situation und die Wiederherstellung eines nicht gekidnappten Zustands</vt:lpstr>
      <vt:lpstr>Die Geschwindigkeiten des Roboters werden durch die Entfernung zum Hindernis festgelegt</vt:lpstr>
      <vt:lpstr>Die Aufgaben zur Robotersteuerung beinhalten primär das Erkennen der Kidnapping Situation und die Wiederherstellung eines nicht gekidnappten Zustands</vt:lpstr>
      <vt:lpstr>Die Steuerung des Roboters hat einige Probleme aufgeworfen, die gelöst werden mussten</vt:lpstr>
      <vt:lpstr>Es besteht Verbesserungspotential an beiden Aufgabenteilen</vt:lpstr>
      <vt:lpstr>Agenda</vt:lpstr>
      <vt:lpstr>Der generelle Ablauf des Praktikums darf gerne etwas mehr Betreuerhilfe erhalten</vt:lpstr>
      <vt:lpstr>Zukünftige Möglichkeiten für spätere Praktikumsgruppen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Schmurr</dc:creator>
  <cp:lastModifiedBy>Philipp Schmurr</cp:lastModifiedBy>
  <cp:revision>38</cp:revision>
  <dcterms:created xsi:type="dcterms:W3CDTF">2016-03-18T16:27:02Z</dcterms:created>
  <dcterms:modified xsi:type="dcterms:W3CDTF">2016-03-23T23:38:50Z</dcterms:modified>
</cp:coreProperties>
</file>